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26"/>
  </p:notesMasterIdLst>
  <p:sldIdLst>
    <p:sldId id="257" r:id="rId6"/>
    <p:sldId id="278" r:id="rId7"/>
    <p:sldId id="261" r:id="rId8"/>
    <p:sldId id="271" r:id="rId9"/>
    <p:sldId id="283" r:id="rId10"/>
    <p:sldId id="259" r:id="rId11"/>
    <p:sldId id="279" r:id="rId12"/>
    <p:sldId id="269" r:id="rId13"/>
    <p:sldId id="290" r:id="rId14"/>
    <p:sldId id="282" r:id="rId15"/>
    <p:sldId id="284" r:id="rId16"/>
    <p:sldId id="285" r:id="rId17"/>
    <p:sldId id="266" r:id="rId18"/>
    <p:sldId id="291" r:id="rId19"/>
    <p:sldId id="292" r:id="rId20"/>
    <p:sldId id="293" r:id="rId21"/>
    <p:sldId id="294" r:id="rId22"/>
    <p:sldId id="295" r:id="rId23"/>
    <p:sldId id="296" r:id="rId24"/>
    <p:sldId id="268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131"/>
    <a:srgbClr val="27BBFC"/>
    <a:srgbClr val="A0A0A0"/>
    <a:srgbClr val="3ECC36"/>
    <a:srgbClr val="1B8915"/>
    <a:srgbClr val="1ED6B3"/>
    <a:srgbClr val="1563FF"/>
    <a:srgbClr val="FF7900"/>
    <a:srgbClr val="990FEA"/>
    <a:srgbClr val="24A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736B0-CF7E-41D7-9B42-7D7522456E5D}" v="4" dt="2024-06-12T14:16:09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ella Nilsen" userId="8c8e9237-71b6-4d1c-8e85-153c266b53d6" providerId="ADAL" clId="{AAB736B0-CF7E-41D7-9B42-7D7522456E5D}"/>
    <pc:docChg chg="custSel addSld delSld modSld sldOrd">
      <pc:chgData name="Pamella Nilsen" userId="8c8e9237-71b6-4d1c-8e85-153c266b53d6" providerId="ADAL" clId="{AAB736B0-CF7E-41D7-9B42-7D7522456E5D}" dt="2024-06-12T14:16:42.036" v="128" actId="20577"/>
      <pc:docMkLst>
        <pc:docMk/>
      </pc:docMkLst>
      <pc:sldChg chg="modAnim">
        <pc:chgData name="Pamella Nilsen" userId="8c8e9237-71b6-4d1c-8e85-153c266b53d6" providerId="ADAL" clId="{AAB736B0-CF7E-41D7-9B42-7D7522456E5D}" dt="2024-03-11T19:10:55.174" v="0"/>
        <pc:sldMkLst>
          <pc:docMk/>
          <pc:sldMk cId="3874062253" sldId="259"/>
        </pc:sldMkLst>
      </pc:sldChg>
      <pc:sldChg chg="addSp delSp modSp mod modAnim">
        <pc:chgData name="Pamella Nilsen" userId="8c8e9237-71b6-4d1c-8e85-153c266b53d6" providerId="ADAL" clId="{AAB736B0-CF7E-41D7-9B42-7D7522456E5D}" dt="2024-04-12T18:04:43.376" v="80" actId="692"/>
        <pc:sldMkLst>
          <pc:docMk/>
          <pc:sldMk cId="2588042287" sldId="266"/>
        </pc:sldMkLst>
        <pc:spChg chg="add mod">
          <ac:chgData name="Pamella Nilsen" userId="8c8e9237-71b6-4d1c-8e85-153c266b53d6" providerId="ADAL" clId="{AAB736B0-CF7E-41D7-9B42-7D7522456E5D}" dt="2024-04-12T18:04:43.376" v="80" actId="692"/>
          <ac:spMkLst>
            <pc:docMk/>
            <pc:sldMk cId="2588042287" sldId="266"/>
            <ac:spMk id="4" creationId="{96BD992D-2C3A-0C88-3B3D-17A4F5F7D4F2}"/>
          </ac:spMkLst>
        </pc:spChg>
        <pc:picChg chg="del mod">
          <ac:chgData name="Pamella Nilsen" userId="8c8e9237-71b6-4d1c-8e85-153c266b53d6" providerId="ADAL" clId="{AAB736B0-CF7E-41D7-9B42-7D7522456E5D}" dt="2024-04-12T18:04:11.540" v="29" actId="478"/>
          <ac:picMkLst>
            <pc:docMk/>
            <pc:sldMk cId="2588042287" sldId="266"/>
            <ac:picMk id="5" creationId="{F44EA6D2-A127-A6C5-C930-ADF5CF6902A7}"/>
          </ac:picMkLst>
        </pc:picChg>
      </pc:sldChg>
      <pc:sldChg chg="modSp mod modAnim">
        <pc:chgData name="Pamella Nilsen" userId="8c8e9237-71b6-4d1c-8e85-153c266b53d6" providerId="ADAL" clId="{AAB736B0-CF7E-41D7-9B42-7D7522456E5D}" dt="2024-04-12T18:04:57.005" v="89" actId="20577"/>
        <pc:sldMkLst>
          <pc:docMk/>
          <pc:sldMk cId="3983004956" sldId="291"/>
        </pc:sldMkLst>
        <pc:spChg chg="mod">
          <ac:chgData name="Pamella Nilsen" userId="8c8e9237-71b6-4d1c-8e85-153c266b53d6" providerId="ADAL" clId="{AAB736B0-CF7E-41D7-9B42-7D7522456E5D}" dt="2024-04-12T18:04:57.005" v="89" actId="20577"/>
          <ac:spMkLst>
            <pc:docMk/>
            <pc:sldMk cId="3983004956" sldId="291"/>
            <ac:spMk id="4" creationId="{D40EC5F9-504D-B496-9794-EBE24F4A9505}"/>
          </ac:spMkLst>
        </pc:spChg>
      </pc:sldChg>
      <pc:sldChg chg="modAnim">
        <pc:chgData name="Pamella Nilsen" userId="8c8e9237-71b6-4d1c-8e85-153c266b53d6" providerId="ADAL" clId="{AAB736B0-CF7E-41D7-9B42-7D7522456E5D}" dt="2024-03-11T19:11:17.026" v="3"/>
        <pc:sldMkLst>
          <pc:docMk/>
          <pc:sldMk cId="1444632097" sldId="292"/>
        </pc:sldMkLst>
      </pc:sldChg>
      <pc:sldChg chg="modAnim">
        <pc:chgData name="Pamella Nilsen" userId="8c8e9237-71b6-4d1c-8e85-153c266b53d6" providerId="ADAL" clId="{AAB736B0-CF7E-41D7-9B42-7D7522456E5D}" dt="2024-03-11T19:11:22.509" v="4"/>
        <pc:sldMkLst>
          <pc:docMk/>
          <pc:sldMk cId="1255573095" sldId="293"/>
        </pc:sldMkLst>
      </pc:sldChg>
      <pc:sldChg chg="addSp delSp modSp mod modAnim">
        <pc:chgData name="Pamella Nilsen" userId="8c8e9237-71b6-4d1c-8e85-153c266b53d6" providerId="ADAL" clId="{AAB736B0-CF7E-41D7-9B42-7D7522456E5D}" dt="2024-04-12T18:05:27.320" v="92" actId="1076"/>
        <pc:sldMkLst>
          <pc:docMk/>
          <pc:sldMk cId="648771342" sldId="294"/>
        </pc:sldMkLst>
        <pc:spChg chg="add mod">
          <ac:chgData name="Pamella Nilsen" userId="8c8e9237-71b6-4d1c-8e85-153c266b53d6" providerId="ADAL" clId="{AAB736B0-CF7E-41D7-9B42-7D7522456E5D}" dt="2024-04-12T18:05:27.320" v="92" actId="1076"/>
          <ac:spMkLst>
            <pc:docMk/>
            <pc:sldMk cId="648771342" sldId="294"/>
            <ac:spMk id="2" creationId="{C1334908-26DC-A21B-E774-75DAD9F44EA9}"/>
          </ac:spMkLst>
        </pc:spChg>
        <pc:picChg chg="del">
          <ac:chgData name="Pamella Nilsen" userId="8c8e9237-71b6-4d1c-8e85-153c266b53d6" providerId="ADAL" clId="{AAB736B0-CF7E-41D7-9B42-7D7522456E5D}" dt="2024-04-12T18:05:20.785" v="90" actId="478"/>
          <ac:picMkLst>
            <pc:docMk/>
            <pc:sldMk cId="648771342" sldId="294"/>
            <ac:picMk id="10" creationId="{FC75C4DB-32B3-5F9C-FF10-0604DCE99529}"/>
          </ac:picMkLst>
        </pc:picChg>
      </pc:sldChg>
      <pc:sldChg chg="modAnim">
        <pc:chgData name="Pamella Nilsen" userId="8c8e9237-71b6-4d1c-8e85-153c266b53d6" providerId="ADAL" clId="{AAB736B0-CF7E-41D7-9B42-7D7522456E5D}" dt="2024-03-11T19:11:33.628" v="6"/>
        <pc:sldMkLst>
          <pc:docMk/>
          <pc:sldMk cId="1494944345" sldId="295"/>
        </pc:sldMkLst>
      </pc:sldChg>
      <pc:sldChg chg="addSp delSp modSp add mod ord">
        <pc:chgData name="Pamella Nilsen" userId="8c8e9237-71b6-4d1c-8e85-153c266b53d6" providerId="ADAL" clId="{AAB736B0-CF7E-41D7-9B42-7D7522456E5D}" dt="2024-03-11T19:42:40.096" v="27"/>
        <pc:sldMkLst>
          <pc:docMk/>
          <pc:sldMk cId="1169370443" sldId="296"/>
        </pc:sldMkLst>
        <pc:spChg chg="del">
          <ac:chgData name="Pamella Nilsen" userId="8c8e9237-71b6-4d1c-8e85-153c266b53d6" providerId="ADAL" clId="{AAB736B0-CF7E-41D7-9B42-7D7522456E5D}" dt="2024-03-11T19:40:21.586" v="12" actId="478"/>
          <ac:spMkLst>
            <pc:docMk/>
            <pc:sldMk cId="1169370443" sldId="296"/>
            <ac:spMk id="2" creationId="{6F0BA72D-BA54-3183-F6EF-5380DCEDBE39}"/>
          </ac:spMkLst>
        </pc:spChg>
        <pc:spChg chg="add mod">
          <ac:chgData name="Pamella Nilsen" userId="8c8e9237-71b6-4d1c-8e85-153c266b53d6" providerId="ADAL" clId="{AAB736B0-CF7E-41D7-9B42-7D7522456E5D}" dt="2024-03-11T19:42:21.580" v="23" actId="164"/>
          <ac:spMkLst>
            <pc:docMk/>
            <pc:sldMk cId="1169370443" sldId="296"/>
            <ac:spMk id="9" creationId="{0D0F40E3-CB51-8714-9A14-4B4505B9557F}"/>
          </ac:spMkLst>
        </pc:spChg>
        <pc:spChg chg="mod">
          <ac:chgData name="Pamella Nilsen" userId="8c8e9237-71b6-4d1c-8e85-153c266b53d6" providerId="ADAL" clId="{AAB736B0-CF7E-41D7-9B42-7D7522456E5D}" dt="2024-03-11T19:11:49.011" v="11" actId="20577"/>
          <ac:spMkLst>
            <pc:docMk/>
            <pc:sldMk cId="1169370443" sldId="296"/>
            <ac:spMk id="31" creationId="{62AF9AE6-0230-8B8D-89D9-7FB1A96A255A}"/>
          </ac:spMkLst>
        </pc:spChg>
        <pc:grpChg chg="add mod">
          <ac:chgData name="Pamella Nilsen" userId="8c8e9237-71b6-4d1c-8e85-153c266b53d6" providerId="ADAL" clId="{AAB736B0-CF7E-41D7-9B42-7D7522456E5D}" dt="2024-03-11T19:42:28.815" v="24" actId="1076"/>
          <ac:grpSpMkLst>
            <pc:docMk/>
            <pc:sldMk cId="1169370443" sldId="296"/>
            <ac:grpSpMk id="10" creationId="{A6CDBB5D-B4B7-EDDE-5F44-8D4A3BB606DE}"/>
          </ac:grpSpMkLst>
        </pc:grp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3" creationId="{682EA254-55BD-2CB0-F95D-7E1E32FB7BA6}"/>
          </ac:picMkLst>
        </pc:pic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4" creationId="{B66452CA-6A80-B35B-C175-06D1741E9950}"/>
          </ac:picMkLst>
        </pc:picChg>
        <pc:picChg chg="add mod">
          <ac:chgData name="Pamella Nilsen" userId="8c8e9237-71b6-4d1c-8e85-153c266b53d6" providerId="ADAL" clId="{AAB736B0-CF7E-41D7-9B42-7D7522456E5D}" dt="2024-03-11T19:42:21.580" v="23" actId="164"/>
          <ac:picMkLst>
            <pc:docMk/>
            <pc:sldMk cId="1169370443" sldId="296"/>
            <ac:picMk id="7" creationId="{585A7016-D073-0F00-9A9C-764060B3BF2A}"/>
          </ac:picMkLst>
        </pc:pic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8" creationId="{6813297A-F084-7F26-7F0E-4E0B0502179A}"/>
          </ac:picMkLst>
        </pc:pic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12" creationId="{40C5F57F-9DF2-AA94-4223-E79AB367346F}"/>
          </ac:picMkLst>
        </pc:pic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1026" creationId="{D0832ADC-427E-D866-7191-F87B3F6BB83F}"/>
          </ac:picMkLst>
        </pc:pic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1028" creationId="{2D4E0D87-F5B0-22F9-07E5-F1D9DDCBD58F}"/>
          </ac:picMkLst>
        </pc:pic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1030" creationId="{A43E2A1F-EE47-CB3E-1ADC-DCC35FEB040F}"/>
          </ac:picMkLst>
        </pc:pic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1032" creationId="{5B15DE31-401C-F305-5A56-8115CD20DA21}"/>
          </ac:picMkLst>
        </pc:picChg>
        <pc:picChg chg="del">
          <ac:chgData name="Pamella Nilsen" userId="8c8e9237-71b6-4d1c-8e85-153c266b53d6" providerId="ADAL" clId="{AAB736B0-CF7E-41D7-9B42-7D7522456E5D}" dt="2024-03-11T19:40:21.586" v="12" actId="478"/>
          <ac:picMkLst>
            <pc:docMk/>
            <pc:sldMk cId="1169370443" sldId="296"/>
            <ac:picMk id="1034" creationId="{81DC1A1B-CFC9-B4BC-28B5-FF7F7D891935}"/>
          </ac:picMkLst>
        </pc:picChg>
      </pc:sldChg>
      <pc:sldChg chg="add del">
        <pc:chgData name="Pamella Nilsen" userId="8c8e9237-71b6-4d1c-8e85-153c266b53d6" providerId="ADAL" clId="{AAB736B0-CF7E-41D7-9B42-7D7522456E5D}" dt="2024-06-12T14:15:58.348" v="94" actId="47"/>
        <pc:sldMkLst>
          <pc:docMk/>
          <pc:sldMk cId="1480533723" sldId="297"/>
        </pc:sldMkLst>
      </pc:sldChg>
      <pc:sldChg chg="delSp modSp add mod">
        <pc:chgData name="Pamella Nilsen" userId="8c8e9237-71b6-4d1c-8e85-153c266b53d6" providerId="ADAL" clId="{AAB736B0-CF7E-41D7-9B42-7D7522456E5D}" dt="2024-06-12T14:16:42.036" v="128" actId="20577"/>
        <pc:sldMkLst>
          <pc:docMk/>
          <pc:sldMk cId="1758784536" sldId="297"/>
        </pc:sldMkLst>
        <pc:spChg chg="del">
          <ac:chgData name="Pamella Nilsen" userId="8c8e9237-71b6-4d1c-8e85-153c266b53d6" providerId="ADAL" clId="{AAB736B0-CF7E-41D7-9B42-7D7522456E5D}" dt="2024-06-12T14:16:16.445" v="96" actId="478"/>
          <ac:spMkLst>
            <pc:docMk/>
            <pc:sldMk cId="1758784536" sldId="297"/>
            <ac:spMk id="4" creationId="{D40EC5F9-504D-B496-9794-EBE24F4A9505}"/>
          </ac:spMkLst>
        </pc:spChg>
        <pc:spChg chg="mod">
          <ac:chgData name="Pamella Nilsen" userId="8c8e9237-71b6-4d1c-8e85-153c266b53d6" providerId="ADAL" clId="{AAB736B0-CF7E-41D7-9B42-7D7522456E5D}" dt="2024-06-12T14:16:24.813" v="100" actId="14100"/>
          <ac:spMkLst>
            <pc:docMk/>
            <pc:sldMk cId="1758784536" sldId="297"/>
            <ac:spMk id="7" creationId="{CCF1F3D3-A8EA-6E2E-96F1-7D8AFA1F6475}"/>
          </ac:spMkLst>
        </pc:spChg>
        <pc:spChg chg="del">
          <ac:chgData name="Pamella Nilsen" userId="8c8e9237-71b6-4d1c-8e85-153c266b53d6" providerId="ADAL" clId="{AAB736B0-CF7E-41D7-9B42-7D7522456E5D}" dt="2024-06-12T14:16:21.121" v="98" actId="478"/>
          <ac:spMkLst>
            <pc:docMk/>
            <pc:sldMk cId="1758784536" sldId="297"/>
            <ac:spMk id="8" creationId="{F7FD0FFE-4D8E-16F5-C77A-D5713CECE00A}"/>
          </ac:spMkLst>
        </pc:spChg>
        <pc:spChg chg="del">
          <ac:chgData name="Pamella Nilsen" userId="8c8e9237-71b6-4d1c-8e85-153c266b53d6" providerId="ADAL" clId="{AAB736B0-CF7E-41D7-9B42-7D7522456E5D}" dt="2024-06-12T14:16:17.918" v="97" actId="478"/>
          <ac:spMkLst>
            <pc:docMk/>
            <pc:sldMk cId="1758784536" sldId="297"/>
            <ac:spMk id="10" creationId="{8DBDD00D-220B-0A9A-09F9-425035784E18}"/>
          </ac:spMkLst>
        </pc:spChg>
        <pc:spChg chg="del">
          <ac:chgData name="Pamella Nilsen" userId="8c8e9237-71b6-4d1c-8e85-153c266b53d6" providerId="ADAL" clId="{AAB736B0-CF7E-41D7-9B42-7D7522456E5D}" dt="2024-06-12T14:16:21.121" v="98" actId="478"/>
          <ac:spMkLst>
            <pc:docMk/>
            <pc:sldMk cId="1758784536" sldId="297"/>
            <ac:spMk id="17" creationId="{E5DF59D1-191A-168A-D79A-8F4DDF47612E}"/>
          </ac:spMkLst>
        </pc:spChg>
        <pc:spChg chg="del">
          <ac:chgData name="Pamella Nilsen" userId="8c8e9237-71b6-4d1c-8e85-153c266b53d6" providerId="ADAL" clId="{AAB736B0-CF7E-41D7-9B42-7D7522456E5D}" dt="2024-06-12T14:16:21.121" v="98" actId="478"/>
          <ac:spMkLst>
            <pc:docMk/>
            <pc:sldMk cId="1758784536" sldId="297"/>
            <ac:spMk id="18" creationId="{7D49021D-88E7-408B-2E19-17DACD9D4C7D}"/>
          </ac:spMkLst>
        </pc:spChg>
        <pc:spChg chg="mod">
          <ac:chgData name="Pamella Nilsen" userId="8c8e9237-71b6-4d1c-8e85-153c266b53d6" providerId="ADAL" clId="{AAB736B0-CF7E-41D7-9B42-7D7522456E5D}" dt="2024-06-12T14:16:42.036" v="128" actId="20577"/>
          <ac:spMkLst>
            <pc:docMk/>
            <pc:sldMk cId="1758784536" sldId="297"/>
            <ac:spMk id="31" creationId="{62AF9AE6-0230-8B8D-89D9-7FB1A96A255A}"/>
          </ac:spMkLst>
        </pc:spChg>
      </pc:sldChg>
      <pc:sldChg chg="add del">
        <pc:chgData name="Pamella Nilsen" userId="8c8e9237-71b6-4d1c-8e85-153c266b53d6" providerId="ADAL" clId="{AAB736B0-CF7E-41D7-9B42-7D7522456E5D}" dt="2024-03-11T19:42:34.761" v="25" actId="47"/>
        <pc:sldMkLst>
          <pc:docMk/>
          <pc:sldMk cId="2598534530" sldId="297"/>
        </pc:sldMkLst>
      </pc:sldChg>
    </pc:docChg>
  </pc:docChgLst>
  <pc:docChgLst>
    <pc:chgData name="Silvia Furgler" userId="d939916e-0203-40ca-bebf-134e854d295c" providerId="ADAL" clId="{7BD248C3-C5E1-4A49-9036-D224A9346180}"/>
    <pc:docChg chg="modSld">
      <pc:chgData name="Silvia Furgler" userId="d939916e-0203-40ca-bebf-134e854d295c" providerId="ADAL" clId="{7BD248C3-C5E1-4A49-9036-D224A9346180}" dt="2024-03-23T17:52:33.790" v="42" actId="20577"/>
      <pc:docMkLst>
        <pc:docMk/>
      </pc:docMkLst>
      <pc:sldChg chg="modSp mod">
        <pc:chgData name="Silvia Furgler" userId="d939916e-0203-40ca-bebf-134e854d295c" providerId="ADAL" clId="{7BD248C3-C5E1-4A49-9036-D224A9346180}" dt="2024-03-23T17:52:33.790" v="42" actId="20577"/>
        <pc:sldMkLst>
          <pc:docMk/>
          <pc:sldMk cId="3983004956" sldId="291"/>
        </pc:sldMkLst>
        <pc:spChg chg="mod">
          <ac:chgData name="Silvia Furgler" userId="d939916e-0203-40ca-bebf-134e854d295c" providerId="ADAL" clId="{7BD248C3-C5E1-4A49-9036-D224A9346180}" dt="2024-03-23T17:52:33.790" v="42" actId="20577"/>
          <ac:spMkLst>
            <pc:docMk/>
            <pc:sldMk cId="3983004956" sldId="291"/>
            <ac:spMk id="8" creationId="{F7FD0FFE-4D8E-16F5-C77A-D5713CECE00A}"/>
          </ac:spMkLst>
        </pc:spChg>
      </pc:sldChg>
    </pc:docChg>
  </pc:docChgLst>
  <pc:docChgLst>
    <pc:chgData name="Rafaella Maglioni" userId="S::rafaella.mesquita@greatpeople.com.br::e37e0901-9470-485c-a45b-0a04c6594223" providerId="AD" clId="Web-{A46920B2-7A94-AC68-B047-A9E5F5931213}"/>
    <pc:docChg chg="modSld">
      <pc:chgData name="Rafaella Maglioni" userId="S::rafaella.mesquita@greatpeople.com.br::e37e0901-9470-485c-a45b-0a04c6594223" providerId="AD" clId="Web-{A46920B2-7A94-AC68-B047-A9E5F5931213}" dt="2024-03-15T11:31:17.620" v="3" actId="20577"/>
      <pc:docMkLst>
        <pc:docMk/>
      </pc:docMkLst>
      <pc:sldChg chg="modSp">
        <pc:chgData name="Rafaella Maglioni" userId="S::rafaella.mesquita@greatpeople.com.br::e37e0901-9470-485c-a45b-0a04c6594223" providerId="AD" clId="Web-{A46920B2-7A94-AC68-B047-A9E5F5931213}" dt="2024-03-15T11:31:17.620" v="3" actId="20577"/>
        <pc:sldMkLst>
          <pc:docMk/>
          <pc:sldMk cId="3983004956" sldId="291"/>
        </pc:sldMkLst>
        <pc:spChg chg="mod">
          <ac:chgData name="Rafaella Maglioni" userId="S::rafaella.mesquita@greatpeople.com.br::e37e0901-9470-485c-a45b-0a04c6594223" providerId="AD" clId="Web-{A46920B2-7A94-AC68-B047-A9E5F5931213}" dt="2024-03-15T11:31:17.620" v="3" actId="20577"/>
          <ac:spMkLst>
            <pc:docMk/>
            <pc:sldMk cId="3983004956" sldId="291"/>
            <ac:spMk id="4" creationId="{D40EC5F9-504D-B496-9794-EBE24F4A950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Certified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Sheet1!$B$2:$B$14</c:f>
              <c:numCache>
                <c:formatCode>0%</c:formatCode>
                <c:ptCount val="13"/>
                <c:pt idx="0">
                  <c:v>0</c:v>
                </c:pt>
                <c:pt idx="1">
                  <c:v>-0.19</c:v>
                </c:pt>
                <c:pt idx="2">
                  <c:v>0.02</c:v>
                </c:pt>
                <c:pt idx="3">
                  <c:v>0.13</c:v>
                </c:pt>
                <c:pt idx="4">
                  <c:v>0.3</c:v>
                </c:pt>
                <c:pt idx="5">
                  <c:v>0.44</c:v>
                </c:pt>
                <c:pt idx="6">
                  <c:v>0.56999999999999995</c:v>
                </c:pt>
                <c:pt idx="7">
                  <c:v>0.61</c:v>
                </c:pt>
                <c:pt idx="8">
                  <c:v>0.73</c:v>
                </c:pt>
                <c:pt idx="9">
                  <c:v>0.61</c:v>
                </c:pt>
                <c:pt idx="10">
                  <c:v>0.28000000000000003</c:v>
                </c:pt>
                <c:pt idx="11">
                  <c:v>0.19</c:v>
                </c:pt>
                <c:pt idx="12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5A-5447-B14A-EC1E8EF9E8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Russell 3000</c:v>
                </c:pt>
              </c:strCache>
            </c:strRef>
          </c:tx>
          <c:spPr>
            <a:ln w="412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Sheet1!$C$2:$C$14</c:f>
              <c:numCache>
                <c:formatCode>0%</c:formatCode>
                <c:ptCount val="13"/>
                <c:pt idx="0">
                  <c:v>0</c:v>
                </c:pt>
                <c:pt idx="1">
                  <c:v>-0.21</c:v>
                </c:pt>
                <c:pt idx="2">
                  <c:v>-0.03</c:v>
                </c:pt>
                <c:pt idx="3">
                  <c:v>0.05</c:v>
                </c:pt>
                <c:pt idx="4">
                  <c:v>0.21</c:v>
                </c:pt>
                <c:pt idx="5">
                  <c:v>0.28000000000000003</c:v>
                </c:pt>
                <c:pt idx="6">
                  <c:v>0.39</c:v>
                </c:pt>
                <c:pt idx="7">
                  <c:v>0.39</c:v>
                </c:pt>
                <c:pt idx="8">
                  <c:v>0.53</c:v>
                </c:pt>
                <c:pt idx="9">
                  <c:v>0.45</c:v>
                </c:pt>
                <c:pt idx="10">
                  <c:v>0.21</c:v>
                </c:pt>
                <c:pt idx="11">
                  <c:v>0.15</c:v>
                </c:pt>
                <c:pt idx="12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5A-5447-B14A-EC1E8EF9E8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Russell 1000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[$-409]mmm\-yy;@</c:formatCode>
                <c:ptCount val="13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  <c:pt idx="7">
                  <c:v>44440</c:v>
                </c:pt>
                <c:pt idx="8">
                  <c:v>44531</c:v>
                </c:pt>
                <c:pt idx="9">
                  <c:v>44621</c:v>
                </c:pt>
                <c:pt idx="10">
                  <c:v>44713</c:v>
                </c:pt>
                <c:pt idx="11">
                  <c:v>44805</c:v>
                </c:pt>
                <c:pt idx="12">
                  <c:v>44896</c:v>
                </c:pt>
              </c:numCache>
            </c:numRef>
          </c:cat>
          <c:val>
            <c:numRef>
              <c:f>Sheet1!$D$2:$D$14</c:f>
              <c:numCache>
                <c:formatCode>0%</c:formatCode>
                <c:ptCount val="13"/>
                <c:pt idx="0">
                  <c:v>0</c:v>
                </c:pt>
                <c:pt idx="1">
                  <c:v>-0.2</c:v>
                </c:pt>
                <c:pt idx="2">
                  <c:v>-0.03</c:v>
                </c:pt>
                <c:pt idx="3">
                  <c:v>0.06</c:v>
                </c:pt>
                <c:pt idx="4">
                  <c:v>0.21</c:v>
                </c:pt>
                <c:pt idx="5">
                  <c:v>0.28999999999999998</c:v>
                </c:pt>
                <c:pt idx="6">
                  <c:v>0.39</c:v>
                </c:pt>
                <c:pt idx="7">
                  <c:v>0.39</c:v>
                </c:pt>
                <c:pt idx="8">
                  <c:v>0.52</c:v>
                </c:pt>
                <c:pt idx="9">
                  <c:v>0.44</c:v>
                </c:pt>
                <c:pt idx="10">
                  <c:v>0.2</c:v>
                </c:pt>
                <c:pt idx="11">
                  <c:v>0.15</c:v>
                </c:pt>
                <c:pt idx="12">
                  <c:v>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5A-5447-B14A-EC1E8EF9E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3805631"/>
        <c:axId val="933808063"/>
      </c:lineChart>
      <c:dateAx>
        <c:axId val="933805631"/>
        <c:scaling>
          <c:orientation val="minMax"/>
        </c:scaling>
        <c:delete val="1"/>
        <c:axPos val="b"/>
        <c:numFmt formatCode="[$-409]mmm\-yy;@" sourceLinked="1"/>
        <c:majorTickMark val="none"/>
        <c:minorTickMark val="none"/>
        <c:tickLblPos val="nextTo"/>
        <c:crossAx val="933808063"/>
        <c:crosses val="autoZero"/>
        <c:auto val="1"/>
        <c:lblOffset val="100"/>
        <c:baseTimeUnit val="months"/>
      </c:dateAx>
      <c:valAx>
        <c:axId val="9338080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3380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537110921560394E-2"/>
          <c:y val="1.2963880737393419E-2"/>
          <c:w val="0.98368162524606295"/>
          <c:h val="0.94223685189719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Workplaces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82880" rIns="0" bIns="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Hospitality</c:v>
                </c:pt>
                <c:pt idx="1">
                  <c:v>Retail</c:v>
                </c:pt>
                <c:pt idx="2">
                  <c:v>Professional Services</c:v>
                </c:pt>
                <c:pt idx="3">
                  <c:v>Health Care</c:v>
                </c:pt>
                <c:pt idx="4">
                  <c:v>Information Technology</c:v>
                </c:pt>
                <c:pt idx="5">
                  <c:v>Financial Services &amp; Insurance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0.69</c:v>
                </c:pt>
                <c:pt idx="1">
                  <c:v>0.47</c:v>
                </c:pt>
                <c:pt idx="2">
                  <c:v>0.39</c:v>
                </c:pt>
                <c:pt idx="3">
                  <c:v>0.31</c:v>
                </c:pt>
                <c:pt idx="4">
                  <c:v>0.19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5-E14B-A12F-7A74B0F23C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Certified Companies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82880" rIns="0" bIns="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Hospitality</c:v>
                </c:pt>
                <c:pt idx="1">
                  <c:v>Retail</c:v>
                </c:pt>
                <c:pt idx="2">
                  <c:v>Professional Services</c:v>
                </c:pt>
                <c:pt idx="3">
                  <c:v>Health Care</c:v>
                </c:pt>
                <c:pt idx="4">
                  <c:v>Information Technology</c:v>
                </c:pt>
                <c:pt idx="5">
                  <c:v>Financial Services &amp; Insurance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0.14000000000000001</c:v>
                </c:pt>
                <c:pt idx="3">
                  <c:v>0.2</c:v>
                </c:pt>
                <c:pt idx="4">
                  <c:v>0.13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5-E14B-A12F-7A74B0F23C5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8"/>
        <c:axId val="840424575"/>
        <c:axId val="840461951"/>
      </c:barChart>
      <c:catAx>
        <c:axId val="8404245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0461951"/>
        <c:crosses val="autoZero"/>
        <c:auto val="1"/>
        <c:lblAlgn val="ctr"/>
        <c:lblOffset val="100"/>
        <c:noMultiLvlLbl val="0"/>
      </c:catAx>
      <c:valAx>
        <c:axId val="8404619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40424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A3828-FA8C-45B9-A2E3-4E24BF0017EA}" type="datetimeFigureOut">
              <a:rPr lang="pt-BR" smtClean="0"/>
              <a:t>12/06/2024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3D431-28EE-43D3-B354-3B9596E22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56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intentional about the use of the word “model” when describing our definition of a great workplace. </a:t>
            </a:r>
          </a:p>
          <a:p>
            <a:endParaRPr lang="en-US" dirty="0"/>
          </a:p>
          <a:p>
            <a:r>
              <a:rPr lang="en-US" dirty="0"/>
              <a:t>“Methodology” is used when describing the model in action. For example, we have a we have a methodology for Certifying great workplaces, and various methodologies for producing Best Workplaces lists. All of this methodologies are derived from our model.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7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0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0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19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4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B684A-36DF-6045-8C52-47B561E863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8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828282-097A-4771-55CF-39C476049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23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5263" y="0"/>
            <a:ext cx="11045276" cy="5329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695" y="2286000"/>
            <a:ext cx="8380908" cy="1714500"/>
          </a:xfrm>
        </p:spPr>
        <p:txBody>
          <a:bodyPr anchor="b">
            <a:normAutofit/>
          </a:bodyPr>
          <a:lstStyle>
            <a:lvl1pPr algn="l">
              <a:defRPr sz="329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695" y="4987607"/>
            <a:ext cx="8380909" cy="5715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dirty="0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574" y="4533900"/>
            <a:ext cx="8377029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109" indent="0">
              <a:buNone/>
              <a:defRPr>
                <a:latin typeface="+mj-lt"/>
              </a:defRPr>
            </a:lvl2pPr>
            <a:lvl3pPr marL="914217" indent="0">
              <a:buNone/>
              <a:defRPr>
                <a:latin typeface="+mj-lt"/>
              </a:defRPr>
            </a:lvl3pPr>
            <a:lvl4pPr marL="1371326" indent="0">
              <a:buNone/>
              <a:defRPr>
                <a:latin typeface="+mj-lt"/>
              </a:defRPr>
            </a:lvl4pPr>
            <a:lvl5pPr marL="182843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 dirty="0"/>
              <a:t>Optional Subhead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35E14A-84B7-BED8-891E-B50B2006EA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55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695" y="1905001"/>
            <a:ext cx="10664674" cy="4191000"/>
          </a:xfrm>
        </p:spPr>
        <p:txBody>
          <a:bodyPr numCol="1" spcCol="914400"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 marL="1828434" indent="0">
              <a:buNone/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This is a one column full width content </a:t>
            </a:r>
          </a:p>
          <a:p>
            <a:pPr lvl="0"/>
            <a:r>
              <a:rPr lang="en-US" dirty="0"/>
              <a:t>Add Text/ List / Click Icon to add Content</a:t>
            </a:r>
          </a:p>
          <a:p>
            <a:pPr lvl="0"/>
            <a:r>
              <a:rPr lang="en-US" dirty="0"/>
              <a:t>Use the column tool to break up long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B0FDA75-BA3C-F8D0-7F9B-76AF795C91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3246673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62695" y="1905001"/>
            <a:ext cx="4939731" cy="4191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This is one column</a:t>
            </a:r>
          </a:p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79990" y="1905001"/>
            <a:ext cx="4939731" cy="4191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This is another column</a:t>
            </a:r>
          </a:p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5CE864-BBB1-B808-1AB6-324CB5786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363738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2695" y="1710104"/>
            <a:ext cx="495235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5" y="2286000"/>
            <a:ext cx="4952355" cy="380494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61994" y="1710104"/>
            <a:ext cx="4966518" cy="3897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70785" y="2294793"/>
            <a:ext cx="4966518" cy="380120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CCC4A4E-7520-3EBC-178E-017CDFB27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11168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4" y="2286000"/>
            <a:ext cx="3291411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50294" y="1723760"/>
            <a:ext cx="3291411" cy="3897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54690" y="2286000"/>
            <a:ext cx="3291411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3816" y="1723760"/>
            <a:ext cx="3291411" cy="38979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42607" y="2286000"/>
            <a:ext cx="3291411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2695" y="1721766"/>
            <a:ext cx="3291411" cy="382994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Add Column Header One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A49423D-CC1E-41CB-E2D4-158A292AD0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428317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694" y="2286000"/>
            <a:ext cx="2422844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38138" y="1752600"/>
            <a:ext cx="242284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438138" y="2286000"/>
            <a:ext cx="2422844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3582" y="1752600"/>
            <a:ext cx="242284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2286000"/>
            <a:ext cx="2440427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199" y="1752600"/>
            <a:ext cx="2422845" cy="381000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84199" y="2286000"/>
            <a:ext cx="2422845" cy="381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Add Text/ List / Click Icon to add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65817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62694" y="1752248"/>
            <a:ext cx="2422845" cy="379828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/>
              <a:t>Column Header One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AAE69B6-4043-BD1C-35B5-2311C2AF5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4112064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0" y="762000"/>
            <a:ext cx="5332512" cy="5334001"/>
          </a:xfrm>
        </p:spPr>
        <p:txBody>
          <a:bodyPr>
            <a:normAutofit/>
          </a:bodyPr>
          <a:lstStyle>
            <a:lvl1pPr marL="171416" indent="-171416">
              <a:buFont typeface="System Font Regular"/>
              <a:buChar char="–"/>
              <a:defRPr sz="1300">
                <a:solidFill>
                  <a:schemeClr val="accent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content or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1904032"/>
            <a:ext cx="4571536" cy="381969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667000"/>
            <a:ext cx="4571404" cy="3429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27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708930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4" y="1534401"/>
            <a:ext cx="9523760" cy="2656599"/>
          </a:xfrm>
        </p:spPr>
        <p:txBody>
          <a:bodyPr anchor="ctr" anchorCtr="0">
            <a:normAutofit/>
          </a:bodyPr>
          <a:lstStyle>
            <a:lvl1pPr>
              <a:defRPr sz="3299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4" y="4944123"/>
            <a:ext cx="8761859" cy="379476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3386662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694" y="1447800"/>
            <a:ext cx="9904711" cy="2859252"/>
          </a:xfrm>
        </p:spPr>
        <p:txBody>
          <a:bodyPr anchor="ctr" anchorCtr="0">
            <a:normAutofit/>
          </a:bodyPr>
          <a:lstStyle>
            <a:lvl1pPr>
              <a:defRPr sz="3299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694" y="4944123"/>
            <a:ext cx="8761859" cy="379476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Copy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322DD0-C149-EAB5-EA6C-6AC3E7A6A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1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828282-097A-4771-55CF-39C476049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346EE2B-9C98-E0C7-53E4-7563E3D61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4436" y="5786712"/>
            <a:ext cx="775666" cy="58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4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030" y="1905000"/>
            <a:ext cx="4571055" cy="762000"/>
          </a:xfrm>
        </p:spPr>
        <p:txBody>
          <a:bodyPr>
            <a:normAutofit/>
          </a:bodyPr>
          <a:lstStyle>
            <a:lvl1pPr>
              <a:defRPr sz="329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701" y="2667000"/>
            <a:ext cx="4571536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905000"/>
            <a:ext cx="4967594" cy="4191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Add Text /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3429000"/>
            <a:ext cx="4571404" cy="2667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44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36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BBA781-2BC1-7EEB-38CD-EEB235295D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96000"/>
          </a:xfrm>
        </p:spPr>
        <p:txBody>
          <a:bodyPr tIns="5029200" anchor="t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full width image</a:t>
            </a:r>
          </a:p>
        </p:txBody>
      </p:sp>
    </p:spTree>
    <p:extLst>
      <p:ext uri="{BB962C8B-B14F-4D97-AF65-F5344CB8AC3E}">
        <p14:creationId xmlns:p14="http://schemas.microsoft.com/office/powerpoint/2010/main" val="400698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762000"/>
            <a:ext cx="5332512" cy="5334000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" y="762000"/>
            <a:ext cx="4571055" cy="1142032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905001"/>
            <a:ext cx="4571536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2667000"/>
            <a:ext cx="4571404" cy="3429000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  <a:lvl2pPr>
              <a:defRPr sz="1300">
                <a:solidFill>
                  <a:schemeClr val="accent2"/>
                </a:solidFill>
              </a:defRPr>
            </a:lvl2pPr>
            <a:lvl3pPr>
              <a:defRPr sz="1300">
                <a:solidFill>
                  <a:schemeClr val="accent2"/>
                </a:solidFill>
              </a:defRPr>
            </a:lvl3pPr>
            <a:lvl4pPr>
              <a:defRPr sz="1300">
                <a:solidFill>
                  <a:schemeClr val="accent2"/>
                </a:solidFill>
              </a:defRPr>
            </a:lvl4pPr>
            <a:lvl5pP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71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362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4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2000"/>
            <a:ext cx="10651373" cy="381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048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48339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8339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8338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31315" y="1905000"/>
            <a:ext cx="3291411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2657" y="483870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2656" y="5338970"/>
            <a:ext cx="3291411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3177261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695" y="1905000"/>
            <a:ext cx="2285702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29347" y="1905000"/>
            <a:ext cx="2285703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905000"/>
            <a:ext cx="2285703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762653" y="1905000"/>
            <a:ext cx="2300941" cy="2667000"/>
          </a:xfrm>
        </p:spPr>
        <p:txBody>
          <a:bodyPr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700"/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1999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4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8912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8912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1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1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62653" y="483870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62652" y="5338970"/>
            <a:ext cx="2285702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950395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1999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9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5" y="5338970"/>
            <a:ext cx="1891809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69114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6127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53444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5609" y="1905001"/>
            <a:ext cx="1874275" cy="2667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51580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51579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4046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40464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53444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53444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7495" y="483870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37495" y="5338970"/>
            <a:ext cx="1891810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354548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8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1999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948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6948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78279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79609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094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8227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783600" y="1905001"/>
            <a:ext cx="1645706" cy="20574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78279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78279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609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79609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0940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0940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68015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8015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71613" y="421005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71613" y="4710320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20776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948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695" y="761999"/>
            <a:ext cx="10651373" cy="457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95" y="1219200"/>
            <a:ext cx="10666611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948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6948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78279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79609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094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8227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783600" y="1676400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78279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78279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609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79609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0940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0940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68015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8015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71613" y="2951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71613" y="3332153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6948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6948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6948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578279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379609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18094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798227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83600" y="3859161"/>
            <a:ext cx="1645706" cy="1143000"/>
          </a:xfrm>
        </p:spPr>
        <p:txBody>
          <a:bodyPr/>
          <a:lstStyle>
            <a:lvl1pPr marL="0" indent="0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578279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78279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79609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379609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80940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180940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968015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68015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771613" y="5133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771613" y="5514914"/>
            <a:ext cx="1645706" cy="381000"/>
          </a:xfrm>
        </p:spPr>
        <p:txBody>
          <a:bodyPr>
            <a:normAutofit/>
          </a:bodyPr>
          <a:lstStyle>
            <a:lvl1pPr marL="0" indent="0">
              <a:buNone/>
              <a:defRPr sz="8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666533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FCD784-572C-8A44-A60D-A24140E9EEE0}" type="datetime2">
              <a:rPr lang="en-US" smtClean="0"/>
              <a:t>Wednesday, June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800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828282-097A-4771-55CF-39C476049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CF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0E2DDC4-C9E7-8342-7CAA-DF696B281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8411" y="354989"/>
            <a:ext cx="771691" cy="5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55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FCD784-572C-8A44-A60D-A24140E9EEE0}" type="datetime2">
              <a:rPr lang="en-US" smtClean="0"/>
              <a:t>Wednesday, June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54440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821" y="1909823"/>
            <a:ext cx="10665833" cy="553212"/>
          </a:xfrm>
        </p:spPr>
        <p:txBody>
          <a:bodyPr>
            <a:normAutofit/>
          </a:bodyPr>
          <a:lstStyle>
            <a:lvl1pPr>
              <a:defRPr sz="3299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Wednesday, June 12,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678" y="3127269"/>
            <a:ext cx="10665833" cy="480839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j-lt"/>
              </a:defRPr>
            </a:lvl1pPr>
            <a:lvl2pPr marL="457109" indent="0">
              <a:buNone/>
              <a:defRPr b="1">
                <a:latin typeface="+mj-lt"/>
              </a:defRPr>
            </a:lvl2pPr>
            <a:lvl3pPr marL="914217" indent="0">
              <a:buNone/>
              <a:defRPr b="1">
                <a:latin typeface="+mj-lt"/>
              </a:defRPr>
            </a:lvl3pPr>
            <a:lvl4pPr marL="1371326" indent="0">
              <a:buNone/>
              <a:defRPr b="1">
                <a:latin typeface="+mj-lt"/>
              </a:defRPr>
            </a:lvl4pPr>
            <a:lvl5pPr marL="182843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3472" y="3620838"/>
            <a:ext cx="10665833" cy="553212"/>
          </a:xfrm>
        </p:spPr>
        <p:txBody>
          <a:bodyPr>
            <a:normAutofit/>
          </a:bodyPr>
          <a:lstStyle>
            <a:lvl1pPr marL="0" indent="0">
              <a:buNone/>
              <a:defRPr sz="1300" b="0">
                <a:solidFill>
                  <a:schemeClr val="accent2"/>
                </a:solidFill>
                <a:latin typeface="+mn-lt"/>
              </a:defRPr>
            </a:lvl1pPr>
            <a:lvl2pPr marL="457109" indent="0">
              <a:buNone/>
              <a:defRPr b="1">
                <a:latin typeface="+mj-lt"/>
              </a:defRPr>
            </a:lvl2pPr>
            <a:lvl3pPr marL="914217" indent="0">
              <a:buNone/>
              <a:defRPr b="1">
                <a:latin typeface="+mj-lt"/>
              </a:defRPr>
            </a:lvl3pPr>
            <a:lvl4pPr marL="1371326" indent="0">
              <a:buNone/>
              <a:defRPr b="1">
                <a:latin typeface="+mj-lt"/>
              </a:defRPr>
            </a:lvl4pPr>
            <a:lvl5pPr marL="182843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678" y="4194754"/>
            <a:ext cx="10665833" cy="553212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678" y="4768671"/>
            <a:ext cx="10665833" cy="554596"/>
          </a:xfr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13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695" y="762000"/>
            <a:ext cx="10666611" cy="1143000"/>
          </a:xfrm>
        </p:spPr>
        <p:txBody>
          <a:bodyPr>
            <a:noAutofit/>
          </a:bodyPr>
          <a:lstStyle>
            <a:lvl1pPr marL="0" indent="0">
              <a:buNone/>
              <a:defRPr sz="5999" b="1" spc="-7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695" y="2532648"/>
            <a:ext cx="10665817" cy="573916"/>
          </a:xfrm>
        </p:spPr>
        <p:txBody>
          <a:bodyPr>
            <a:normAutofit/>
          </a:bodyPr>
          <a:lstStyle>
            <a:lvl1pPr marL="0" indent="0">
              <a:buNone/>
              <a:defRPr sz="2699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06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828282-097A-4771-55CF-39C476049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CF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0E2DDC4-C9E7-8342-7CAA-DF696B281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8411" y="5786712"/>
            <a:ext cx="771691" cy="5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5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31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A13E87C-98AD-0BF2-4B6A-1C45F6072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8412" y="5786713"/>
            <a:ext cx="771690" cy="58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3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51762-8DFF-6F91-BB9C-845B28FF7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4D7CFF-3738-9983-9345-6129FAD95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8B3F98-F3B7-8566-7AA2-DCA1163E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7E22-9B73-45AE-BC5A-CB78B14CB2A5}" type="datetimeFigureOut">
              <a:rPr lang="pt-BR" smtClean="0"/>
              <a:t>12/06/2024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8A95EF-89D9-D9E3-A749-B876435D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65044D-A10D-95F4-10F8-074F28A1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8B6-CAE0-4F8F-B82D-E83E768CA4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82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695" y="1905000"/>
            <a:ext cx="8380909" cy="2286000"/>
          </a:xfrm>
        </p:spPr>
        <p:txBody>
          <a:bodyPr anchor="b"/>
          <a:lstStyle>
            <a:lvl1pPr algn="l">
              <a:defRPr sz="5999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695" y="4988266"/>
            <a:ext cx="8380909" cy="5715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accent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dirty="0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574" y="4533900"/>
            <a:ext cx="8377029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109" indent="0">
              <a:buNone/>
              <a:defRPr>
                <a:latin typeface="+mj-lt"/>
              </a:defRPr>
            </a:lvl2pPr>
            <a:lvl3pPr marL="914217" indent="0">
              <a:buNone/>
              <a:defRPr>
                <a:latin typeface="+mj-lt"/>
              </a:defRPr>
            </a:lvl3pPr>
            <a:lvl4pPr marL="1371326" indent="0">
              <a:buNone/>
              <a:defRPr>
                <a:latin typeface="+mj-lt"/>
              </a:defRPr>
            </a:lvl4pPr>
            <a:lvl5pPr marL="182843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 dirty="0"/>
              <a:t>Optional Subhead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1714" y="0"/>
            <a:ext cx="6262825" cy="38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4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5263" y="0"/>
            <a:ext cx="11045276" cy="5329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695" y="2286000"/>
            <a:ext cx="8380908" cy="1714500"/>
          </a:xfrm>
        </p:spPr>
        <p:txBody>
          <a:bodyPr anchor="b">
            <a:normAutofit/>
          </a:bodyPr>
          <a:lstStyle>
            <a:lvl1pPr algn="l">
              <a:defRPr sz="329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Wednesday, June 12,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695" y="4987607"/>
            <a:ext cx="8380909" cy="5715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dirty="0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574" y="4533900"/>
            <a:ext cx="8377029" cy="4572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109" indent="0">
              <a:buNone/>
              <a:defRPr>
                <a:latin typeface="+mj-lt"/>
              </a:defRPr>
            </a:lvl2pPr>
            <a:lvl3pPr marL="914217" indent="0">
              <a:buNone/>
              <a:defRPr>
                <a:latin typeface="+mj-lt"/>
              </a:defRPr>
            </a:lvl3pPr>
            <a:lvl4pPr marL="1371326" indent="0">
              <a:buNone/>
              <a:defRPr>
                <a:latin typeface="+mj-lt"/>
              </a:defRPr>
            </a:lvl4pPr>
            <a:lvl5pPr marL="182843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 dirty="0"/>
              <a:t>Optional Subhead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D189CC-86B6-4C16-7871-B710F702B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853" y="6414516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6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695" y="762000"/>
            <a:ext cx="10651373" cy="762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138" y="1905000"/>
            <a:ext cx="10651373" cy="4191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34099" y="6438900"/>
            <a:ext cx="2666653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Wednesday, June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5513" y="6438900"/>
            <a:ext cx="2788557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3594" y="6438554"/>
            <a:ext cx="365712" cy="114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7018" y="6414170"/>
            <a:ext cx="1782848" cy="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</p:sldLayoutIdLst>
  <p:hf hdr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699" b="1" i="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120000"/>
        </a:lnSpc>
        <a:spcBef>
          <a:spcPts val="300"/>
        </a:spcBef>
        <a:spcAft>
          <a:spcPts val="300"/>
        </a:spcAft>
        <a:buSzPct val="100000"/>
        <a:buFont typeface="System Font Regular"/>
        <a:buChar char="–"/>
        <a:defRPr sz="13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01">
          <p15:clr>
            <a:srgbClr val="F26B43"/>
          </p15:clr>
        </p15:guide>
        <p15:guide id="46" orient="horz" pos="960">
          <p15:clr>
            <a:srgbClr val="F26B43"/>
          </p15:clr>
        </p15:guide>
        <p15:guide id="47" pos="961">
          <p15:clr>
            <a:srgbClr val="F26B43"/>
          </p15:clr>
        </p15:guide>
        <p15:guide id="48" orient="horz" pos="7680">
          <p15:clr>
            <a:srgbClr val="F26B43"/>
          </p15:clr>
        </p15:guide>
        <p15:guide id="49" orient="horz" pos="2400">
          <p15:clr>
            <a:srgbClr val="F26B43"/>
          </p15:clr>
        </p15:guide>
        <p15:guide id="50" pos="1441">
          <p15:clr>
            <a:srgbClr val="A4A3A4"/>
          </p15:clr>
        </p15:guide>
        <p15:guide id="51" orient="horz" pos="1440">
          <p15:clr>
            <a:srgbClr val="A4A3A4"/>
          </p15:clr>
        </p15:guide>
        <p15:guide id="52" orient="horz" pos="1920">
          <p15:clr>
            <a:srgbClr val="A4A3A4"/>
          </p15:clr>
        </p15:guide>
        <p15:guide id="53" orient="horz" pos="2880">
          <p15:clr>
            <a:srgbClr val="A4A3A4"/>
          </p15:clr>
        </p15:guide>
        <p15:guide id="54" orient="horz" pos="3360">
          <p15:clr>
            <a:srgbClr val="A4A3A4"/>
          </p15:clr>
        </p15:guide>
        <p15:guide id="55" orient="horz" pos="3840">
          <p15:clr>
            <a:srgbClr val="A4A3A4"/>
          </p15:clr>
        </p15:guide>
        <p15:guide id="56" orient="horz" pos="4320">
          <p15:clr>
            <a:srgbClr val="A4A3A4"/>
          </p15:clr>
        </p15:guide>
        <p15:guide id="57" orient="horz" pos="4800">
          <p15:clr>
            <a:srgbClr val="A4A3A4"/>
          </p15:clr>
        </p15:guide>
        <p15:guide id="58" orient="horz" pos="5280">
          <p15:clr>
            <a:srgbClr val="A4A3A4"/>
          </p15:clr>
        </p15:guide>
        <p15:guide id="59" orient="horz" pos="5760">
          <p15:clr>
            <a:srgbClr val="A4A3A4"/>
          </p15:clr>
        </p15:guide>
        <p15:guide id="60" orient="horz" pos="6240">
          <p15:clr>
            <a:srgbClr val="A4A3A4"/>
          </p15:clr>
        </p15:guide>
        <p15:guide id="61" orient="horz" pos="6720">
          <p15:clr>
            <a:srgbClr val="A4A3A4"/>
          </p15:clr>
        </p15:guide>
        <p15:guide id="62" orient="horz" pos="7200">
          <p15:clr>
            <a:srgbClr val="A4A3A4"/>
          </p15:clr>
        </p15:guide>
        <p15:guide id="63" pos="1921">
          <p15:clr>
            <a:srgbClr val="A4A3A4"/>
          </p15:clr>
        </p15:guide>
        <p15:guide id="64" pos="2401">
          <p15:clr>
            <a:srgbClr val="A4A3A4"/>
          </p15:clr>
        </p15:guide>
        <p15:guide id="65" pos="2881">
          <p15:clr>
            <a:srgbClr val="A4A3A4"/>
          </p15:clr>
        </p15:guide>
        <p15:guide id="66" pos="3361">
          <p15:clr>
            <a:srgbClr val="A4A3A4"/>
          </p15:clr>
        </p15:guide>
        <p15:guide id="67" pos="3841">
          <p15:clr>
            <a:srgbClr val="A4A3A4"/>
          </p15:clr>
        </p15:guide>
        <p15:guide id="68" pos="4321">
          <p15:clr>
            <a:srgbClr val="A4A3A4"/>
          </p15:clr>
        </p15:guide>
        <p15:guide id="69" pos="4801">
          <p15:clr>
            <a:srgbClr val="A4A3A4"/>
          </p15:clr>
        </p15:guide>
        <p15:guide id="70" pos="5281">
          <p15:clr>
            <a:srgbClr val="A4A3A4"/>
          </p15:clr>
        </p15:guide>
        <p15:guide id="71" pos="5761">
          <p15:clr>
            <a:srgbClr val="A4A3A4"/>
          </p15:clr>
        </p15:guide>
        <p15:guide id="72" pos="6241">
          <p15:clr>
            <a:srgbClr val="A4A3A4"/>
          </p15:clr>
        </p15:guide>
        <p15:guide id="73" pos="6721">
          <p15:clr>
            <a:srgbClr val="A4A3A4"/>
          </p15:clr>
        </p15:guide>
        <p15:guide id="74" pos="7201">
          <p15:clr>
            <a:srgbClr val="A4A3A4"/>
          </p15:clr>
        </p15:guide>
        <p15:guide id="75" pos="7681">
          <p15:clr>
            <a:srgbClr val="A4A3A4"/>
          </p15:clr>
        </p15:guide>
        <p15:guide id="76" pos="8161">
          <p15:clr>
            <a:srgbClr val="A4A3A4"/>
          </p15:clr>
        </p15:guide>
        <p15:guide id="77" pos="8641">
          <p15:clr>
            <a:srgbClr val="A4A3A4"/>
          </p15:clr>
        </p15:guide>
        <p15:guide id="78" pos="9121">
          <p15:clr>
            <a:srgbClr val="A4A3A4"/>
          </p15:clr>
        </p15:guide>
        <p15:guide id="79" pos="9601">
          <p15:clr>
            <a:srgbClr val="A4A3A4"/>
          </p15:clr>
        </p15:guide>
        <p15:guide id="80" pos="10081">
          <p15:clr>
            <a:srgbClr val="A4A3A4"/>
          </p15:clr>
        </p15:guide>
        <p15:guide id="81" pos="10561">
          <p15:clr>
            <a:srgbClr val="A4A3A4"/>
          </p15:clr>
        </p15:guide>
        <p15:guide id="82" pos="11041">
          <p15:clr>
            <a:srgbClr val="A4A3A4"/>
          </p15:clr>
        </p15:guide>
        <p15:guide id="83" pos="11521">
          <p15:clr>
            <a:srgbClr val="A4A3A4"/>
          </p15:clr>
        </p15:guide>
        <p15:guide id="84" pos="12001">
          <p15:clr>
            <a:srgbClr val="A4A3A4"/>
          </p15:clr>
        </p15:guide>
        <p15:guide id="85" pos="12481">
          <p15:clr>
            <a:srgbClr val="A4A3A4"/>
          </p15:clr>
        </p15:guide>
        <p15:guide id="86" pos="12961">
          <p15:clr>
            <a:srgbClr val="A4A3A4"/>
          </p15:clr>
        </p15:guide>
        <p15:guide id="87" pos="13441">
          <p15:clr>
            <a:srgbClr val="A4A3A4"/>
          </p15:clr>
        </p15:guide>
        <p15:guide id="88" pos="1392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jornada-certificacao.gptw.com.b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sv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4.sv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B5AA7-95A3-AA49-3C2D-81C8AEC16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A8F73C3-5EE1-FC09-C5AF-30E09479F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" y="0"/>
            <a:ext cx="12177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0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circle with white lines&#10;&#10;Description automatically generated">
            <a:extLst>
              <a:ext uri="{FF2B5EF4-FFF2-40B4-BE49-F238E27FC236}">
                <a16:creationId xmlns:a16="http://schemas.microsoft.com/office/drawing/2014/main" id="{AA7121C9-0AC2-F53F-B195-F2213EE6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7423" y="-3999533"/>
            <a:ext cx="13714214" cy="13714214"/>
          </a:xfrm>
          <a:prstGeom prst="rect">
            <a:avLst/>
          </a:prstGeom>
        </p:spPr>
      </p:pic>
      <p:pic>
        <p:nvPicPr>
          <p:cNvPr id="11" name="Picture 10" descr="A black and white circle&#10;&#10;Description automatically generated">
            <a:extLst>
              <a:ext uri="{FF2B5EF4-FFF2-40B4-BE49-F238E27FC236}">
                <a16:creationId xmlns:a16="http://schemas.microsoft.com/office/drawing/2014/main" id="{53C8DC68-4CB0-BF2B-CEFF-B2154D331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7423" y="-3999533"/>
            <a:ext cx="13714214" cy="13714214"/>
          </a:xfrm>
          <a:prstGeom prst="rect">
            <a:avLst/>
          </a:prstGeom>
        </p:spPr>
      </p:pic>
      <p:pic>
        <p:nvPicPr>
          <p:cNvPr id="9" name="Picture 8" descr="A circular logo with red dots&#10;&#10;Description automatically generated">
            <a:extLst>
              <a:ext uri="{FF2B5EF4-FFF2-40B4-BE49-F238E27FC236}">
                <a16:creationId xmlns:a16="http://schemas.microsoft.com/office/drawing/2014/main" id="{DDB829FB-CEE7-5B3B-67A3-7EA79C047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7423" y="-3999533"/>
            <a:ext cx="13714214" cy="13714214"/>
          </a:xfrm>
          <a:prstGeom prst="rect">
            <a:avLst/>
          </a:prstGeom>
        </p:spPr>
      </p:pic>
      <p:pic>
        <p:nvPicPr>
          <p:cNvPr id="18" name="Picture 17" descr="A white circle with black dots&#10;&#10;Description automatically generated">
            <a:extLst>
              <a:ext uri="{FF2B5EF4-FFF2-40B4-BE49-F238E27FC236}">
                <a16:creationId xmlns:a16="http://schemas.microsoft.com/office/drawing/2014/main" id="{4B2870CD-2960-C732-CCED-16FB9482B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37423" y="-3999533"/>
            <a:ext cx="13714214" cy="1371421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701" y="376692"/>
            <a:ext cx="4571536" cy="381919"/>
          </a:xfrm>
        </p:spPr>
        <p:txBody>
          <a:bodyPr>
            <a:norm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O </a:t>
            </a:r>
            <a:r>
              <a:rPr lang="en-US" sz="1200" b="1" dirty="0" err="1">
                <a:solidFill>
                  <a:schemeClr val="tx2"/>
                </a:solidFill>
              </a:rPr>
              <a:t>Efeito</a:t>
            </a:r>
            <a:r>
              <a:rPr lang="en-US" sz="1200" b="1" dirty="0">
                <a:solidFill>
                  <a:schemeClr val="tx2"/>
                </a:solidFill>
              </a:rPr>
              <a:t> Great Place To Work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080232D-7A5C-2FF7-A0AA-A4226013C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7019" y="6413781"/>
            <a:ext cx="1782848" cy="1386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DA75799-EA9A-4E70-259A-9C90C535D5DE}"/>
              </a:ext>
            </a:extLst>
          </p:cNvPr>
          <p:cNvSpPr txBox="1"/>
          <p:nvPr/>
        </p:nvSpPr>
        <p:spPr>
          <a:xfrm>
            <a:off x="6238978" y="2098320"/>
            <a:ext cx="1380824" cy="195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200" b="1" dirty="0">
                <a:solidFill>
                  <a:srgbClr val="FF1628"/>
                </a:solidFill>
                <a:latin typeface="Century Gothic" panose="020F0302020204030204"/>
              </a:rPr>
              <a:t>04</a:t>
            </a:r>
          </a:p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400" b="1" dirty="0">
                <a:solidFill>
                  <a:srgbClr val="11131C"/>
                </a:solidFill>
                <a:latin typeface="Century Gothic" panose="020F0302020204030204"/>
              </a:rPr>
              <a:t>Performance</a:t>
            </a:r>
          </a:p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Lucro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Produtividade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Eficiência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Satisfação</a:t>
            </a:r>
            <a: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  <a:t> do </a:t>
            </a: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Cliente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Impacto</a:t>
            </a:r>
            <a: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  <a:t> Social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Resiliência</a:t>
            </a:r>
            <a: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  <a:t> no Mercado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Atração</a:t>
            </a:r>
            <a: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  <a:t> de </a:t>
            </a: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Talentos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Permanência</a:t>
            </a:r>
            <a: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  <a:t> de </a:t>
            </a: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Talentos</a:t>
            </a:r>
            <a:endParaRPr lang="en-US" sz="1200" dirty="0">
              <a:solidFill>
                <a:srgbClr val="32383F"/>
              </a:solidFill>
              <a:latin typeface="Century Gothic" panose="020F0302020204030204"/>
            </a:endParaRPr>
          </a:p>
        </p:txBody>
      </p:sp>
      <p:sp>
        <p:nvSpPr>
          <p:cNvPr id="3" name="TextBox 29">
            <a:extLst>
              <a:ext uri="{FF2B5EF4-FFF2-40B4-BE49-F238E27FC236}">
                <a16:creationId xmlns:a16="http://schemas.microsoft.com/office/drawing/2014/main" id="{77EA1194-E645-AE26-3DB0-44BDCF3B7A6B}"/>
              </a:ext>
            </a:extLst>
          </p:cNvPr>
          <p:cNvSpPr txBox="1"/>
          <p:nvPr/>
        </p:nvSpPr>
        <p:spPr>
          <a:xfrm>
            <a:off x="4667266" y="2098320"/>
            <a:ext cx="1285757" cy="195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200" b="1" dirty="0">
                <a:solidFill>
                  <a:srgbClr val="FF1628"/>
                </a:solidFill>
                <a:latin typeface="Century Gothic" panose="020F0302020204030204"/>
              </a:rPr>
              <a:t>03</a:t>
            </a:r>
          </a:p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400" b="1" dirty="0">
                <a:solidFill>
                  <a:srgbClr val="11131C"/>
                </a:solidFill>
                <a:latin typeface="Century Gothic" panose="020F0302020204030204"/>
              </a:rPr>
              <a:t>Cultura</a:t>
            </a:r>
          </a:p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Collaboração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Inovação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Agilidade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Diversidade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Equidade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Inclusão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Pertencimento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Bem-estar</a:t>
            </a:r>
            <a:endParaRPr lang="en-US" sz="1200" dirty="0">
              <a:solidFill>
                <a:srgbClr val="32383F"/>
              </a:solidFill>
              <a:latin typeface="Century Gothic" panose="020F0302020204030204"/>
            </a:endParaRPr>
          </a:p>
        </p:txBody>
      </p:sp>
      <p:sp>
        <p:nvSpPr>
          <p:cNvPr id="10" name="Leader">
            <a:extLst>
              <a:ext uri="{FF2B5EF4-FFF2-40B4-BE49-F238E27FC236}">
                <a16:creationId xmlns:a16="http://schemas.microsoft.com/office/drawing/2014/main" id="{5A8027B7-A596-489C-F441-94CE3A5FE19B}"/>
              </a:ext>
            </a:extLst>
          </p:cNvPr>
          <p:cNvSpPr/>
          <p:nvPr/>
        </p:nvSpPr>
        <p:spPr>
          <a:xfrm>
            <a:off x="3124587" y="162546"/>
            <a:ext cx="527663" cy="5709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50793" rIns="0" bIns="50793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825335">
              <a:spcBef>
                <a:spcPts val="900"/>
              </a:spcBef>
            </a:pPr>
            <a:r>
              <a:rPr lang="en-US" sz="700" b="1" spc="-24" dirty="0">
                <a:latin typeface="Century Gothic" panose="020F0302020204030204"/>
              </a:rPr>
              <a:t>Pessoa</a:t>
            </a:r>
            <a:endParaRPr sz="700" b="1" spc="-24" dirty="0">
              <a:latin typeface="Century Gothic" panose="020F0302020204030204"/>
            </a:endParaRPr>
          </a:p>
        </p:txBody>
      </p:sp>
      <p:sp>
        <p:nvSpPr>
          <p:cNvPr id="12" name="Leader">
            <a:extLst>
              <a:ext uri="{FF2B5EF4-FFF2-40B4-BE49-F238E27FC236}">
                <a16:creationId xmlns:a16="http://schemas.microsoft.com/office/drawing/2014/main" id="{66BA2A4A-D87D-E4BA-65C4-7BEA64C2DCF8}"/>
              </a:ext>
            </a:extLst>
          </p:cNvPr>
          <p:cNvSpPr/>
          <p:nvPr/>
        </p:nvSpPr>
        <p:spPr>
          <a:xfrm>
            <a:off x="4000773" y="1714723"/>
            <a:ext cx="533331" cy="5309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825335">
              <a:spcBef>
                <a:spcPts val="900"/>
              </a:spcBef>
            </a:pPr>
            <a:r>
              <a:rPr lang="en-US" sz="700" b="1" spc="-24" dirty="0">
                <a:latin typeface="Century Gothic" panose="020F0302020204030204"/>
              </a:rPr>
              <a:t>Pessoa</a:t>
            </a:r>
            <a:endParaRPr sz="700" b="1" spc="-24" dirty="0">
              <a:latin typeface="Century Gothic" panose="020F0302020204030204"/>
            </a:endParaRPr>
          </a:p>
        </p:txBody>
      </p:sp>
      <p:sp>
        <p:nvSpPr>
          <p:cNvPr id="16" name="Leader">
            <a:extLst>
              <a:ext uri="{FF2B5EF4-FFF2-40B4-BE49-F238E27FC236}">
                <a16:creationId xmlns:a16="http://schemas.microsoft.com/office/drawing/2014/main" id="{E0812A92-D9E1-8BAC-5104-B3AE206F4278}"/>
              </a:ext>
            </a:extLst>
          </p:cNvPr>
          <p:cNvSpPr/>
          <p:nvPr/>
        </p:nvSpPr>
        <p:spPr>
          <a:xfrm>
            <a:off x="4000773" y="3467095"/>
            <a:ext cx="533331" cy="5309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825335">
              <a:spcBef>
                <a:spcPts val="900"/>
              </a:spcBef>
            </a:pPr>
            <a:r>
              <a:rPr lang="en-US" sz="700" b="1" spc="-24" dirty="0">
                <a:latin typeface="Century Gothic" panose="020F0302020204030204"/>
              </a:rPr>
              <a:t>Pessoa</a:t>
            </a:r>
            <a:endParaRPr sz="700" b="1" spc="-24" dirty="0">
              <a:latin typeface="Century Gothic" panose="020F0302020204030204"/>
            </a:endParaRPr>
          </a:p>
        </p:txBody>
      </p:sp>
      <p:sp>
        <p:nvSpPr>
          <p:cNvPr id="17" name="Leader">
            <a:extLst>
              <a:ext uri="{FF2B5EF4-FFF2-40B4-BE49-F238E27FC236}">
                <a16:creationId xmlns:a16="http://schemas.microsoft.com/office/drawing/2014/main" id="{EA418614-9CBB-5436-49C9-6CE9DBC5ED02}"/>
              </a:ext>
            </a:extLst>
          </p:cNvPr>
          <p:cNvSpPr/>
          <p:nvPr/>
        </p:nvSpPr>
        <p:spPr>
          <a:xfrm>
            <a:off x="3116590" y="4990897"/>
            <a:ext cx="533331" cy="5309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825335">
              <a:spcBef>
                <a:spcPts val="900"/>
              </a:spcBef>
            </a:pPr>
            <a:r>
              <a:rPr lang="en-US" sz="700" b="1" spc="-24" dirty="0">
                <a:latin typeface="Century Gothic" panose="020F0302020204030204"/>
              </a:rPr>
              <a:t>Pessoa</a:t>
            </a:r>
            <a:endParaRPr sz="700" b="1" spc="-24" dirty="0">
              <a:latin typeface="Century Gothic" panose="020F0302020204030204"/>
            </a:endParaRP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id="{5A0C6D7A-FA83-A174-0874-C65D0CD5B0D7}"/>
              </a:ext>
            </a:extLst>
          </p:cNvPr>
          <p:cNvSpPr txBox="1"/>
          <p:nvPr/>
        </p:nvSpPr>
        <p:spPr>
          <a:xfrm>
            <a:off x="3095555" y="2098320"/>
            <a:ext cx="1433390" cy="195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200" b="1" dirty="0">
                <a:solidFill>
                  <a:srgbClr val="FF1628"/>
                </a:solidFill>
                <a:latin typeface="Century Gothic" panose="020F0302020204030204"/>
              </a:rPr>
              <a:t>02</a:t>
            </a:r>
          </a:p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400" b="1" dirty="0" err="1">
                <a:solidFill>
                  <a:srgbClr val="11131C"/>
                </a:solidFill>
                <a:latin typeface="Century Gothic" panose="020F0302020204030204"/>
              </a:rPr>
              <a:t>Experiência</a:t>
            </a:r>
            <a:endParaRPr lang="en-US" sz="1400" b="1" dirty="0">
              <a:solidFill>
                <a:srgbClr val="11131C"/>
              </a:solidFill>
              <a:latin typeface="Century Gothic" panose="020F0302020204030204"/>
            </a:endParaRPr>
          </a:p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Confiança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Orgulho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Camaradagem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  <a:t>For All</a:t>
            </a:r>
          </a:p>
        </p:txBody>
      </p:sp>
      <p:sp>
        <p:nvSpPr>
          <p:cNvPr id="23" name="Leader">
            <a:extLst>
              <a:ext uri="{FF2B5EF4-FFF2-40B4-BE49-F238E27FC236}">
                <a16:creationId xmlns:a16="http://schemas.microsoft.com/office/drawing/2014/main" id="{B8453ED7-7EE4-BD7F-B93A-BDC065EDC5B9}"/>
              </a:ext>
            </a:extLst>
          </p:cNvPr>
          <p:cNvSpPr/>
          <p:nvPr/>
        </p:nvSpPr>
        <p:spPr>
          <a:xfrm>
            <a:off x="736805" y="2573057"/>
            <a:ext cx="565758" cy="569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3" tIns="50793" rIns="50793" bIns="50793" anchor="ctr"/>
          <a:lstStyle>
            <a:lvl1pPr algn="ctr" defTabSz="1651000">
              <a:lnSpc>
                <a:spcPct val="100000"/>
              </a:lnSpc>
              <a:spcBef>
                <a:spcPts val="180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pPr defTabSz="825335">
              <a:spcBef>
                <a:spcPts val="900"/>
              </a:spcBef>
            </a:pPr>
            <a:r>
              <a:rPr lang="en-US" sz="700" b="1" spc="-24" dirty="0" err="1">
                <a:latin typeface="Century Gothic" panose="020F0302020204030204"/>
              </a:rPr>
              <a:t>Liderança</a:t>
            </a:r>
            <a:endParaRPr sz="700" b="1" spc="-24" dirty="0">
              <a:latin typeface="Century Gothic" panose="020F0302020204030204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3620A8EC-1FF9-AB05-AB6B-6CE89221C62B}"/>
              </a:ext>
            </a:extLst>
          </p:cNvPr>
          <p:cNvSpPr txBox="1"/>
          <p:nvPr/>
        </p:nvSpPr>
        <p:spPr>
          <a:xfrm>
            <a:off x="1523844" y="2098320"/>
            <a:ext cx="1185695" cy="195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200" b="1" dirty="0">
                <a:solidFill>
                  <a:srgbClr val="FF1628"/>
                </a:solidFill>
                <a:latin typeface="Century Gothic" panose="020F0302020204030204"/>
              </a:rPr>
              <a:t>01</a:t>
            </a:r>
          </a:p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400" b="1" dirty="0" err="1">
                <a:solidFill>
                  <a:srgbClr val="11131C"/>
                </a:solidFill>
                <a:latin typeface="Century Gothic" panose="020F0302020204030204"/>
              </a:rPr>
              <a:t>Liderança</a:t>
            </a:r>
            <a:endParaRPr lang="en-US" sz="1400" b="1" dirty="0">
              <a:solidFill>
                <a:srgbClr val="11131C"/>
              </a:solidFill>
              <a:latin typeface="Century Gothic" panose="020F0302020204030204"/>
            </a:endParaRPr>
          </a:p>
          <a:p>
            <a:pPr defTabSz="228554">
              <a:lnSpc>
                <a:spcPct val="110000"/>
              </a:lnSpc>
              <a:spcBef>
                <a:spcPts val="600"/>
              </a:spcBef>
            </a:pP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Escutar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Inspirar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Falar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Cuidar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Desenvolver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Apreciar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Celebrar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Compartilhar</a:t>
            </a:r>
            <a:br>
              <a:rPr lang="en-US" sz="1200" dirty="0">
                <a:solidFill>
                  <a:srgbClr val="32383F"/>
                </a:solidFill>
                <a:latin typeface="Century Gothic" panose="020F0302020204030204"/>
              </a:rPr>
            </a:br>
            <a:r>
              <a:rPr lang="en-US" sz="1200" dirty="0" err="1">
                <a:solidFill>
                  <a:srgbClr val="32383F"/>
                </a:solidFill>
                <a:latin typeface="Century Gothic" panose="020F0302020204030204"/>
              </a:rPr>
              <a:t>Contratar</a:t>
            </a:r>
            <a:endParaRPr lang="en-US" sz="1200" dirty="0">
              <a:solidFill>
                <a:srgbClr val="32383F"/>
              </a:solidFill>
              <a:latin typeface="Century Gothic" panose="020F0302020204030204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76627E5-8F2F-C464-15AB-E46C37B325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0050" y="3224283"/>
            <a:ext cx="3429879" cy="266665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1600" dirty="0"/>
              <a:t>Quando os líderes criam uma ótima experiência para as pessoas, isso tem um efeito transformador em sua organização. Ótimos locais de trabalho atraem e desenvolvem grandes talentos, constroem culturas prósperas e ágeis e, por sua vez, estimulam o crescimento e o desempenho.</a:t>
            </a:r>
            <a:endParaRPr lang="en-US" sz="1600" dirty="0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7C639707-38B3-F000-B5ED-17331516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049" y="938581"/>
            <a:ext cx="3620354" cy="1904752"/>
          </a:xfrm>
        </p:spPr>
        <p:txBody>
          <a:bodyPr anchor="b">
            <a:normAutofit fontScale="90000"/>
          </a:bodyPr>
          <a:lstStyle/>
          <a:p>
            <a:r>
              <a:rPr lang="en-US" sz="3599" dirty="0" err="1"/>
              <a:t>Excelentes</a:t>
            </a:r>
            <a:r>
              <a:rPr lang="en-US" sz="3599" dirty="0"/>
              <a:t> </a:t>
            </a:r>
            <a:r>
              <a:rPr lang="en-US" sz="3599" dirty="0" err="1"/>
              <a:t>empresas</a:t>
            </a:r>
            <a:r>
              <a:rPr lang="en-US" sz="3599" dirty="0"/>
              <a:t> </a:t>
            </a:r>
            <a:r>
              <a:rPr lang="en-US" sz="3599" dirty="0" err="1"/>
              <a:t>são</a:t>
            </a:r>
            <a:r>
              <a:rPr lang="en-US" sz="3599" dirty="0"/>
              <a:t> </a:t>
            </a:r>
            <a:r>
              <a:rPr lang="en-US" sz="3599" dirty="0" err="1"/>
              <a:t>ótimas</a:t>
            </a:r>
            <a:r>
              <a:rPr lang="en-US" sz="3599" dirty="0"/>
              <a:t> para </a:t>
            </a:r>
            <a:r>
              <a:rPr lang="en-US" sz="3599" dirty="0" err="1"/>
              <a:t>os</a:t>
            </a:r>
            <a:br>
              <a:rPr lang="en-US" sz="3599" dirty="0"/>
            </a:br>
            <a:r>
              <a:rPr lang="en-US" sz="3599" dirty="0" err="1"/>
              <a:t>negócios</a:t>
            </a:r>
            <a:r>
              <a:rPr lang="en-US" sz="3599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123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79432D9-9942-0560-0E33-9B5212F6B99E}"/>
              </a:ext>
            </a:extLst>
          </p:cNvPr>
          <p:cNvCxnSpPr/>
          <p:nvPr/>
        </p:nvCxnSpPr>
        <p:spPr>
          <a:xfrm flipH="1">
            <a:off x="5486479" y="3429000"/>
            <a:ext cx="606142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13F21035-6692-BE32-DB64-17EAD45886D4}"/>
              </a:ext>
            </a:extLst>
          </p:cNvPr>
          <p:cNvGraphicFramePr/>
          <p:nvPr/>
        </p:nvGraphicFramePr>
        <p:xfrm>
          <a:off x="5334099" y="1295678"/>
          <a:ext cx="6369457" cy="327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31" y="1905198"/>
            <a:ext cx="4190119" cy="1523802"/>
          </a:xfrm>
        </p:spPr>
        <p:txBody>
          <a:bodyPr anchor="b">
            <a:normAutofit fontScale="90000"/>
          </a:bodyPr>
          <a:lstStyle/>
          <a:p>
            <a:r>
              <a:rPr lang="en-US" sz="3599" dirty="0" err="1"/>
              <a:t>Excelente</a:t>
            </a:r>
            <a:r>
              <a:rPr lang="en-US" sz="3599" dirty="0"/>
              <a:t> </a:t>
            </a:r>
            <a:r>
              <a:rPr lang="en-US" sz="3599" dirty="0" err="1"/>
              <a:t>empresas</a:t>
            </a:r>
            <a:br>
              <a:rPr lang="en-US" sz="3599" dirty="0"/>
            </a:br>
            <a:r>
              <a:rPr lang="en-US" sz="3599" dirty="0" err="1"/>
              <a:t>superam</a:t>
            </a:r>
            <a:r>
              <a:rPr lang="en-US" sz="3599" dirty="0"/>
              <a:t> o mercado.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701" y="376692"/>
            <a:ext cx="4571536" cy="38191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4" y="3800660"/>
            <a:ext cx="3923789" cy="22949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1600" dirty="0"/>
              <a:t>As empresas certificadas </a:t>
            </a:r>
            <a:r>
              <a:rPr lang="pt-BR" sz="1600" dirty="0" err="1"/>
              <a:t>Great</a:t>
            </a:r>
            <a:r>
              <a:rPr lang="pt-BR" sz="1600" dirty="0"/>
              <a:t> </a:t>
            </a:r>
            <a:r>
              <a:rPr lang="pt-BR" sz="1600" dirty="0" err="1"/>
              <a:t>Place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Work</a:t>
            </a:r>
            <a:r>
              <a:rPr lang="pt-BR" sz="1600" dirty="0"/>
              <a:t> venceram o Russell 3000 e o Russell 1000 em desempenho no mercado de ações. Mesmo durante crises econômicas, a resiliência de excelentes empresas garantem prosperidade enquanto a concorrência vacila.</a:t>
            </a:r>
            <a:endParaRPr lang="en-US" sz="1600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45B1C5B-BD83-1FEC-6E8D-E96573E03515}"/>
              </a:ext>
            </a:extLst>
          </p:cNvPr>
          <p:cNvSpPr txBox="1">
            <a:spLocks/>
          </p:cNvSpPr>
          <p:nvPr/>
        </p:nvSpPr>
        <p:spPr>
          <a:xfrm>
            <a:off x="762701" y="1537829"/>
            <a:ext cx="4190449" cy="381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FF1628"/>
                </a:solidFill>
                <a:latin typeface="Century Gothic" panose="020F0302020204030204"/>
              </a:rPr>
              <a:t>Lucro</a:t>
            </a:r>
            <a:endParaRPr lang="en-US" sz="2000" b="1" dirty="0">
              <a:solidFill>
                <a:srgbClr val="FF1628"/>
              </a:solidFill>
              <a:latin typeface="Century Gothic" panose="020F0302020204030204"/>
            </a:endParaRPr>
          </a:p>
        </p:txBody>
      </p:sp>
      <p:sp>
        <p:nvSpPr>
          <p:cNvPr id="27" name="Mar-20">
            <a:extLst>
              <a:ext uri="{FF2B5EF4-FFF2-40B4-BE49-F238E27FC236}">
                <a16:creationId xmlns:a16="http://schemas.microsoft.com/office/drawing/2014/main" id="{FF2CFB2B-9747-33EB-EE8B-2B99AF0D7C21}"/>
              </a:ext>
            </a:extLst>
          </p:cNvPr>
          <p:cNvSpPr txBox="1"/>
          <p:nvPr/>
        </p:nvSpPr>
        <p:spPr>
          <a:xfrm>
            <a:off x="5740835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 dirty="0">
                <a:latin typeface="Century Gothic" panose="020F0302020204030204"/>
              </a:rPr>
              <a:t>Mar-20</a:t>
            </a:r>
          </a:p>
        </p:txBody>
      </p:sp>
      <p:sp>
        <p:nvSpPr>
          <p:cNvPr id="28" name="Jun-20">
            <a:extLst>
              <a:ext uri="{FF2B5EF4-FFF2-40B4-BE49-F238E27FC236}">
                <a16:creationId xmlns:a16="http://schemas.microsoft.com/office/drawing/2014/main" id="{E1268C5C-2BF3-6134-17E9-0CCEE3C88CB0}"/>
              </a:ext>
            </a:extLst>
          </p:cNvPr>
          <p:cNvSpPr txBox="1"/>
          <p:nvPr/>
        </p:nvSpPr>
        <p:spPr>
          <a:xfrm>
            <a:off x="6243833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>
                <a:latin typeface="Century Gothic" panose="020F0302020204030204"/>
              </a:rPr>
              <a:t>Jun-20</a:t>
            </a:r>
          </a:p>
        </p:txBody>
      </p:sp>
      <p:sp>
        <p:nvSpPr>
          <p:cNvPr id="29" name="Sep-20">
            <a:extLst>
              <a:ext uri="{FF2B5EF4-FFF2-40B4-BE49-F238E27FC236}">
                <a16:creationId xmlns:a16="http://schemas.microsoft.com/office/drawing/2014/main" id="{A38A6956-FEB8-4D00-0DD5-645A9A3F48E0}"/>
              </a:ext>
            </a:extLst>
          </p:cNvPr>
          <p:cNvSpPr txBox="1"/>
          <p:nvPr/>
        </p:nvSpPr>
        <p:spPr>
          <a:xfrm>
            <a:off x="6746830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 dirty="0">
                <a:latin typeface="Century Gothic" panose="020F0302020204030204"/>
              </a:rPr>
              <a:t>Se</a:t>
            </a:r>
            <a:r>
              <a:rPr lang="pt-BR" sz="1200" spc="-24" dirty="0">
                <a:latin typeface="Century Gothic" panose="020F0302020204030204"/>
              </a:rPr>
              <a:t>t</a:t>
            </a:r>
            <a:r>
              <a:rPr sz="1200" spc="-24" dirty="0">
                <a:latin typeface="Century Gothic" panose="020F0302020204030204"/>
              </a:rPr>
              <a:t>-20</a:t>
            </a:r>
          </a:p>
        </p:txBody>
      </p:sp>
      <p:sp>
        <p:nvSpPr>
          <p:cNvPr id="30" name="Dec-20">
            <a:extLst>
              <a:ext uri="{FF2B5EF4-FFF2-40B4-BE49-F238E27FC236}">
                <a16:creationId xmlns:a16="http://schemas.microsoft.com/office/drawing/2014/main" id="{84513CAC-E461-3AEF-5427-8488842051BF}"/>
              </a:ext>
            </a:extLst>
          </p:cNvPr>
          <p:cNvSpPr txBox="1"/>
          <p:nvPr/>
        </p:nvSpPr>
        <p:spPr>
          <a:xfrm>
            <a:off x="7249828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 dirty="0">
                <a:latin typeface="Century Gothic" panose="020F0302020204030204"/>
              </a:rPr>
              <a:t>De</a:t>
            </a:r>
            <a:r>
              <a:rPr lang="pt-BR" sz="1200" spc="-24" dirty="0">
                <a:latin typeface="Century Gothic" panose="020F0302020204030204"/>
              </a:rPr>
              <a:t>z</a:t>
            </a:r>
            <a:r>
              <a:rPr sz="1200" spc="-24" dirty="0">
                <a:latin typeface="Century Gothic" panose="020F0302020204030204"/>
              </a:rPr>
              <a:t>-20</a:t>
            </a:r>
          </a:p>
        </p:txBody>
      </p:sp>
      <p:sp>
        <p:nvSpPr>
          <p:cNvPr id="32" name="Mar-21">
            <a:extLst>
              <a:ext uri="{FF2B5EF4-FFF2-40B4-BE49-F238E27FC236}">
                <a16:creationId xmlns:a16="http://schemas.microsoft.com/office/drawing/2014/main" id="{344B5734-473C-1294-3990-608B1B4B46CB}"/>
              </a:ext>
            </a:extLst>
          </p:cNvPr>
          <p:cNvSpPr txBox="1"/>
          <p:nvPr/>
        </p:nvSpPr>
        <p:spPr>
          <a:xfrm>
            <a:off x="7752825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>
                <a:latin typeface="Century Gothic" panose="020F0302020204030204"/>
              </a:rPr>
              <a:t>Mar-21</a:t>
            </a:r>
          </a:p>
        </p:txBody>
      </p:sp>
      <p:sp>
        <p:nvSpPr>
          <p:cNvPr id="33" name="Jun-21">
            <a:extLst>
              <a:ext uri="{FF2B5EF4-FFF2-40B4-BE49-F238E27FC236}">
                <a16:creationId xmlns:a16="http://schemas.microsoft.com/office/drawing/2014/main" id="{BCE75D48-5641-5CE4-8CE3-425C4CFF638E}"/>
              </a:ext>
            </a:extLst>
          </p:cNvPr>
          <p:cNvSpPr txBox="1"/>
          <p:nvPr/>
        </p:nvSpPr>
        <p:spPr>
          <a:xfrm>
            <a:off x="8255823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>
                <a:latin typeface="Century Gothic" panose="020F0302020204030204"/>
              </a:rPr>
              <a:t>Jun-21</a:t>
            </a:r>
          </a:p>
        </p:txBody>
      </p:sp>
      <p:sp>
        <p:nvSpPr>
          <p:cNvPr id="34" name="Sep-21">
            <a:extLst>
              <a:ext uri="{FF2B5EF4-FFF2-40B4-BE49-F238E27FC236}">
                <a16:creationId xmlns:a16="http://schemas.microsoft.com/office/drawing/2014/main" id="{F6C4B02D-1A97-AFC3-E280-280D8C8ED048}"/>
              </a:ext>
            </a:extLst>
          </p:cNvPr>
          <p:cNvSpPr txBox="1"/>
          <p:nvPr/>
        </p:nvSpPr>
        <p:spPr>
          <a:xfrm>
            <a:off x="8758820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 dirty="0">
                <a:latin typeface="Century Gothic" panose="020F0302020204030204"/>
              </a:rPr>
              <a:t>Se</a:t>
            </a:r>
            <a:r>
              <a:rPr lang="pt-BR" sz="1200" spc="-24" dirty="0">
                <a:latin typeface="Century Gothic" panose="020F0302020204030204"/>
              </a:rPr>
              <a:t>t</a:t>
            </a:r>
            <a:r>
              <a:rPr sz="1200" spc="-24" dirty="0">
                <a:latin typeface="Century Gothic" panose="020F0302020204030204"/>
              </a:rPr>
              <a:t>-21</a:t>
            </a:r>
          </a:p>
        </p:txBody>
      </p:sp>
      <p:sp>
        <p:nvSpPr>
          <p:cNvPr id="35" name="Dec-21">
            <a:extLst>
              <a:ext uri="{FF2B5EF4-FFF2-40B4-BE49-F238E27FC236}">
                <a16:creationId xmlns:a16="http://schemas.microsoft.com/office/drawing/2014/main" id="{058E7414-12D4-FC2E-1A20-997EAB5B6F84}"/>
              </a:ext>
            </a:extLst>
          </p:cNvPr>
          <p:cNvSpPr txBox="1"/>
          <p:nvPr/>
        </p:nvSpPr>
        <p:spPr>
          <a:xfrm>
            <a:off x="9261818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 dirty="0">
                <a:latin typeface="Century Gothic" panose="020F0302020204030204"/>
              </a:rPr>
              <a:t>De</a:t>
            </a:r>
            <a:r>
              <a:rPr lang="pt-BR" sz="1200" spc="-24" dirty="0">
                <a:latin typeface="Century Gothic" panose="020F0302020204030204"/>
              </a:rPr>
              <a:t>z</a:t>
            </a:r>
            <a:r>
              <a:rPr sz="1200" spc="-24" dirty="0">
                <a:latin typeface="Century Gothic" panose="020F0302020204030204"/>
              </a:rPr>
              <a:t>-21</a:t>
            </a:r>
          </a:p>
        </p:txBody>
      </p:sp>
      <p:sp>
        <p:nvSpPr>
          <p:cNvPr id="36" name="Mar-22">
            <a:extLst>
              <a:ext uri="{FF2B5EF4-FFF2-40B4-BE49-F238E27FC236}">
                <a16:creationId xmlns:a16="http://schemas.microsoft.com/office/drawing/2014/main" id="{CAE47CD1-A5D4-E4FF-7D55-28F515EFB170}"/>
              </a:ext>
            </a:extLst>
          </p:cNvPr>
          <p:cNvSpPr txBox="1"/>
          <p:nvPr/>
        </p:nvSpPr>
        <p:spPr>
          <a:xfrm>
            <a:off x="9764815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>
                <a:latin typeface="Century Gothic" panose="020F0302020204030204"/>
              </a:rPr>
              <a:t>Mar-22</a:t>
            </a:r>
          </a:p>
        </p:txBody>
      </p:sp>
      <p:sp>
        <p:nvSpPr>
          <p:cNvPr id="37" name="Jun-22">
            <a:extLst>
              <a:ext uri="{FF2B5EF4-FFF2-40B4-BE49-F238E27FC236}">
                <a16:creationId xmlns:a16="http://schemas.microsoft.com/office/drawing/2014/main" id="{81660314-4DDD-11AC-042D-FA31451E47E7}"/>
              </a:ext>
            </a:extLst>
          </p:cNvPr>
          <p:cNvSpPr txBox="1"/>
          <p:nvPr/>
        </p:nvSpPr>
        <p:spPr>
          <a:xfrm>
            <a:off x="10267813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>
                <a:latin typeface="Century Gothic" panose="020F0302020204030204"/>
              </a:rPr>
              <a:t>Jun-22</a:t>
            </a:r>
          </a:p>
        </p:txBody>
      </p:sp>
      <p:sp>
        <p:nvSpPr>
          <p:cNvPr id="38" name="Sep-22">
            <a:extLst>
              <a:ext uri="{FF2B5EF4-FFF2-40B4-BE49-F238E27FC236}">
                <a16:creationId xmlns:a16="http://schemas.microsoft.com/office/drawing/2014/main" id="{FA628383-1369-F46C-486F-734EF3787235}"/>
              </a:ext>
            </a:extLst>
          </p:cNvPr>
          <p:cNvSpPr txBox="1"/>
          <p:nvPr/>
        </p:nvSpPr>
        <p:spPr>
          <a:xfrm>
            <a:off x="10770810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 dirty="0">
                <a:latin typeface="Century Gothic" panose="020F0302020204030204"/>
              </a:rPr>
              <a:t>Se</a:t>
            </a:r>
            <a:r>
              <a:rPr lang="pt-BR" sz="1200" spc="-24" dirty="0">
                <a:latin typeface="Century Gothic" panose="020F0302020204030204"/>
              </a:rPr>
              <a:t>t</a:t>
            </a:r>
            <a:r>
              <a:rPr sz="1200" spc="-24" dirty="0">
                <a:latin typeface="Century Gothic" panose="020F0302020204030204"/>
              </a:rPr>
              <a:t>-22</a:t>
            </a:r>
          </a:p>
        </p:txBody>
      </p:sp>
      <p:sp>
        <p:nvSpPr>
          <p:cNvPr id="39" name="Dec-22">
            <a:extLst>
              <a:ext uri="{FF2B5EF4-FFF2-40B4-BE49-F238E27FC236}">
                <a16:creationId xmlns:a16="http://schemas.microsoft.com/office/drawing/2014/main" id="{8303D189-FE17-4F36-16D7-F58838225535}"/>
              </a:ext>
            </a:extLst>
          </p:cNvPr>
          <p:cNvSpPr txBox="1"/>
          <p:nvPr/>
        </p:nvSpPr>
        <p:spPr>
          <a:xfrm>
            <a:off x="11273810" y="4357149"/>
            <a:ext cx="274091" cy="24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2400" spc="-48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200" spc="-24" dirty="0">
                <a:latin typeface="Century Gothic" panose="020F0302020204030204"/>
              </a:rPr>
              <a:t>De</a:t>
            </a:r>
            <a:r>
              <a:rPr lang="pt-BR" sz="1200" spc="-24" dirty="0">
                <a:latin typeface="Century Gothic" panose="020F0302020204030204"/>
              </a:rPr>
              <a:t>z</a:t>
            </a:r>
            <a:r>
              <a:rPr sz="1200" spc="-24" dirty="0">
                <a:latin typeface="Century Gothic" panose="020F0302020204030204"/>
              </a:rPr>
              <a:t>-22</a:t>
            </a:r>
          </a:p>
        </p:txBody>
      </p:sp>
      <p:sp>
        <p:nvSpPr>
          <p:cNvPr id="41" name="-25%">
            <a:extLst>
              <a:ext uri="{FF2B5EF4-FFF2-40B4-BE49-F238E27FC236}">
                <a16:creationId xmlns:a16="http://schemas.microsoft.com/office/drawing/2014/main" id="{8070E640-C5E2-DCA7-34FC-A18A94D2AAE7}"/>
              </a:ext>
            </a:extLst>
          </p:cNvPr>
          <p:cNvSpPr txBox="1"/>
          <p:nvPr/>
        </p:nvSpPr>
        <p:spPr>
          <a:xfrm>
            <a:off x="11643681" y="4073500"/>
            <a:ext cx="242765" cy="19081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000" spc="-25">
                <a:latin typeface="Century Gothic" panose="020F0302020204030204"/>
              </a:rPr>
              <a:t>-25%</a:t>
            </a:r>
          </a:p>
        </p:txBody>
      </p:sp>
      <p:sp>
        <p:nvSpPr>
          <p:cNvPr id="42" name="0%">
            <a:extLst>
              <a:ext uri="{FF2B5EF4-FFF2-40B4-BE49-F238E27FC236}">
                <a16:creationId xmlns:a16="http://schemas.microsoft.com/office/drawing/2014/main" id="{0F89D1E4-02FC-6DE2-4812-64B46D1DDF1C}"/>
              </a:ext>
            </a:extLst>
          </p:cNvPr>
          <p:cNvSpPr txBox="1"/>
          <p:nvPr/>
        </p:nvSpPr>
        <p:spPr>
          <a:xfrm>
            <a:off x="11643681" y="3407304"/>
            <a:ext cx="242765" cy="19081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000" spc="-25">
                <a:latin typeface="Century Gothic" panose="020F0302020204030204"/>
              </a:rPr>
              <a:t>0%</a:t>
            </a:r>
          </a:p>
        </p:txBody>
      </p:sp>
      <p:sp>
        <p:nvSpPr>
          <p:cNvPr id="43" name="25%">
            <a:extLst>
              <a:ext uri="{FF2B5EF4-FFF2-40B4-BE49-F238E27FC236}">
                <a16:creationId xmlns:a16="http://schemas.microsoft.com/office/drawing/2014/main" id="{69F2740F-CB98-9321-5A9E-BFA14C14DBE4}"/>
              </a:ext>
            </a:extLst>
          </p:cNvPr>
          <p:cNvSpPr txBox="1"/>
          <p:nvPr/>
        </p:nvSpPr>
        <p:spPr>
          <a:xfrm>
            <a:off x="11643681" y="2741108"/>
            <a:ext cx="242765" cy="19081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000" spc="-25">
                <a:latin typeface="Century Gothic" panose="020F0302020204030204"/>
              </a:rPr>
              <a:t>25%</a:t>
            </a:r>
          </a:p>
        </p:txBody>
      </p:sp>
      <p:sp>
        <p:nvSpPr>
          <p:cNvPr id="44" name="50%">
            <a:extLst>
              <a:ext uri="{FF2B5EF4-FFF2-40B4-BE49-F238E27FC236}">
                <a16:creationId xmlns:a16="http://schemas.microsoft.com/office/drawing/2014/main" id="{71EAB2AA-7E89-6035-4C44-73BCD2322034}"/>
              </a:ext>
            </a:extLst>
          </p:cNvPr>
          <p:cNvSpPr txBox="1"/>
          <p:nvPr/>
        </p:nvSpPr>
        <p:spPr>
          <a:xfrm>
            <a:off x="11643681" y="2074912"/>
            <a:ext cx="242765" cy="19080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sz="1000" spc="-25">
                <a:latin typeface="Century Gothic" panose="020F0302020204030204"/>
              </a:rPr>
              <a:t>50%</a:t>
            </a:r>
          </a:p>
        </p:txBody>
      </p:sp>
      <p:sp>
        <p:nvSpPr>
          <p:cNvPr id="45" name="50%">
            <a:extLst>
              <a:ext uri="{FF2B5EF4-FFF2-40B4-BE49-F238E27FC236}">
                <a16:creationId xmlns:a16="http://schemas.microsoft.com/office/drawing/2014/main" id="{B49A75C9-EA04-A06C-5CE5-E2A02F467B1A}"/>
              </a:ext>
            </a:extLst>
          </p:cNvPr>
          <p:cNvSpPr txBox="1"/>
          <p:nvPr/>
        </p:nvSpPr>
        <p:spPr>
          <a:xfrm>
            <a:off x="11637806" y="1408716"/>
            <a:ext cx="242765" cy="19080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lnSpc>
                <a:spcPct val="90000"/>
              </a:lnSpc>
              <a:defRPr sz="2500" spc="-5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lang="en-US" sz="1000" spc="-25" dirty="0">
                <a:latin typeface="Century Gothic" panose="020F0302020204030204"/>
              </a:rPr>
              <a:t>75</a:t>
            </a:r>
            <a:r>
              <a:rPr sz="1000" spc="-25" dirty="0">
                <a:latin typeface="Century Gothic" panose="020F0302020204030204"/>
              </a:rPr>
              <a:t>%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C2EA3B-91FB-D16C-5594-91403A47E356}"/>
              </a:ext>
            </a:extLst>
          </p:cNvPr>
          <p:cNvGrpSpPr/>
          <p:nvPr/>
        </p:nvGrpSpPr>
        <p:grpSpPr>
          <a:xfrm>
            <a:off x="10476930" y="5309695"/>
            <a:ext cx="1075183" cy="931420"/>
            <a:chOff x="20392318" y="10327395"/>
            <a:chExt cx="2862510" cy="225433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A40669E-E40C-351B-B136-6602DEC8C85C}"/>
                </a:ext>
              </a:extLst>
            </p:cNvPr>
            <p:cNvGrpSpPr/>
            <p:nvPr/>
          </p:nvGrpSpPr>
          <p:grpSpPr>
            <a:xfrm>
              <a:off x="20392318" y="10327395"/>
              <a:ext cx="2862510" cy="706027"/>
              <a:chOff x="20392318" y="9750115"/>
              <a:chExt cx="2862510" cy="706027"/>
            </a:xfrm>
          </p:grpSpPr>
          <p:sp>
            <p:nvSpPr>
              <p:cNvPr id="46" name="Certified Companies">
                <a:extLst>
                  <a:ext uri="{FF2B5EF4-FFF2-40B4-BE49-F238E27FC236}">
                    <a16:creationId xmlns:a16="http://schemas.microsoft.com/office/drawing/2014/main" id="{C4A959BA-DA44-34B5-C0E8-56511E361866}"/>
                  </a:ext>
                </a:extLst>
              </p:cNvPr>
              <p:cNvSpPr txBox="1"/>
              <p:nvPr/>
            </p:nvSpPr>
            <p:spPr>
              <a:xfrm>
                <a:off x="20392318" y="9750115"/>
                <a:ext cx="2862510" cy="473141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defTabSz="228554">
                  <a:lnSpc>
                    <a:spcPts val="1200"/>
                  </a:lnSpc>
                </a:pPr>
                <a:r>
                  <a:rPr lang="pt-BR" sz="1400" b="1" spc="-24" dirty="0">
                    <a:solidFill>
                      <a:srgbClr val="11131C"/>
                    </a:solidFill>
                    <a:latin typeface="Century Gothic" panose="020F0302020204030204"/>
                  </a:rPr>
                  <a:t>Empresas Certificadas</a:t>
                </a:r>
                <a:endParaRPr sz="1400" b="1" spc="-24" dirty="0">
                  <a:solidFill>
                    <a:srgbClr val="11131C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47" name="Rectangle">
                <a:extLst>
                  <a:ext uri="{FF2B5EF4-FFF2-40B4-BE49-F238E27FC236}">
                    <a16:creationId xmlns:a16="http://schemas.microsoft.com/office/drawing/2014/main" id="{47344DEF-4744-56D3-3CF9-B73D87716006}"/>
                  </a:ext>
                </a:extLst>
              </p:cNvPr>
              <p:cNvSpPr txBox="1"/>
              <p:nvPr/>
            </p:nvSpPr>
            <p:spPr>
              <a:xfrm>
                <a:off x="20392318" y="10419566"/>
                <a:ext cx="2862071" cy="36576"/>
              </a:xfrm>
              <a:prstGeom prst="rect">
                <a:avLst/>
              </a:prstGeom>
              <a:solidFill>
                <a:srgbClr val="FF1628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indent="126975" defTabSz="228554">
                  <a:lnSpc>
                    <a:spcPts val="1200"/>
                  </a:lnSpc>
                  <a:defRPr sz="2400" spc="-48">
                    <a:solidFill>
                      <a:srgbClr val="FFFFFF"/>
                    </a:solidFill>
                  </a:defRPr>
                </a:pPr>
                <a:endParaRPr sz="1400" spc="-24">
                  <a:solidFill>
                    <a:srgbClr val="FFFFFF"/>
                  </a:solidFill>
                  <a:latin typeface="Century Gothic" panose="020F0302020204030204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913FAE5-4972-5CBB-865C-7B06EA2F379C}"/>
                </a:ext>
              </a:extLst>
            </p:cNvPr>
            <p:cNvGrpSpPr/>
            <p:nvPr/>
          </p:nvGrpSpPr>
          <p:grpSpPr>
            <a:xfrm>
              <a:off x="20392318" y="11320403"/>
              <a:ext cx="2862510" cy="505199"/>
              <a:chOff x="20392318" y="11017678"/>
              <a:chExt cx="2862510" cy="505199"/>
            </a:xfrm>
          </p:grpSpPr>
          <p:sp>
            <p:nvSpPr>
              <p:cNvPr id="48" name="Russell 3000">
                <a:extLst>
                  <a:ext uri="{FF2B5EF4-FFF2-40B4-BE49-F238E27FC236}">
                    <a16:creationId xmlns:a16="http://schemas.microsoft.com/office/drawing/2014/main" id="{6D29D110-F435-454A-C791-36592FDD24A6}"/>
                  </a:ext>
                </a:extLst>
              </p:cNvPr>
              <p:cNvSpPr txBox="1"/>
              <p:nvPr/>
            </p:nvSpPr>
            <p:spPr>
              <a:xfrm>
                <a:off x="20392318" y="11017678"/>
                <a:ext cx="2862510" cy="473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defTabSz="228554">
                  <a:lnSpc>
                    <a:spcPts val="1200"/>
                  </a:lnSpc>
                </a:pPr>
                <a:r>
                  <a:rPr sz="1400" b="1" spc="-24" dirty="0">
                    <a:solidFill>
                      <a:srgbClr val="11131C"/>
                    </a:solidFill>
                    <a:latin typeface="Century Gothic" panose="020F0302020204030204"/>
                  </a:rPr>
                  <a:t>Russell 3000</a:t>
                </a:r>
              </a:p>
            </p:txBody>
          </p:sp>
          <p:sp>
            <p:nvSpPr>
              <p:cNvPr id="49" name="Rectangle">
                <a:extLst>
                  <a:ext uri="{FF2B5EF4-FFF2-40B4-BE49-F238E27FC236}">
                    <a16:creationId xmlns:a16="http://schemas.microsoft.com/office/drawing/2014/main" id="{EABAE77D-9AD7-B83E-9D05-D41290CA999D}"/>
                  </a:ext>
                </a:extLst>
              </p:cNvPr>
              <p:cNvSpPr txBox="1"/>
              <p:nvPr/>
            </p:nvSpPr>
            <p:spPr>
              <a:xfrm>
                <a:off x="20392318" y="11486301"/>
                <a:ext cx="2862510" cy="36576"/>
              </a:xfrm>
              <a:prstGeom prst="rect">
                <a:avLst/>
              </a:prstGeom>
              <a:solidFill>
                <a:schemeClr val="accent3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indent="126975" defTabSz="228554">
                  <a:lnSpc>
                    <a:spcPts val="1200"/>
                  </a:lnSpc>
                  <a:defRPr sz="2400" spc="-48">
                    <a:solidFill>
                      <a:srgbClr val="FFFFFF"/>
                    </a:solidFill>
                  </a:defRPr>
                </a:pPr>
                <a:endParaRPr sz="1400" spc="-24">
                  <a:solidFill>
                    <a:srgbClr val="FFFFFF"/>
                  </a:solidFill>
                  <a:latin typeface="Century Gothic" panose="020F0302020204030204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CBEF3F0-7399-2479-3EEF-18942D57DE69}"/>
                </a:ext>
              </a:extLst>
            </p:cNvPr>
            <p:cNvGrpSpPr/>
            <p:nvPr/>
          </p:nvGrpSpPr>
          <p:grpSpPr>
            <a:xfrm>
              <a:off x="20392318" y="12072001"/>
              <a:ext cx="2862510" cy="509725"/>
              <a:chOff x="20392318" y="12072001"/>
              <a:chExt cx="2862510" cy="509725"/>
            </a:xfrm>
          </p:grpSpPr>
          <p:sp>
            <p:nvSpPr>
              <p:cNvPr id="50" name="Russell 1000">
                <a:extLst>
                  <a:ext uri="{FF2B5EF4-FFF2-40B4-BE49-F238E27FC236}">
                    <a16:creationId xmlns:a16="http://schemas.microsoft.com/office/drawing/2014/main" id="{7BC66AAF-0DE2-19AC-E389-5521C7CCD8F3}"/>
                  </a:ext>
                </a:extLst>
              </p:cNvPr>
              <p:cNvSpPr txBox="1"/>
              <p:nvPr/>
            </p:nvSpPr>
            <p:spPr>
              <a:xfrm>
                <a:off x="20392318" y="12072001"/>
                <a:ext cx="2862510" cy="473142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ts val="2400"/>
                  </a:lnSpc>
                  <a:defRPr sz="2400" spc="-48"/>
                </a:lvl1pPr>
              </a:lstStyle>
              <a:p>
                <a:pPr defTabSz="228554">
                  <a:lnSpc>
                    <a:spcPts val="1200"/>
                  </a:lnSpc>
                </a:pPr>
                <a:r>
                  <a:rPr sz="1400" b="1" spc="-24" dirty="0">
                    <a:solidFill>
                      <a:srgbClr val="11131C"/>
                    </a:solidFill>
                    <a:latin typeface="Century Gothic" panose="020F0302020204030204"/>
                  </a:rPr>
                  <a:t>Russell 1000</a:t>
                </a:r>
              </a:p>
            </p:txBody>
          </p:sp>
          <p:sp>
            <p:nvSpPr>
              <p:cNvPr id="51" name="Rectangle">
                <a:extLst>
                  <a:ext uri="{FF2B5EF4-FFF2-40B4-BE49-F238E27FC236}">
                    <a16:creationId xmlns:a16="http://schemas.microsoft.com/office/drawing/2014/main" id="{0B3250C6-3CF6-23B9-5C0A-EFF04EEED53D}"/>
                  </a:ext>
                </a:extLst>
              </p:cNvPr>
              <p:cNvSpPr txBox="1"/>
              <p:nvPr/>
            </p:nvSpPr>
            <p:spPr>
              <a:xfrm>
                <a:off x="20392318" y="12545150"/>
                <a:ext cx="2862510" cy="36576"/>
              </a:xfrm>
              <a:prstGeom prst="rect">
                <a:avLst/>
              </a:prstGeom>
              <a:solidFill>
                <a:schemeClr val="accent5"/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indent="126975" defTabSz="228554">
                  <a:lnSpc>
                    <a:spcPts val="1200"/>
                  </a:lnSpc>
                  <a:defRPr sz="2700" spc="-53">
                    <a:solidFill>
                      <a:srgbClr val="FFFFFF"/>
                    </a:solidFill>
                  </a:defRPr>
                </a:pPr>
                <a:endParaRPr sz="1400" spc="-26">
                  <a:solidFill>
                    <a:srgbClr val="FFFFFF"/>
                  </a:solidFill>
                  <a:latin typeface="Century Gothic" panose="020F0302020204030204"/>
                </a:endParaRPr>
              </a:p>
            </p:txBody>
          </p:sp>
        </p:grpSp>
      </p:grp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99E05768-B02D-C014-F1F2-78C028F052CC}"/>
              </a:ext>
            </a:extLst>
          </p:cNvPr>
          <p:cNvSpPr txBox="1">
            <a:spLocks/>
          </p:cNvSpPr>
          <p:nvPr/>
        </p:nvSpPr>
        <p:spPr>
          <a:xfrm>
            <a:off x="5562024" y="5752798"/>
            <a:ext cx="3923789" cy="1954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32383F"/>
                </a:solidFill>
                <a:latin typeface="Century Gothic" panose="020F0302020204030204"/>
              </a:rPr>
              <a:t>Source: </a:t>
            </a:r>
            <a:r>
              <a:rPr lang="en-US" sz="1000" dirty="0">
                <a:solidFill>
                  <a:srgbClr val="32383F"/>
                </a:solidFill>
                <a:latin typeface="Century Gothic" panose="020F0302020204030204"/>
              </a:rPr>
              <a:t>FTSE Russell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8C69E4C3-D49C-04F0-0B96-003814661A17}"/>
              </a:ext>
            </a:extLst>
          </p:cNvPr>
          <p:cNvSpPr txBox="1">
            <a:spLocks/>
          </p:cNvSpPr>
          <p:nvPr/>
        </p:nvSpPr>
        <p:spPr>
          <a:xfrm>
            <a:off x="5544535" y="5341892"/>
            <a:ext cx="4190449" cy="381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11131C"/>
                </a:solidFill>
                <a:latin typeface="Century Gothic" panose="020F0302020204030204"/>
              </a:rPr>
              <a:t>Retorno</a:t>
            </a:r>
            <a:r>
              <a:rPr lang="en-US" sz="2000" b="1" dirty="0">
                <a:solidFill>
                  <a:srgbClr val="11131C"/>
                </a:solidFill>
                <a:latin typeface="Century Gothic" panose="020F0302020204030204"/>
              </a:rPr>
              <a:t> </a:t>
            </a:r>
            <a:r>
              <a:rPr lang="en-US" sz="2000" b="1" dirty="0" err="1">
                <a:solidFill>
                  <a:srgbClr val="11131C"/>
                </a:solidFill>
                <a:latin typeface="Century Gothic" panose="020F0302020204030204"/>
              </a:rPr>
              <a:t>Cumulativo</a:t>
            </a:r>
            <a:r>
              <a:rPr lang="en-US" sz="2000" b="1" dirty="0">
                <a:solidFill>
                  <a:srgbClr val="11131C"/>
                </a:solidFill>
                <a:latin typeface="Century Gothic" panose="020F0302020204030204"/>
              </a:rPr>
              <a:t> 2020-2022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F35FB5-CC58-AB51-75DE-5EC1A155729D}"/>
              </a:ext>
            </a:extLst>
          </p:cNvPr>
          <p:cNvCxnSpPr>
            <a:cxnSpLocks/>
          </p:cNvCxnSpPr>
          <p:nvPr/>
        </p:nvCxnSpPr>
        <p:spPr>
          <a:xfrm flipH="1">
            <a:off x="5562669" y="5143277"/>
            <a:ext cx="59852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4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31" y="2209959"/>
            <a:ext cx="3923453" cy="1523802"/>
          </a:xfrm>
        </p:spPr>
        <p:txBody>
          <a:bodyPr anchor="b">
            <a:normAutofit fontScale="90000"/>
          </a:bodyPr>
          <a:lstStyle/>
          <a:p>
            <a:r>
              <a:rPr lang="en-US" sz="3599" dirty="0" err="1"/>
              <a:t>Excelentes</a:t>
            </a:r>
            <a:r>
              <a:rPr lang="en-US" sz="3599" dirty="0"/>
              <a:t> </a:t>
            </a:r>
            <a:r>
              <a:rPr lang="en-US" sz="3599" dirty="0" err="1"/>
              <a:t>empresas</a:t>
            </a:r>
            <a:r>
              <a:rPr lang="en-US" sz="3599" dirty="0"/>
              <a:t> </a:t>
            </a:r>
            <a:r>
              <a:rPr lang="en-US" sz="3599" dirty="0" err="1"/>
              <a:t>mantém</a:t>
            </a:r>
            <a:br>
              <a:rPr lang="en-US" sz="3599" dirty="0"/>
            </a:br>
            <a:r>
              <a:rPr lang="en-US" sz="3599" dirty="0" err="1"/>
              <a:t>seus</a:t>
            </a:r>
            <a:r>
              <a:rPr lang="en-US" sz="3599" dirty="0"/>
              <a:t> </a:t>
            </a:r>
            <a:r>
              <a:rPr lang="en-US" sz="3599" dirty="0" err="1"/>
              <a:t>melhores</a:t>
            </a:r>
            <a:r>
              <a:rPr lang="en-US" sz="3599" dirty="0"/>
              <a:t> </a:t>
            </a:r>
            <a:r>
              <a:rPr lang="en-US" sz="3599" dirty="0" err="1"/>
              <a:t>talentos</a:t>
            </a:r>
            <a:r>
              <a:rPr lang="en-US" sz="3599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701" y="376692"/>
            <a:ext cx="4571536" cy="38191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4" y="4052543"/>
            <a:ext cx="3923789" cy="2294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/>
              <a:t>Na competição por talentos, excelentes empresas em todos os setores sempre saem na frente, garantindo a permanência dos seus melhores funcionários até três vezes mais do que um local de trabalho médio.</a:t>
            </a:r>
            <a:endParaRPr lang="en-US" sz="1600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45B1C5B-BD83-1FEC-6E8D-E96573E03515}"/>
              </a:ext>
            </a:extLst>
          </p:cNvPr>
          <p:cNvSpPr txBox="1">
            <a:spLocks/>
          </p:cNvSpPr>
          <p:nvPr/>
        </p:nvSpPr>
        <p:spPr>
          <a:xfrm>
            <a:off x="762701" y="1537829"/>
            <a:ext cx="4190449" cy="381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spcBef>
                <a:spcPts val="300"/>
              </a:spcBef>
              <a:spcAft>
                <a:spcPts val="300"/>
              </a:spcAft>
            </a:pPr>
            <a:r>
              <a:rPr lang="en-US" sz="1600" b="1" dirty="0" err="1">
                <a:solidFill>
                  <a:srgbClr val="FF1628"/>
                </a:solidFill>
                <a:latin typeface="Century Gothic" panose="020F0302020204030204"/>
              </a:rPr>
              <a:t>Permanência</a:t>
            </a:r>
            <a:r>
              <a:rPr lang="en-US" sz="1600" b="1" dirty="0">
                <a:solidFill>
                  <a:srgbClr val="FF1628"/>
                </a:solidFill>
                <a:latin typeface="Century Gothic" panose="020F0302020204030204"/>
              </a:rPr>
              <a:t> de </a:t>
            </a:r>
            <a:r>
              <a:rPr lang="en-US" sz="1600" b="1" dirty="0" err="1">
                <a:solidFill>
                  <a:srgbClr val="FF1628"/>
                </a:solidFill>
                <a:latin typeface="Century Gothic" panose="020F0302020204030204"/>
              </a:rPr>
              <a:t>Talentos</a:t>
            </a:r>
            <a:endParaRPr lang="en-US" sz="1600" b="1" dirty="0">
              <a:solidFill>
                <a:srgbClr val="FF1628"/>
              </a:solidFill>
              <a:latin typeface="Century Gothic" panose="020F030202020403020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CC4C55-9403-8689-EE30-69076569AA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066285"/>
              </p:ext>
            </p:extLst>
          </p:nvPr>
        </p:nvGraphicFramePr>
        <p:xfrm>
          <a:off x="5410289" y="1143298"/>
          <a:ext cx="6095206" cy="3199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85F592F-9298-554C-8FB7-9E9A0E079E5A}"/>
              </a:ext>
            </a:extLst>
          </p:cNvPr>
          <p:cNvSpPr txBox="1">
            <a:spLocks/>
          </p:cNvSpPr>
          <p:nvPr/>
        </p:nvSpPr>
        <p:spPr>
          <a:xfrm>
            <a:off x="5544535" y="5341892"/>
            <a:ext cx="4190449" cy="381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solidFill>
                  <a:srgbClr val="11131C"/>
                </a:solidFill>
                <a:latin typeface="Century Gothic" panose="020F0302020204030204"/>
              </a:rPr>
              <a:t>Turnover </a:t>
            </a:r>
            <a:r>
              <a:rPr lang="en-US" sz="1600" b="1" dirty="0" err="1">
                <a:solidFill>
                  <a:srgbClr val="11131C"/>
                </a:solidFill>
                <a:latin typeface="Century Gothic" panose="020F0302020204030204"/>
              </a:rPr>
              <a:t>Voluntário</a:t>
            </a:r>
            <a:r>
              <a:rPr lang="en-US" sz="1600" b="1" dirty="0">
                <a:solidFill>
                  <a:srgbClr val="11131C"/>
                </a:solidFill>
                <a:latin typeface="Century Gothic" panose="020F0302020204030204"/>
              </a:rPr>
              <a:t> </a:t>
            </a:r>
            <a:r>
              <a:rPr lang="en-US" sz="1600" b="1" dirty="0" err="1">
                <a:solidFill>
                  <a:srgbClr val="11131C"/>
                </a:solidFill>
                <a:latin typeface="Century Gothic" panose="020F0302020204030204"/>
              </a:rPr>
              <a:t>por</a:t>
            </a:r>
            <a:r>
              <a:rPr lang="en-US" sz="1600" b="1" dirty="0">
                <a:solidFill>
                  <a:srgbClr val="11131C"/>
                </a:solidFill>
                <a:latin typeface="Century Gothic" panose="020F0302020204030204"/>
              </a:rPr>
              <a:t> </a:t>
            </a:r>
            <a:r>
              <a:rPr lang="en-US" sz="1600" b="1" dirty="0" err="1">
                <a:solidFill>
                  <a:srgbClr val="11131C"/>
                </a:solidFill>
                <a:latin typeface="Century Gothic" panose="020F0302020204030204"/>
              </a:rPr>
              <a:t>Setor</a:t>
            </a:r>
            <a:endParaRPr lang="en-US" sz="1600" b="1" dirty="0">
              <a:solidFill>
                <a:srgbClr val="11131C"/>
              </a:solidFill>
              <a:latin typeface="Century Gothic" panose="020F0302020204030204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304CACC-73AB-196A-6BD6-F36037B8B67C}"/>
              </a:ext>
            </a:extLst>
          </p:cNvPr>
          <p:cNvSpPr txBox="1">
            <a:spLocks/>
          </p:cNvSpPr>
          <p:nvPr/>
        </p:nvSpPr>
        <p:spPr>
          <a:xfrm>
            <a:off x="5562024" y="5752798"/>
            <a:ext cx="3923789" cy="1954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dirty="0">
                <a:solidFill>
                  <a:srgbClr val="32383F"/>
                </a:solidFill>
                <a:latin typeface="Century Gothic" panose="020F0302020204030204"/>
              </a:rPr>
              <a:t>Fonte: </a:t>
            </a:r>
            <a:r>
              <a:rPr lang="en-US" sz="800" dirty="0">
                <a:solidFill>
                  <a:srgbClr val="32383F"/>
                </a:solidFill>
                <a:latin typeface="Century Gothic" panose="020F0302020204030204"/>
              </a:rPr>
              <a:t>Great Place To Work and 2023 U.S. Bureau of Labor Statistics</a:t>
            </a:r>
          </a:p>
        </p:txBody>
      </p:sp>
      <p:sp>
        <p:nvSpPr>
          <p:cNvPr id="13" name="Hospitality">
            <a:extLst>
              <a:ext uri="{FF2B5EF4-FFF2-40B4-BE49-F238E27FC236}">
                <a16:creationId xmlns:a16="http://schemas.microsoft.com/office/drawing/2014/main" id="{062C34B3-2F77-DE6F-1D30-5BEB9BFF78AC}"/>
              </a:ext>
            </a:extLst>
          </p:cNvPr>
          <p:cNvSpPr txBox="1"/>
          <p:nvPr/>
        </p:nvSpPr>
        <p:spPr>
          <a:xfrm>
            <a:off x="5562669" y="4495662"/>
            <a:ext cx="870745" cy="3231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lang="pt-BR" sz="1200" spc="-36" dirty="0">
                <a:latin typeface="Century Gothic" panose="020F0302020204030204"/>
              </a:rPr>
              <a:t>Hotelaria</a:t>
            </a:r>
            <a:endParaRPr sz="1200" spc="-36" dirty="0">
              <a:latin typeface="Century Gothic" panose="020F0302020204030204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E0E7F3-B9E7-EB76-A30B-80722D5439FA}"/>
              </a:ext>
            </a:extLst>
          </p:cNvPr>
          <p:cNvCxnSpPr>
            <a:cxnSpLocks/>
          </p:cNvCxnSpPr>
          <p:nvPr/>
        </p:nvCxnSpPr>
        <p:spPr>
          <a:xfrm flipH="1">
            <a:off x="5562670" y="5143277"/>
            <a:ext cx="5866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53B1D-2F8A-BB84-D5C7-3C5890F2F9D5}"/>
              </a:ext>
            </a:extLst>
          </p:cNvPr>
          <p:cNvCxnSpPr>
            <a:cxnSpLocks/>
          </p:cNvCxnSpPr>
          <p:nvPr/>
        </p:nvCxnSpPr>
        <p:spPr>
          <a:xfrm flipH="1">
            <a:off x="5562669" y="4392260"/>
            <a:ext cx="876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ospitality">
            <a:extLst>
              <a:ext uri="{FF2B5EF4-FFF2-40B4-BE49-F238E27FC236}">
                <a16:creationId xmlns:a16="http://schemas.microsoft.com/office/drawing/2014/main" id="{F8EF22EB-61C0-B5F5-2D10-CA73279A97C2}"/>
              </a:ext>
            </a:extLst>
          </p:cNvPr>
          <p:cNvSpPr txBox="1"/>
          <p:nvPr/>
        </p:nvSpPr>
        <p:spPr>
          <a:xfrm>
            <a:off x="6574909" y="4495662"/>
            <a:ext cx="870745" cy="3231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lang="en-US" sz="1200" spc="-36" dirty="0" err="1">
                <a:latin typeface="Century Gothic" panose="020F0302020204030204"/>
              </a:rPr>
              <a:t>Varejo</a:t>
            </a:r>
            <a:endParaRPr sz="1200" spc="-36" dirty="0">
              <a:latin typeface="Century Gothic" panose="020F0302020204030204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C6019F-F868-4F22-8354-B2A4A9C4261D}"/>
              </a:ext>
            </a:extLst>
          </p:cNvPr>
          <p:cNvCxnSpPr>
            <a:cxnSpLocks/>
          </p:cNvCxnSpPr>
          <p:nvPr/>
        </p:nvCxnSpPr>
        <p:spPr>
          <a:xfrm flipH="1">
            <a:off x="6574909" y="4392260"/>
            <a:ext cx="876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ospitality">
            <a:extLst>
              <a:ext uri="{FF2B5EF4-FFF2-40B4-BE49-F238E27FC236}">
                <a16:creationId xmlns:a16="http://schemas.microsoft.com/office/drawing/2014/main" id="{15281987-6AE8-E7C2-EB97-881D2A47E382}"/>
              </a:ext>
            </a:extLst>
          </p:cNvPr>
          <p:cNvSpPr txBox="1"/>
          <p:nvPr/>
        </p:nvSpPr>
        <p:spPr>
          <a:xfrm>
            <a:off x="7570822" y="4495662"/>
            <a:ext cx="870745" cy="3231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lang="en-US" sz="1200" spc="-36" dirty="0" err="1">
                <a:latin typeface="Century Gothic" panose="020F0302020204030204"/>
              </a:rPr>
              <a:t>Serviços</a:t>
            </a:r>
            <a:endParaRPr sz="1200" spc="-36" dirty="0">
              <a:latin typeface="Century Gothic" panose="020F0302020204030204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395C13-E695-CD2A-BA67-EDE335D4B39B}"/>
              </a:ext>
            </a:extLst>
          </p:cNvPr>
          <p:cNvCxnSpPr>
            <a:cxnSpLocks/>
          </p:cNvCxnSpPr>
          <p:nvPr/>
        </p:nvCxnSpPr>
        <p:spPr>
          <a:xfrm flipH="1">
            <a:off x="7570822" y="4392260"/>
            <a:ext cx="876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spitality">
            <a:extLst>
              <a:ext uri="{FF2B5EF4-FFF2-40B4-BE49-F238E27FC236}">
                <a16:creationId xmlns:a16="http://schemas.microsoft.com/office/drawing/2014/main" id="{391E9856-D0A6-D483-D159-DAB676366A9B}"/>
              </a:ext>
            </a:extLst>
          </p:cNvPr>
          <p:cNvSpPr txBox="1"/>
          <p:nvPr/>
        </p:nvSpPr>
        <p:spPr>
          <a:xfrm>
            <a:off x="8566735" y="4495662"/>
            <a:ext cx="870745" cy="3231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lang="en-US" sz="1200" spc="-36" dirty="0" err="1">
                <a:latin typeface="Century Gothic" panose="020F0302020204030204"/>
              </a:rPr>
              <a:t>Saúde</a:t>
            </a:r>
            <a:endParaRPr sz="1200" spc="-36" dirty="0">
              <a:latin typeface="Century Gothic" panose="020F0302020204030204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B53CE6-B096-5E2E-725C-415AB32F0CEF}"/>
              </a:ext>
            </a:extLst>
          </p:cNvPr>
          <p:cNvCxnSpPr>
            <a:cxnSpLocks/>
          </p:cNvCxnSpPr>
          <p:nvPr/>
        </p:nvCxnSpPr>
        <p:spPr>
          <a:xfrm flipH="1">
            <a:off x="8566735" y="4392260"/>
            <a:ext cx="876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ospitality">
            <a:extLst>
              <a:ext uri="{FF2B5EF4-FFF2-40B4-BE49-F238E27FC236}">
                <a16:creationId xmlns:a16="http://schemas.microsoft.com/office/drawing/2014/main" id="{C6F6816E-BF82-9DCD-321E-7E69B6EF6A6B}"/>
              </a:ext>
            </a:extLst>
          </p:cNvPr>
          <p:cNvSpPr txBox="1"/>
          <p:nvPr/>
        </p:nvSpPr>
        <p:spPr>
          <a:xfrm>
            <a:off x="9557208" y="4495662"/>
            <a:ext cx="876185" cy="3231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lang="en-US" sz="1200" spc="-36" dirty="0" err="1">
                <a:latin typeface="Century Gothic" panose="020F0302020204030204"/>
              </a:rPr>
              <a:t>Tecnologia</a:t>
            </a:r>
            <a:r>
              <a:rPr lang="en-US" sz="1200" spc="-36" dirty="0">
                <a:latin typeface="Century Gothic" panose="020F0302020204030204"/>
              </a:rPr>
              <a:t> da</a:t>
            </a:r>
          </a:p>
          <a:p>
            <a:pPr defTabSz="228554"/>
            <a:r>
              <a:rPr lang="en-US" sz="1200" spc="-36" dirty="0" err="1">
                <a:latin typeface="Century Gothic" panose="020F0302020204030204"/>
              </a:rPr>
              <a:t>Informação</a:t>
            </a:r>
            <a:endParaRPr sz="1200" spc="-36" dirty="0">
              <a:latin typeface="Century Gothic" panose="020F030202020403020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6172CC-C11F-F9CD-7600-0C2A2B5AB4BA}"/>
              </a:ext>
            </a:extLst>
          </p:cNvPr>
          <p:cNvCxnSpPr>
            <a:cxnSpLocks/>
          </p:cNvCxnSpPr>
          <p:nvPr/>
        </p:nvCxnSpPr>
        <p:spPr>
          <a:xfrm flipH="1">
            <a:off x="9562649" y="4392260"/>
            <a:ext cx="876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ospitality">
            <a:extLst>
              <a:ext uri="{FF2B5EF4-FFF2-40B4-BE49-F238E27FC236}">
                <a16:creationId xmlns:a16="http://schemas.microsoft.com/office/drawing/2014/main" id="{79620B3E-6C2F-1E89-6E72-1F9D5339521F}"/>
              </a:ext>
            </a:extLst>
          </p:cNvPr>
          <p:cNvSpPr txBox="1"/>
          <p:nvPr/>
        </p:nvSpPr>
        <p:spPr>
          <a:xfrm>
            <a:off x="10558561" y="4495662"/>
            <a:ext cx="870745" cy="3231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3600" spc="-72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pPr defTabSz="228554"/>
            <a:r>
              <a:rPr lang="en-US" sz="1200" spc="-36" dirty="0" err="1">
                <a:latin typeface="Century Gothic" panose="020F0302020204030204"/>
              </a:rPr>
              <a:t>Serviços</a:t>
            </a:r>
            <a:r>
              <a:rPr lang="en-US" sz="1200" spc="-36" dirty="0">
                <a:latin typeface="Century Gothic" panose="020F0302020204030204"/>
              </a:rPr>
              <a:t> </a:t>
            </a:r>
            <a:r>
              <a:rPr lang="en-US" sz="1200" spc="-36" dirty="0" err="1">
                <a:latin typeface="Century Gothic" panose="020F0302020204030204"/>
              </a:rPr>
              <a:t>Financeiros</a:t>
            </a:r>
            <a:endParaRPr sz="1200" spc="-36" dirty="0">
              <a:latin typeface="Century Gothic" panose="020F0302020204030204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9EC26A-B38F-8F50-F16F-7F50640C1A40}"/>
              </a:ext>
            </a:extLst>
          </p:cNvPr>
          <p:cNvCxnSpPr>
            <a:cxnSpLocks/>
          </p:cNvCxnSpPr>
          <p:nvPr/>
        </p:nvCxnSpPr>
        <p:spPr>
          <a:xfrm flipH="1">
            <a:off x="10558561" y="4392260"/>
            <a:ext cx="876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EFFAC9B-CCA2-A8AC-E1D1-1810AE1C2CE8}"/>
              </a:ext>
            </a:extLst>
          </p:cNvPr>
          <p:cNvSpPr/>
          <p:nvPr/>
        </p:nvSpPr>
        <p:spPr>
          <a:xfrm>
            <a:off x="9128433" y="5414207"/>
            <a:ext cx="1126029" cy="5630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r>
              <a:rPr lang="en-US" sz="1400" dirty="0" err="1">
                <a:solidFill>
                  <a:srgbClr val="FFFFFF"/>
                </a:solidFill>
                <a:latin typeface="Century Gothic" panose="020F0302020204030204"/>
              </a:rPr>
              <a:t>Média</a:t>
            </a:r>
            <a:r>
              <a:rPr lang="en-US" sz="1400" dirty="0">
                <a:solidFill>
                  <a:srgbClr val="FFFFFF"/>
                </a:solidFill>
                <a:latin typeface="Century Gothic" panose="020F0302020204030204"/>
              </a:rPr>
              <a:t> de </a:t>
            </a:r>
            <a:r>
              <a:rPr lang="en-US" sz="1400" dirty="0" err="1">
                <a:solidFill>
                  <a:srgbClr val="FFFFFF"/>
                </a:solidFill>
                <a:latin typeface="Century Gothic" panose="020F0302020204030204"/>
              </a:rPr>
              <a:t>Empresas</a:t>
            </a:r>
            <a:endParaRPr lang="en-US" sz="1400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48AE94-5803-D29C-A5CC-264EF5BC1ADE}"/>
              </a:ext>
            </a:extLst>
          </p:cNvPr>
          <p:cNvSpPr/>
          <p:nvPr/>
        </p:nvSpPr>
        <p:spPr>
          <a:xfrm>
            <a:off x="10308718" y="5414207"/>
            <a:ext cx="1126029" cy="563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r>
              <a:rPr lang="en-US" sz="1200" dirty="0" err="1">
                <a:solidFill>
                  <a:srgbClr val="FFFFFF"/>
                </a:solidFill>
                <a:latin typeface="Century Gothic" panose="020F0302020204030204"/>
              </a:rPr>
              <a:t>Empresas</a:t>
            </a:r>
            <a:r>
              <a:rPr lang="en-US" sz="1200" dirty="0">
                <a:solidFill>
                  <a:srgbClr val="FFFFFF"/>
                </a:solidFill>
                <a:latin typeface="Century Gothic" panose="020F0302020204030204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entury Gothic" panose="020F0302020204030204"/>
              </a:rPr>
              <a:t>Certificadas</a:t>
            </a:r>
            <a:endParaRPr lang="en-US" sz="1200" dirty="0">
              <a:solidFill>
                <a:srgbClr val="FFFFFF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6118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DA79-C2F1-3A7A-056D-26986875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764C338-12DB-D361-E36E-A64DC3E9F8EE}"/>
              </a:ext>
            </a:extLst>
          </p:cNvPr>
          <p:cNvSpPr txBox="1"/>
          <p:nvPr/>
        </p:nvSpPr>
        <p:spPr>
          <a:xfrm>
            <a:off x="917555" y="1458240"/>
            <a:ext cx="83302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Proposta de Parceria</a:t>
            </a:r>
            <a:r>
              <a:rPr kumimoji="0" lang="pt-BR" sz="66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endParaRPr kumimoji="0" lang="pt-BR" sz="6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70D84CA-DD42-7248-E067-88287D2CDADE}"/>
              </a:ext>
            </a:extLst>
          </p:cNvPr>
          <p:cNvSpPr/>
          <p:nvPr/>
        </p:nvSpPr>
        <p:spPr>
          <a:xfrm>
            <a:off x="929166" y="935975"/>
            <a:ext cx="3161780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F9AE6-0230-8B8D-89D9-7FB1A96A255A}"/>
              </a:ext>
            </a:extLst>
          </p:cNvPr>
          <p:cNvSpPr txBox="1"/>
          <p:nvPr/>
        </p:nvSpPr>
        <p:spPr>
          <a:xfrm>
            <a:off x="1143402" y="951879"/>
            <a:ext cx="340871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Parceria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7927CB-9B65-056A-8BE9-FCA0C344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6" y="535163"/>
            <a:ext cx="795064" cy="74480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C0E00DFD-9A10-9A4A-863D-B6C35384E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736" y="4006092"/>
            <a:ext cx="2906133" cy="1175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9CD98FA-E38F-E36F-0D51-ED0F399312C2}"/>
              </a:ext>
            </a:extLst>
          </p:cNvPr>
          <p:cNvSpPr txBox="1"/>
          <p:nvPr/>
        </p:nvSpPr>
        <p:spPr>
          <a:xfrm>
            <a:off x="8346839" y="5931961"/>
            <a:ext cx="340871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07 de Março de 2024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BD992D-2C3A-0C88-3B3D-17A4F5F7D4F2}"/>
              </a:ext>
            </a:extLst>
          </p:cNvPr>
          <p:cNvSpPr txBox="1"/>
          <p:nvPr/>
        </p:nvSpPr>
        <p:spPr>
          <a:xfrm>
            <a:off x="7267133" y="4058759"/>
            <a:ext cx="30529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/>
              <a:t>LOGO DO FUTURO PARCEIRO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8804228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DA79-C2F1-3A7A-056D-26986875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70D84CA-DD42-7248-E067-88287D2CDADE}"/>
              </a:ext>
            </a:extLst>
          </p:cNvPr>
          <p:cNvSpPr/>
          <p:nvPr/>
        </p:nvSpPr>
        <p:spPr>
          <a:xfrm>
            <a:off x="929166" y="935975"/>
            <a:ext cx="3161780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F9AE6-0230-8B8D-89D9-7FB1A96A255A}"/>
              </a:ext>
            </a:extLst>
          </p:cNvPr>
          <p:cNvSpPr txBox="1"/>
          <p:nvPr/>
        </p:nvSpPr>
        <p:spPr>
          <a:xfrm>
            <a:off x="1143402" y="951879"/>
            <a:ext cx="340871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Parceria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7927CB-9B65-056A-8BE9-FCA0C344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6" y="535163"/>
            <a:ext cx="795064" cy="7448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EC5F9-504D-B496-9794-EBE24F4A9505}"/>
              </a:ext>
            </a:extLst>
          </p:cNvPr>
          <p:cNvSpPr txBox="1"/>
          <p:nvPr/>
        </p:nvSpPr>
        <p:spPr>
          <a:xfrm>
            <a:off x="833632" y="1827653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Projeto XXX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F1F3D3-A8EA-6E2E-96F1-7D8AFA1F6475}"/>
              </a:ext>
            </a:extLst>
          </p:cNvPr>
          <p:cNvSpPr txBox="1"/>
          <p:nvPr/>
        </p:nvSpPr>
        <p:spPr>
          <a:xfrm>
            <a:off x="833632" y="3038721"/>
            <a:ext cx="2570091" cy="1631216"/>
          </a:xfrm>
          <a:prstGeom prst="rect">
            <a:avLst/>
          </a:prstGeom>
          <a:noFill/>
          <a:ln cap="rnd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Ciclo de 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Palestras</a:t>
            </a:r>
            <a:r>
              <a:rPr kumimoji="0" lang="pt-BR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exclusivas</a:t>
            </a:r>
            <a:r>
              <a:rPr kumimoji="0" lang="pt-BR" sz="2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para Associados, gratuitas, </a:t>
            </a:r>
            <a:r>
              <a:rPr kumimoji="0" lang="pt-BR" sz="2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on</a:t>
            </a:r>
            <a:r>
              <a:rPr kumimoji="0" lang="pt-BR" sz="2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kumimoji="0" lang="pt-BR" sz="2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line</a:t>
            </a:r>
            <a:r>
              <a:rPr kumimoji="0" lang="pt-BR" sz="2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ou presencial </a:t>
            </a:r>
            <a:endParaRPr kumimoji="0" lang="pt-BR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FD0FFE-4D8E-16F5-C77A-D5713CECE00A}"/>
              </a:ext>
            </a:extLst>
          </p:cNvPr>
          <p:cNvSpPr txBox="1"/>
          <p:nvPr/>
        </p:nvSpPr>
        <p:spPr>
          <a:xfrm>
            <a:off x="4659814" y="3038721"/>
            <a:ext cx="3024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Condição Especial</a:t>
            </a:r>
            <a:r>
              <a:rPr kumimoji="0" lang="pt-BR" sz="2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para </a:t>
            </a:r>
            <a:r>
              <a:rPr kumimoji="0" lang="pt-BR" sz="200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para</a:t>
            </a:r>
            <a:r>
              <a:rPr kumimoji="0" lang="pt-BR" sz="2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contratação Jornada de </a:t>
            </a:r>
            <a:r>
              <a:rPr kumimoji="0" lang="pt-BR" sz="20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Certificação GPTW </a:t>
            </a:r>
            <a:r>
              <a:rPr kumimoji="0" lang="pt-BR" sz="2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(aplicação da pesquisa + relatórios)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aseline="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10% de desconto*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em todos os Planos</a:t>
            </a:r>
          </a:p>
          <a:p>
            <a:pPr lvl="0" algn="just"/>
            <a:r>
              <a:rPr lang="pt-BR" sz="1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4"/>
              </a:rPr>
              <a:t>https://jornada-certificacao.gptw.com.br/</a:t>
            </a:r>
            <a:endParaRPr lang="pt-BR" sz="1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lvl="0" algn="just"/>
            <a:endParaRPr lang="pt-BR" sz="1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lvl="0" algn="just"/>
            <a:r>
              <a:rPr lang="pt-BR" sz="1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*</a:t>
            </a:r>
            <a:r>
              <a:rPr lang="pt-BR" sz="1200" dirty="0"/>
              <a:t>Parceria de desconto somente é válida para novos clientes. Não é válido para renovações.</a:t>
            </a:r>
            <a:endParaRPr lang="pt-BR" sz="1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lvl="0" algn="just"/>
            <a:endParaRPr kumimoji="0" lang="pt-BR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BDD00D-220B-0A9A-09F9-425035784E18}"/>
              </a:ext>
            </a:extLst>
          </p:cNvPr>
          <p:cNvSpPr txBox="1"/>
          <p:nvPr/>
        </p:nvSpPr>
        <p:spPr>
          <a:xfrm>
            <a:off x="8830101" y="3131054"/>
            <a:ext cx="2630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>
                <a:highlight>
                  <a:srgbClr val="C0C0C0"/>
                </a:highligh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Partner</a:t>
            </a:r>
            <a:r>
              <a:rPr lang="pt-BR" dirty="0">
                <a:highlight>
                  <a:srgbClr val="C0C0C0"/>
                </a:highligh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adicione aqui </a:t>
            </a:r>
            <a:r>
              <a:rPr kumimoji="0" lang="pt-BR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alguma entrega cortesia</a:t>
            </a:r>
            <a:r>
              <a:rPr kumimoji="0" lang="pt-BR" u="none" strike="noStrike" kern="1200" cap="none" spc="0" normalizeH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e/ou demonstração de algum serviço do próprio, para tornar sua parceria mais atrativa</a:t>
            </a:r>
            <a:endParaRPr kumimoji="0" lang="pt-BR" u="none" strike="noStrike" kern="1200" cap="none" spc="0" normalizeH="0" baseline="0" noProof="0" dirty="0">
              <a:ln>
                <a:noFill/>
              </a:ln>
              <a:effectLst/>
              <a:highlight>
                <a:srgbClr val="C0C0C0"/>
              </a:highlight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Sinal de Adição 16">
            <a:extLst>
              <a:ext uri="{FF2B5EF4-FFF2-40B4-BE49-F238E27FC236}">
                <a16:creationId xmlns:a16="http://schemas.microsoft.com/office/drawing/2014/main" id="{E5DF59D1-191A-168A-D79A-8F4DDF47612E}"/>
              </a:ext>
            </a:extLst>
          </p:cNvPr>
          <p:cNvSpPr/>
          <p:nvPr/>
        </p:nvSpPr>
        <p:spPr>
          <a:xfrm>
            <a:off x="3860358" y="3626079"/>
            <a:ext cx="461175" cy="382138"/>
          </a:xfrm>
          <a:prstGeom prst="mathPlus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inal de Adição 17">
            <a:extLst>
              <a:ext uri="{FF2B5EF4-FFF2-40B4-BE49-F238E27FC236}">
                <a16:creationId xmlns:a16="http://schemas.microsoft.com/office/drawing/2014/main" id="{7D49021D-88E7-408B-2E19-17DACD9D4C7D}"/>
              </a:ext>
            </a:extLst>
          </p:cNvPr>
          <p:cNvSpPr/>
          <p:nvPr/>
        </p:nvSpPr>
        <p:spPr>
          <a:xfrm>
            <a:off x="7912291" y="3690093"/>
            <a:ext cx="461175" cy="382138"/>
          </a:xfrm>
          <a:prstGeom prst="mathPlus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00495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DA79-C2F1-3A7A-056D-26986875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70D84CA-DD42-7248-E067-88287D2CDADE}"/>
              </a:ext>
            </a:extLst>
          </p:cNvPr>
          <p:cNvSpPr/>
          <p:nvPr/>
        </p:nvSpPr>
        <p:spPr>
          <a:xfrm>
            <a:off x="929166" y="935975"/>
            <a:ext cx="3161780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F9AE6-0230-8B8D-89D9-7FB1A96A255A}"/>
              </a:ext>
            </a:extLst>
          </p:cNvPr>
          <p:cNvSpPr txBox="1"/>
          <p:nvPr/>
        </p:nvSpPr>
        <p:spPr>
          <a:xfrm>
            <a:off x="1143402" y="951879"/>
            <a:ext cx="340871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303131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Palestras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7927CB-9B65-056A-8BE9-FCA0C344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6" y="535163"/>
            <a:ext cx="795064" cy="7448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EC5F9-504D-B496-9794-EBE24F4A9505}"/>
              </a:ext>
            </a:extLst>
          </p:cNvPr>
          <p:cNvSpPr txBox="1"/>
          <p:nvPr/>
        </p:nvSpPr>
        <p:spPr>
          <a:xfrm>
            <a:off x="833632" y="1827653"/>
            <a:ext cx="9238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Alguns possíveis temas para as Palestras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F1F3D3-A8EA-6E2E-96F1-7D8AFA1F6475}"/>
              </a:ext>
            </a:extLst>
          </p:cNvPr>
          <p:cNvSpPr txBox="1"/>
          <p:nvPr/>
        </p:nvSpPr>
        <p:spPr>
          <a:xfrm>
            <a:off x="833632" y="3583798"/>
            <a:ext cx="10398475" cy="2554545"/>
          </a:xfrm>
          <a:prstGeom prst="rect">
            <a:avLst/>
          </a:prstGeom>
          <a:noFill/>
          <a:ln cap="rnd"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Segredo das Melhores Empresas para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Trabalhar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Construindo Culturas de Alta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As Melhores Práticas de Gestão de Pessoas do Setor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Talk Show com empresas cases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Bate Papo com </a:t>
            </a:r>
            <a:r>
              <a:rPr lang="pt-BR" sz="2000" dirty="0" err="1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CEO’s</a:t>
            </a: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– Desafios e Aprendizados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2000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Entre outros, conforme o interesse e desafios do público</a:t>
            </a:r>
            <a:endParaRPr kumimoji="0" lang="pt-BR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3209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DA79-C2F1-3A7A-056D-26986875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70D84CA-DD42-7248-E067-88287D2CDADE}"/>
              </a:ext>
            </a:extLst>
          </p:cNvPr>
          <p:cNvSpPr/>
          <p:nvPr/>
        </p:nvSpPr>
        <p:spPr>
          <a:xfrm>
            <a:off x="929165" y="935975"/>
            <a:ext cx="3622955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F9AE6-0230-8B8D-89D9-7FB1A96A255A}"/>
              </a:ext>
            </a:extLst>
          </p:cNvPr>
          <p:cNvSpPr txBox="1"/>
          <p:nvPr/>
        </p:nvSpPr>
        <p:spPr>
          <a:xfrm>
            <a:off x="1143402" y="951879"/>
            <a:ext cx="340871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Impacto para os Associados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7927CB-9B65-056A-8BE9-FCA0C344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6" y="535163"/>
            <a:ext cx="795064" cy="74480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2C73A41-451D-7C48-9D63-E8A86A36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66" y="1569491"/>
            <a:ext cx="3146402" cy="2877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4583F5C-C3F5-5B23-1F80-CDE82FB58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93" b="22633"/>
          <a:stretch/>
        </p:blipFill>
        <p:spPr>
          <a:xfrm>
            <a:off x="4311830" y="1569491"/>
            <a:ext cx="3804604" cy="287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AE1CFF-0569-13D5-9B14-F2CBAB47D5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5" t="8873" r="7642" b="18637"/>
          <a:stretch/>
        </p:blipFill>
        <p:spPr>
          <a:xfrm>
            <a:off x="929166" y="4651686"/>
            <a:ext cx="4708478" cy="206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399586-6E6A-5B89-2DB5-1BCDED4650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278" r="8551" b="6049"/>
          <a:stretch/>
        </p:blipFill>
        <p:spPr>
          <a:xfrm>
            <a:off x="5963499" y="4651686"/>
            <a:ext cx="4305869" cy="206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3D1372-3C33-6B5D-FC30-95BC981A2D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58" r="6573" b="13802"/>
          <a:stretch/>
        </p:blipFill>
        <p:spPr>
          <a:xfrm>
            <a:off x="8275480" y="1569491"/>
            <a:ext cx="3562194" cy="2860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557309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DA79-C2F1-3A7A-056D-26986875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70D84CA-DD42-7248-E067-88287D2CDADE}"/>
              </a:ext>
            </a:extLst>
          </p:cNvPr>
          <p:cNvSpPr/>
          <p:nvPr/>
        </p:nvSpPr>
        <p:spPr>
          <a:xfrm>
            <a:off x="929166" y="935975"/>
            <a:ext cx="3161780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F9AE6-0230-8B8D-89D9-7FB1A96A255A}"/>
              </a:ext>
            </a:extLst>
          </p:cNvPr>
          <p:cNvSpPr txBox="1"/>
          <p:nvPr/>
        </p:nvSpPr>
        <p:spPr>
          <a:xfrm>
            <a:off x="1143402" y="951879"/>
            <a:ext cx="340871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Papéis Esperados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7927CB-9B65-056A-8BE9-FCA0C344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6" y="535163"/>
            <a:ext cx="795064" cy="74480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42D02BE-CA21-C8C8-7317-35EA5F5AA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4694" y="1897196"/>
            <a:ext cx="2906133" cy="117543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239C613-FD0B-D4FD-FCFD-2EAA41BF2E1E}"/>
              </a:ext>
            </a:extLst>
          </p:cNvPr>
          <p:cNvSpPr txBox="1"/>
          <p:nvPr/>
        </p:nvSpPr>
        <p:spPr>
          <a:xfrm>
            <a:off x="689253" y="3393625"/>
            <a:ext cx="5406747" cy="2246769"/>
          </a:xfrm>
          <a:prstGeom prst="rect">
            <a:avLst/>
          </a:prstGeom>
          <a:noFill/>
          <a:ln cap="rnd"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Preparação de Conteúdo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Condução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de Palestras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baseline="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Abordagem</a:t>
            </a: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individualizada com os Associados interessados na Jornada GPTW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Orientações durante o processo*</a:t>
            </a:r>
          </a:p>
          <a:p>
            <a:r>
              <a:rPr lang="pt-BR" sz="2000" dirty="0">
                <a:solidFill>
                  <a:prstClr val="black"/>
                </a:solidFill>
                <a:highlight>
                  <a:srgbClr val="C0C0C0"/>
                </a:highligh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PARTNER ACRESCENTA AQUI A ENTREGA CORTESIA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74AEE3-A324-7D39-90BD-3EFF9029842B}"/>
              </a:ext>
            </a:extLst>
          </p:cNvPr>
          <p:cNvSpPr txBox="1"/>
          <p:nvPr/>
        </p:nvSpPr>
        <p:spPr>
          <a:xfrm>
            <a:off x="689253" y="61057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4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*Haverá a possibilidade de o associado contratar apoio consultivo para realização de sua pesquisa, caso sinta necessidade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4B0DF54-CD63-A92D-5D45-6015D4475153}"/>
              </a:ext>
            </a:extLst>
          </p:cNvPr>
          <p:cNvSpPr txBox="1"/>
          <p:nvPr/>
        </p:nvSpPr>
        <p:spPr>
          <a:xfrm>
            <a:off x="6458898" y="3453753"/>
            <a:ext cx="5679463" cy="1323439"/>
          </a:xfrm>
          <a:prstGeom prst="rect">
            <a:avLst/>
          </a:prstGeom>
          <a:noFill/>
          <a:ln cap="rnd"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Inclusão das palestras na pauta da Associação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Divulgação do evento para Associados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 Comunicação do Benefício do desconto para base de Associados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1334908-26DC-A21B-E774-75DAD9F44EA9}"/>
              </a:ext>
            </a:extLst>
          </p:cNvPr>
          <p:cNvSpPr txBox="1"/>
          <p:nvPr/>
        </p:nvSpPr>
        <p:spPr>
          <a:xfrm>
            <a:off x="7744390" y="2023247"/>
            <a:ext cx="30529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/>
              <a:t>LOGO DO FUTURO PARCEIRO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4877134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DA79-C2F1-3A7A-056D-26986875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70D84CA-DD42-7248-E067-88287D2CDADE}"/>
              </a:ext>
            </a:extLst>
          </p:cNvPr>
          <p:cNvSpPr/>
          <p:nvPr/>
        </p:nvSpPr>
        <p:spPr>
          <a:xfrm>
            <a:off x="929166" y="935975"/>
            <a:ext cx="3161780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F9AE6-0230-8B8D-89D9-7FB1A96A255A}"/>
              </a:ext>
            </a:extLst>
          </p:cNvPr>
          <p:cNvSpPr txBox="1"/>
          <p:nvPr/>
        </p:nvSpPr>
        <p:spPr>
          <a:xfrm>
            <a:off x="1143402" y="951879"/>
            <a:ext cx="340871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Alguns Parceiros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7927CB-9B65-056A-8BE9-FCA0C344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6" y="535163"/>
            <a:ext cx="795064" cy="74480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F0BA72D-BA54-3183-F6EF-5380DCEDBE39}"/>
              </a:ext>
            </a:extLst>
          </p:cNvPr>
          <p:cNvSpPr txBox="1"/>
          <p:nvPr/>
        </p:nvSpPr>
        <p:spPr>
          <a:xfrm>
            <a:off x="833631" y="1752863"/>
            <a:ext cx="9561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Outras Associações já estão fazendo isso...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2EA254-55BD-2CB0-F95D-7E1E32FB7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26" y="3625064"/>
            <a:ext cx="2584883" cy="128431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66452CA-6A80-B35B-C175-06D1741E9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558" y="3282540"/>
            <a:ext cx="1526090" cy="15260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13297A-F084-7F26-7F0E-4E0B05021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306" y="5004469"/>
            <a:ext cx="1738303" cy="155265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0C5F57F-9DF2-AA94-4223-E79AB36734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806" b="23615"/>
          <a:stretch/>
        </p:blipFill>
        <p:spPr>
          <a:xfrm>
            <a:off x="285516" y="5260238"/>
            <a:ext cx="2143125" cy="1041123"/>
          </a:xfrm>
          <a:prstGeom prst="rect">
            <a:avLst/>
          </a:prstGeom>
        </p:spPr>
      </p:pic>
      <p:pic>
        <p:nvPicPr>
          <p:cNvPr id="1026" name="Picture 2" descr="Sescap CE | Fortaleza CE">
            <a:extLst>
              <a:ext uri="{FF2B5EF4-FFF2-40B4-BE49-F238E27FC236}">
                <a16:creationId xmlns:a16="http://schemas.microsoft.com/office/drawing/2014/main" id="{D0832ADC-427E-D866-7191-F87B3F6B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82" y="5225352"/>
            <a:ext cx="1211931" cy="121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stema Fiep">
            <a:extLst>
              <a:ext uri="{FF2B5EF4-FFF2-40B4-BE49-F238E27FC236}">
                <a16:creationId xmlns:a16="http://schemas.microsoft.com/office/drawing/2014/main" id="{2D4E0D87-F5B0-22F9-07E5-F1D9DDCBD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46" y="4117112"/>
            <a:ext cx="3039903" cy="4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| ACIM - A casa do Empreendedor em Maringá">
            <a:extLst>
              <a:ext uri="{FF2B5EF4-FFF2-40B4-BE49-F238E27FC236}">
                <a16:creationId xmlns:a16="http://schemas.microsoft.com/office/drawing/2014/main" id="{A43E2A1F-EE47-CB3E-1ADC-DCC35FEB0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33" y="5322888"/>
            <a:ext cx="2853238" cy="91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bre o SESI | SESI-RS">
            <a:extLst>
              <a:ext uri="{FF2B5EF4-FFF2-40B4-BE49-F238E27FC236}">
                <a16:creationId xmlns:a16="http://schemas.microsoft.com/office/drawing/2014/main" id="{5B15DE31-401C-F305-5A56-8115CD20D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t="35866" r="24289" b="28607"/>
          <a:stretch/>
        </p:blipFill>
        <p:spPr bwMode="auto">
          <a:xfrm>
            <a:off x="8675629" y="3715714"/>
            <a:ext cx="2624421" cy="99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cil – Associação Comercial e Industrial de Londrina">
            <a:extLst>
              <a:ext uri="{FF2B5EF4-FFF2-40B4-BE49-F238E27FC236}">
                <a16:creationId xmlns:a16="http://schemas.microsoft.com/office/drawing/2014/main" id="{81DC1A1B-CFC9-B4BC-28B5-FF7F7D891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734" y="5267874"/>
            <a:ext cx="1665830" cy="11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4434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DA79-C2F1-3A7A-056D-26986875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70D84CA-DD42-7248-E067-88287D2CDADE}"/>
              </a:ext>
            </a:extLst>
          </p:cNvPr>
          <p:cNvSpPr/>
          <p:nvPr/>
        </p:nvSpPr>
        <p:spPr>
          <a:xfrm>
            <a:off x="929166" y="935975"/>
            <a:ext cx="3161780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F9AE6-0230-8B8D-89D9-7FB1A96A255A}"/>
              </a:ext>
            </a:extLst>
          </p:cNvPr>
          <p:cNvSpPr txBox="1"/>
          <p:nvPr/>
        </p:nvSpPr>
        <p:spPr>
          <a:xfrm>
            <a:off x="1143402" y="951879"/>
            <a:ext cx="340871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Case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303131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67927CB-9B65-056A-8BE9-FCA0C344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6" y="535163"/>
            <a:ext cx="795064" cy="744801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6CDBB5D-B4B7-EDDE-5F44-8D4A3BB606DE}"/>
              </a:ext>
            </a:extLst>
          </p:cNvPr>
          <p:cNvGrpSpPr/>
          <p:nvPr/>
        </p:nvGrpSpPr>
        <p:grpSpPr>
          <a:xfrm>
            <a:off x="1614760" y="1690616"/>
            <a:ext cx="10062240" cy="5019900"/>
            <a:chOff x="1485256" y="1675867"/>
            <a:chExt cx="10062240" cy="501990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85A7016-D073-0F00-9A9C-764060B3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5256" y="1675867"/>
              <a:ext cx="8292925" cy="4720457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0D0F40E3-CB51-8714-9A14-4B4505B9557F}"/>
                </a:ext>
              </a:extLst>
            </p:cNvPr>
            <p:cNvSpPr/>
            <p:nvPr/>
          </p:nvSpPr>
          <p:spPr>
            <a:xfrm flipH="1">
              <a:off x="8777076" y="3732010"/>
              <a:ext cx="2770420" cy="29637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6937044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7B50900-6E1C-DD61-8416-6BD5A0BD4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8" y="535164"/>
            <a:ext cx="795063" cy="7448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1F4F01E-47AF-03FF-3B2D-0CDC19F6A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6341195-7012-CCCC-0CA7-17B25F7DD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7" y="535164"/>
            <a:ext cx="795063" cy="7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7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84DC3-192C-6472-256B-D4F5C1549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28A9A29-9577-3D0A-A9AB-39C19E46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4552" y="2484784"/>
            <a:ext cx="2175236" cy="16376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479ED33-A13B-7C32-0CA0-9B2D0271F9B7}"/>
              </a:ext>
            </a:extLst>
          </p:cNvPr>
          <p:cNvSpPr txBox="1"/>
          <p:nvPr/>
        </p:nvSpPr>
        <p:spPr>
          <a:xfrm>
            <a:off x="7082299" y="2389111"/>
            <a:ext cx="1910079" cy="54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@greatpeople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4E3825-A47C-B120-717B-F3F4F72B7AC1}"/>
              </a:ext>
            </a:extLst>
          </p:cNvPr>
          <p:cNvSpPr txBox="1"/>
          <p:nvPr/>
        </p:nvSpPr>
        <p:spPr>
          <a:xfrm>
            <a:off x="7082299" y="3021605"/>
            <a:ext cx="1910079" cy="54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pt-BR" sz="2000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greatpeople</a:t>
            </a:r>
            <a:endParaRPr lang="pt-BR" sz="20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7300A2-764D-1023-68DF-C9D92069701C}"/>
              </a:ext>
            </a:extLst>
          </p:cNvPr>
          <p:cNvSpPr txBox="1"/>
          <p:nvPr/>
        </p:nvSpPr>
        <p:spPr>
          <a:xfrm>
            <a:off x="7073165" y="3639290"/>
            <a:ext cx="2996173" cy="53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youtube.com/</a:t>
            </a:r>
            <a:r>
              <a:rPr lang="pt-BR" sz="2000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greatpeople</a:t>
            </a:r>
            <a:endParaRPr lang="pt-BR" sz="2000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7B405EE0-783D-328D-E5FA-8DC31B0F9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6382" y="2484784"/>
            <a:ext cx="504363" cy="167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78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4A24-E289-247E-6088-A48FB20B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7E25F350-8158-B877-3658-CDDE342A1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04" y="1749394"/>
            <a:ext cx="3286380" cy="3250267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335B236-2ABA-B4AA-1E01-E5F15E893470}"/>
              </a:ext>
            </a:extLst>
          </p:cNvPr>
          <p:cNvSpPr/>
          <p:nvPr/>
        </p:nvSpPr>
        <p:spPr>
          <a:xfrm>
            <a:off x="4567084" y="1825287"/>
            <a:ext cx="3179600" cy="31795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481BB23-10CB-6E71-B8F1-91800593C886}"/>
              </a:ext>
            </a:extLst>
          </p:cNvPr>
          <p:cNvSpPr/>
          <p:nvPr/>
        </p:nvSpPr>
        <p:spPr>
          <a:xfrm>
            <a:off x="1233966" y="976853"/>
            <a:ext cx="1970409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C4CF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43EB9B-75F8-7387-225A-D2B4E4429B6D}"/>
              </a:ext>
            </a:extLst>
          </p:cNvPr>
          <p:cNvSpPr txBox="1"/>
          <p:nvPr/>
        </p:nvSpPr>
        <p:spPr>
          <a:xfrm>
            <a:off x="1325408" y="992757"/>
            <a:ext cx="1807406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Transformando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8BE19C2-EE80-5D50-1461-2036BD55964F}"/>
              </a:ext>
            </a:extLst>
          </p:cNvPr>
          <p:cNvSpPr txBox="1"/>
          <p:nvPr/>
        </p:nvSpPr>
        <p:spPr>
          <a:xfrm>
            <a:off x="1154451" y="1036488"/>
            <a:ext cx="47136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endParaRPr lang="pt-BR" sz="4400" i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Pessoas,</a:t>
            </a: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Negócios e </a:t>
            </a: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Sociedade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D34FD5C-2AB9-6492-2930-86B902346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1937" y="535164"/>
            <a:ext cx="795063" cy="7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6C7B8-A97B-6089-A272-DC40FCFFD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C4AD614-19FD-4050-10D5-F6E756E16337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D9AE1AB8-195F-20F0-5D71-D4A24937130C}"/>
              </a:ext>
            </a:extLst>
          </p:cNvPr>
          <p:cNvSpPr/>
          <p:nvPr/>
        </p:nvSpPr>
        <p:spPr>
          <a:xfrm>
            <a:off x="929165" y="935975"/>
            <a:ext cx="3271359" cy="42841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39EE8F3-0800-EC39-D433-7535573DF92F}"/>
              </a:ext>
            </a:extLst>
          </p:cNvPr>
          <p:cNvSpPr txBox="1"/>
          <p:nvPr/>
        </p:nvSpPr>
        <p:spPr>
          <a:xfrm>
            <a:off x="1143402" y="951879"/>
            <a:ext cx="2890435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Números do Ecossistema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F0F8A1F-31AF-C453-E8A4-A0BD3AD17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937" y="535164"/>
            <a:ext cx="795063" cy="744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6889131-455C-C0B6-261A-BFE6316BA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47" y="1999274"/>
            <a:ext cx="7590846" cy="349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29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01303-BF24-0EC8-47C9-D2ABDAE74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9D981D50-6EEF-5E27-2EC7-E8EA609FFE4C}"/>
              </a:ext>
            </a:extLst>
          </p:cNvPr>
          <p:cNvGrpSpPr/>
          <p:nvPr/>
        </p:nvGrpSpPr>
        <p:grpSpPr>
          <a:xfrm>
            <a:off x="-61980066" y="0"/>
            <a:ext cx="111556801" cy="6911007"/>
            <a:chOff x="-61980066" y="0"/>
            <a:chExt cx="111556801" cy="691100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DE577D1-9C16-D887-819F-800D49EF98A6}"/>
                </a:ext>
              </a:extLst>
            </p:cNvPr>
            <p:cNvSpPr/>
            <p:nvPr/>
          </p:nvSpPr>
          <p:spPr>
            <a:xfrm>
              <a:off x="-61980066" y="6638"/>
              <a:ext cx="12395200" cy="686926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4F8328-B0ED-65AD-B407-3C92151FD03D}"/>
                </a:ext>
              </a:extLst>
            </p:cNvPr>
            <p:cNvSpPr/>
            <p:nvPr/>
          </p:nvSpPr>
          <p:spPr>
            <a:xfrm>
              <a:off x="-49584866" y="6636"/>
              <a:ext cx="12395200" cy="6869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F0FB26BC-715E-1EC6-18C2-ECC20833826B}"/>
                </a:ext>
              </a:extLst>
            </p:cNvPr>
            <p:cNvSpPr/>
            <p:nvPr/>
          </p:nvSpPr>
          <p:spPr>
            <a:xfrm>
              <a:off x="-37189666" y="6633"/>
              <a:ext cx="12395200" cy="686926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FCE1012-D6D2-309C-96B7-EFA0E05FC4EE}"/>
                </a:ext>
              </a:extLst>
            </p:cNvPr>
            <p:cNvSpPr/>
            <p:nvPr/>
          </p:nvSpPr>
          <p:spPr>
            <a:xfrm>
              <a:off x="-24794466" y="6631"/>
              <a:ext cx="12395200" cy="686926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ABE086C-83C2-C1BC-71AB-056BE640F3F9}"/>
                </a:ext>
              </a:extLst>
            </p:cNvPr>
            <p:cNvSpPr/>
            <p:nvPr/>
          </p:nvSpPr>
          <p:spPr>
            <a:xfrm>
              <a:off x="-12399266" y="0"/>
              <a:ext cx="12395200" cy="6893451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68AF3F2-7838-7F3A-C6F3-796CF42489C0}"/>
                </a:ext>
              </a:extLst>
            </p:cNvPr>
            <p:cNvSpPr/>
            <p:nvPr/>
          </p:nvSpPr>
          <p:spPr>
            <a:xfrm>
              <a:off x="-4065" y="0"/>
              <a:ext cx="12395200" cy="6911007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3C0B0564-778C-20C9-E3C8-5C98F329E368}"/>
                </a:ext>
              </a:extLst>
            </p:cNvPr>
            <p:cNvSpPr/>
            <p:nvPr/>
          </p:nvSpPr>
          <p:spPr>
            <a:xfrm>
              <a:off x="12391135" y="6629"/>
              <a:ext cx="12395200" cy="6869264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D5E0E2C-EC18-4026-7972-83BC830C44DC}"/>
                </a:ext>
              </a:extLst>
            </p:cNvPr>
            <p:cNvSpPr/>
            <p:nvPr/>
          </p:nvSpPr>
          <p:spPr>
            <a:xfrm>
              <a:off x="24786335" y="6626"/>
              <a:ext cx="12395200" cy="686926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D665161-6068-87B2-3AEB-D09AFA2487DE}"/>
                </a:ext>
              </a:extLst>
            </p:cNvPr>
            <p:cNvSpPr/>
            <p:nvPr/>
          </p:nvSpPr>
          <p:spPr>
            <a:xfrm>
              <a:off x="37181535" y="6624"/>
              <a:ext cx="12395200" cy="686926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A2D8D817-9BE9-65B6-E4AB-E954AF68DB34}"/>
              </a:ext>
            </a:extLst>
          </p:cNvPr>
          <p:cNvSpPr/>
          <p:nvPr/>
        </p:nvSpPr>
        <p:spPr>
          <a:xfrm>
            <a:off x="7131450" y="0"/>
            <a:ext cx="5260658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B4C75B3-967C-D200-C015-CDC667BEC35A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</a:t>
            </a:r>
            <a:r>
              <a:rPr kumimoji="0" lang="pt-BR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artners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56ABDDE-D1F3-7783-B65A-02285F3A484B}"/>
              </a:ext>
            </a:extLst>
          </p:cNvPr>
          <p:cNvSpPr txBox="1"/>
          <p:nvPr/>
        </p:nvSpPr>
        <p:spPr>
          <a:xfrm>
            <a:off x="826206" y="1821872"/>
            <a:ext cx="38308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Uma rede em todo o Brasil, de consultores parceiros especialistas no ecossistema de empresas que apoiam a transformação de ambientes de trabalho.​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5135893C-5D76-64D2-3BEC-C84DF473D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6921" y="4977094"/>
            <a:ext cx="3027259" cy="1553462"/>
          </a:xfrm>
          <a:prstGeom prst="rect">
            <a:avLst/>
          </a:prstGeom>
        </p:spPr>
      </p:pic>
      <p:grpSp>
        <p:nvGrpSpPr>
          <p:cNvPr id="56" name="Agrupar 55">
            <a:extLst>
              <a:ext uri="{FF2B5EF4-FFF2-40B4-BE49-F238E27FC236}">
                <a16:creationId xmlns:a16="http://schemas.microsoft.com/office/drawing/2014/main" id="{F3AC0068-D2FC-C59C-72C1-46F819094B5C}"/>
              </a:ext>
            </a:extLst>
          </p:cNvPr>
          <p:cNvGrpSpPr/>
          <p:nvPr/>
        </p:nvGrpSpPr>
        <p:grpSpPr>
          <a:xfrm>
            <a:off x="1807535" y="-6014644"/>
            <a:ext cx="12192000" cy="2598689"/>
            <a:chOff x="0" y="1"/>
            <a:chExt cx="12192000" cy="2598689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5E7A1DD2-19A1-C082-FCF4-BC1CA18AA5C8}"/>
                </a:ext>
              </a:extLst>
            </p:cNvPr>
            <p:cNvSpPr/>
            <p:nvPr/>
          </p:nvSpPr>
          <p:spPr>
            <a:xfrm>
              <a:off x="0" y="6"/>
              <a:ext cx="1354667" cy="2592062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27CE75F-701A-9DB1-2D1F-9145C61F4C9F}"/>
                </a:ext>
              </a:extLst>
            </p:cNvPr>
            <p:cNvSpPr/>
            <p:nvPr/>
          </p:nvSpPr>
          <p:spPr>
            <a:xfrm>
              <a:off x="1354667" y="5"/>
              <a:ext cx="1354667" cy="2592062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5190DB4-4919-1741-71ED-611A4F1F8DF9}"/>
                </a:ext>
              </a:extLst>
            </p:cNvPr>
            <p:cNvSpPr/>
            <p:nvPr/>
          </p:nvSpPr>
          <p:spPr>
            <a:xfrm>
              <a:off x="2709333" y="5"/>
              <a:ext cx="1354667" cy="2592062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C2B184A-3611-7673-E519-62704BBCFCE3}"/>
                </a:ext>
              </a:extLst>
            </p:cNvPr>
            <p:cNvSpPr/>
            <p:nvPr/>
          </p:nvSpPr>
          <p:spPr>
            <a:xfrm>
              <a:off x="4064000" y="4"/>
              <a:ext cx="1354667" cy="2592062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77EAA9A5-E4AA-B5D5-D7A7-826B04556989}"/>
                </a:ext>
              </a:extLst>
            </p:cNvPr>
            <p:cNvSpPr/>
            <p:nvPr/>
          </p:nvSpPr>
          <p:spPr>
            <a:xfrm>
              <a:off x="5418667" y="6628"/>
              <a:ext cx="1354667" cy="259206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A479834D-575C-4FC7-F262-4FF480BEFADB}"/>
                </a:ext>
              </a:extLst>
            </p:cNvPr>
            <p:cNvSpPr/>
            <p:nvPr/>
          </p:nvSpPr>
          <p:spPr>
            <a:xfrm>
              <a:off x="6773333" y="5039"/>
              <a:ext cx="1354667" cy="2592062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9BCE5183-05C5-540B-21EC-A82D092B0BF8}"/>
                </a:ext>
              </a:extLst>
            </p:cNvPr>
            <p:cNvSpPr/>
            <p:nvPr/>
          </p:nvSpPr>
          <p:spPr>
            <a:xfrm>
              <a:off x="8128000" y="5479"/>
              <a:ext cx="1354667" cy="2592062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1E60822B-C7A9-4859-C6DE-AD17BED819DC}"/>
                </a:ext>
              </a:extLst>
            </p:cNvPr>
            <p:cNvSpPr/>
            <p:nvPr/>
          </p:nvSpPr>
          <p:spPr>
            <a:xfrm>
              <a:off x="9482667" y="5478"/>
              <a:ext cx="1354667" cy="2592062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630F684A-E647-7EDF-F000-FAF9B83E0721}"/>
                </a:ext>
              </a:extLst>
            </p:cNvPr>
            <p:cNvSpPr/>
            <p:nvPr/>
          </p:nvSpPr>
          <p:spPr>
            <a:xfrm>
              <a:off x="10837333" y="1"/>
              <a:ext cx="1354667" cy="259206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A3F2FDD1-DD8C-198D-660D-849318EE3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0650" y="1140062"/>
            <a:ext cx="2906133" cy="1175432"/>
          </a:xfrm>
          <a:prstGeom prst="rect">
            <a:avLst/>
          </a:prstGeom>
        </p:spPr>
      </p:pic>
      <p:pic>
        <p:nvPicPr>
          <p:cNvPr id="4" name="Imagem 3" descr="Homem de terno e gravata olhando para o lado&#10;&#10;Descrição gerada automaticamente">
            <a:extLst>
              <a:ext uri="{FF2B5EF4-FFF2-40B4-BE49-F238E27FC236}">
                <a16:creationId xmlns:a16="http://schemas.microsoft.com/office/drawing/2014/main" id="{8489C46E-57B6-BD77-C9AF-995834B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34" y="2310006"/>
            <a:ext cx="3027259" cy="4547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2C6B7F47-5B79-C15A-48A3-5EDC0E966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1026" y="4903321"/>
            <a:ext cx="1616364" cy="16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07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0C1F1-0E1F-E5BD-B4DD-5904F9FD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01A39825-4C74-7E18-423A-CC1766DCC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819"/>
          <a:stretch/>
        </p:blipFill>
        <p:spPr>
          <a:xfrm>
            <a:off x="4985244" y="2196070"/>
            <a:ext cx="2451372" cy="246586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1F3E4F0-7DAC-C7D7-496C-CCA093BC364B}"/>
              </a:ext>
            </a:extLst>
          </p:cNvPr>
          <p:cNvSpPr txBox="1"/>
          <p:nvPr/>
        </p:nvSpPr>
        <p:spPr>
          <a:xfrm>
            <a:off x="917555" y="1597546"/>
            <a:ext cx="292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Acreditamos que o trabalho tem o poder de transformar </a:t>
            </a:r>
          </a:p>
          <a:p>
            <a:r>
              <a:rPr lang="pt-BR" sz="2000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sociedade 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E415BE6-B384-14AC-162C-7CB6C52B4062}"/>
              </a:ext>
            </a:extLst>
          </p:cNvPr>
          <p:cNvSpPr/>
          <p:nvPr/>
        </p:nvSpPr>
        <p:spPr>
          <a:xfrm>
            <a:off x="929165" y="935975"/>
            <a:ext cx="2747889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BCACEDE-5BA1-B090-CB92-0D71BA19A0B8}"/>
              </a:ext>
            </a:extLst>
          </p:cNvPr>
          <p:cNvSpPr txBox="1"/>
          <p:nvPr/>
        </p:nvSpPr>
        <p:spPr>
          <a:xfrm>
            <a:off x="1143403" y="951879"/>
            <a:ext cx="26957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Great</a:t>
            </a: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Place</a:t>
            </a: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</a:t>
            </a: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Work</a:t>
            </a:r>
            <a:endParaRPr lang="pt-BR" sz="2000" dirty="0">
              <a:solidFill>
                <a:srgbClr val="30313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340CBC6-1FB9-ACB4-DAB0-1CC40A959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1936" y="535163"/>
            <a:ext cx="795064" cy="74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6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573E0-7EBB-0326-9D47-2AD85FD8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28554"/>
            <a:fld id="{7177C949-879A-B74C-AE34-0754F9716030}" type="datetime2">
              <a:rPr lang="en-US">
                <a:solidFill>
                  <a:srgbClr val="879298"/>
                </a:solidFill>
                <a:latin typeface="Century Gothic" panose="020F0302020204030204"/>
              </a:rPr>
              <a:pPr defTabSz="228554"/>
              <a:t>Wednesday, June 12, 2024</a:t>
            </a:fld>
            <a:endParaRPr lang="en-US" dirty="0">
              <a:solidFill>
                <a:srgbClr val="879298"/>
              </a:solidFill>
              <a:latin typeface="Century Gothic" panose="020F03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8CCD0-ED00-C74E-95FB-4F689FAB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28554"/>
            <a:r>
              <a:rPr lang="en-US">
                <a:solidFill>
                  <a:srgbClr val="879298"/>
                </a:solidFill>
                <a:latin typeface="Century Gothic" panose="020F0302020204030204"/>
              </a:rPr>
              <a:t>©Great Place To Work® Institute, Inc. All Rights Reserved.</a:t>
            </a:r>
            <a:endParaRPr lang="en-US" baseline="30000" dirty="0">
              <a:solidFill>
                <a:srgbClr val="879298"/>
              </a:solidFill>
              <a:latin typeface="Century Gothic" panose="020F03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DBA95-3E19-78BB-A206-7D437D7A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554"/>
            <a:fld id="{9B1748D1-B24F-F743-AFA7-ADB2C4425DB8}" type="slidenum">
              <a:rPr lang="en-US">
                <a:solidFill>
                  <a:srgbClr val="879298"/>
                </a:solidFill>
                <a:latin typeface="Century Gothic" panose="020F0302020204030204"/>
              </a:rPr>
              <a:pPr defTabSz="228554"/>
              <a:t>7</a:t>
            </a:fld>
            <a:endParaRPr lang="en-US">
              <a:solidFill>
                <a:srgbClr val="879298"/>
              </a:solidFill>
              <a:latin typeface="Century Gothic" panose="020F030202020403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30" y="1533539"/>
            <a:ext cx="4571069" cy="1523802"/>
          </a:xfrm>
        </p:spPr>
        <p:txBody>
          <a:bodyPr anchor="b">
            <a:normAutofit/>
          </a:bodyPr>
          <a:lstStyle/>
          <a:p>
            <a:r>
              <a:rPr lang="en-US" sz="2999" dirty="0"/>
              <a:t>Great Place To Work é</a:t>
            </a:r>
            <a:br>
              <a:rPr lang="en-US" sz="2999" dirty="0"/>
            </a:br>
            <a:r>
              <a:rPr lang="en-US" sz="2999" dirty="0" err="1"/>
              <a:t>autoridade</a:t>
            </a:r>
            <a:r>
              <a:rPr lang="en-US" sz="2999" dirty="0"/>
              <a:t> global no</a:t>
            </a:r>
            <a:br>
              <a:rPr lang="en-US" sz="2999" dirty="0"/>
            </a:br>
            <a:r>
              <a:rPr lang="en-US" sz="2999" dirty="0" err="1"/>
              <a:t>mundo</a:t>
            </a:r>
            <a:r>
              <a:rPr lang="en-US" sz="2999" dirty="0"/>
              <a:t> do </a:t>
            </a:r>
            <a:r>
              <a:rPr lang="en-US" sz="2999" dirty="0" err="1"/>
              <a:t>trabalho</a:t>
            </a:r>
            <a:endParaRPr lang="en-US" sz="2999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701" y="376692"/>
            <a:ext cx="4571536" cy="381919"/>
          </a:xfrm>
        </p:spPr>
        <p:txBody>
          <a:bodyPr>
            <a:normAutofit/>
          </a:bodyPr>
          <a:lstStyle/>
          <a:p>
            <a:r>
              <a:rPr lang="en-US" sz="1800" b="1" dirty="0" err="1">
                <a:solidFill>
                  <a:schemeClr val="tx2"/>
                </a:solidFill>
              </a:rPr>
              <a:t>Quem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Somos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695" y="3429000"/>
            <a:ext cx="4571405" cy="26666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800" dirty="0"/>
              <a:t>Alimentados por nosso modelo exclusivo, oferecemos as mais respeitadas certificações e listas de lugares para se trabalhar, dados e benchmarking incomparáveis, além de pesquisas e insights líderes dos setores, todos apoiados por uma riqueza de recursos e uma comunidade em crescimento.</a:t>
            </a:r>
            <a:endParaRPr lang="en-US" sz="1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88CB98-0E0A-9077-269A-B383C6499A07}"/>
              </a:ext>
            </a:extLst>
          </p:cNvPr>
          <p:cNvGrpSpPr>
            <a:grpSpLocks noChangeAspect="1"/>
          </p:cNvGrpSpPr>
          <p:nvPr/>
        </p:nvGrpSpPr>
        <p:grpSpPr>
          <a:xfrm>
            <a:off x="6093863" y="447"/>
            <a:ext cx="6095207" cy="6857107"/>
            <a:chOff x="24383999" y="0"/>
            <a:chExt cx="24384001" cy="27432001"/>
          </a:xfrm>
        </p:grpSpPr>
        <p:pic>
          <p:nvPicPr>
            <p:cNvPr id="12" name="Wellbeing_wellness_Michael_Phelps_Accenture_MichaelBush.jpg" descr="Wellbeing_wellness_Michael_Phelps_Accenture_MichaelBush.jpg">
              <a:extLst>
                <a:ext uri="{FF2B5EF4-FFF2-40B4-BE49-F238E27FC236}">
                  <a16:creationId xmlns:a16="http://schemas.microsoft.com/office/drawing/2014/main" id="{E8DD42C2-2B9B-8060-A8E8-FAB33E896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7273" r="11389" b="16290"/>
            <a:stretch>
              <a:fillRect/>
            </a:stretch>
          </p:blipFill>
          <p:spPr>
            <a:xfrm>
              <a:off x="24384000" y="15240000"/>
              <a:ext cx="24384000" cy="12192001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C8158D92-51A1-4B50-20B3-777E5F392709}"/>
                </a:ext>
              </a:extLst>
            </p:cNvPr>
            <p:cNvSpPr/>
            <p:nvPr/>
          </p:nvSpPr>
          <p:spPr>
            <a:xfrm rot="10800000" flipH="1">
              <a:off x="36576000" y="0"/>
              <a:ext cx="12192000" cy="15240000"/>
            </a:xfrm>
            <a:prstGeom prst="rect">
              <a:avLst/>
            </a:prstGeom>
            <a:solidFill>
              <a:srgbClr val="F5F8F6"/>
            </a:solidFill>
            <a:ln w="25400">
              <a:miter lim="400000"/>
            </a:ln>
          </p:spPr>
          <p:txBody>
            <a:bodyPr lIns="71428" tIns="71428" rIns="71428" bIns="71428" anchor="ctr"/>
            <a:lstStyle/>
            <a:p>
              <a:pPr algn="r" defTabSz="228554"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sz="2999">
                <a:solidFill>
                  <a:srgbClr val="FFFFFF"/>
                </a:solidFill>
                <a:latin typeface="Gilroy Medium"/>
                <a:sym typeface="Gilroy Medium"/>
              </a:endParaRPr>
            </a:p>
          </p:txBody>
        </p:sp>
        <p:pic>
          <p:nvPicPr>
            <p:cNvPr id="14" name="g0-core-pr-10192021-2.web.1592.896.jpg" descr="g0-core-pr-10192021-2.web.1592.896.jpg">
              <a:extLst>
                <a:ext uri="{FF2B5EF4-FFF2-40B4-BE49-F238E27FC236}">
                  <a16:creationId xmlns:a16="http://schemas.microsoft.com/office/drawing/2014/main" id="{2A45CE9C-FF3A-ABDF-8D4B-8C4F91916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464" t="2927" r="11464" b="11486"/>
            <a:stretch>
              <a:fillRect/>
            </a:stretch>
          </p:blipFill>
          <p:spPr>
            <a:xfrm>
              <a:off x="24383999" y="0"/>
              <a:ext cx="12192001" cy="7620000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5" name="Picture 5" descr="Picture 5">
              <a:extLst>
                <a:ext uri="{FF2B5EF4-FFF2-40B4-BE49-F238E27FC236}">
                  <a16:creationId xmlns:a16="http://schemas.microsoft.com/office/drawing/2014/main" id="{3E6C0031-4E15-A1F7-89C8-B8A437382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236" t="18008" r="31236" b="14996"/>
            <a:stretch>
              <a:fillRect/>
            </a:stretch>
          </p:blipFill>
          <p:spPr>
            <a:xfrm>
              <a:off x="40640000" y="4197746"/>
              <a:ext cx="4064000" cy="7300745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6" name="emprising_mockup_2.jpg" descr="emprising_mockup_2.jpg">
              <a:extLst>
                <a:ext uri="{FF2B5EF4-FFF2-40B4-BE49-F238E27FC236}">
                  <a16:creationId xmlns:a16="http://schemas.microsoft.com/office/drawing/2014/main" id="{A8A829F2-6917-CCED-6C47-3876EDAC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191" t="6467" r="10392" b="18239"/>
            <a:stretch>
              <a:fillRect/>
            </a:stretch>
          </p:blipFill>
          <p:spPr>
            <a:xfrm>
              <a:off x="24383999" y="7620000"/>
              <a:ext cx="12192001" cy="7620001"/>
            </a:xfrm>
            <a:prstGeom prst="rect">
              <a:avLst/>
            </a:prstGeom>
            <a:ln w="254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51649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31" y="1533539"/>
            <a:ext cx="4190119" cy="1523802"/>
          </a:xfrm>
        </p:spPr>
        <p:txBody>
          <a:bodyPr anchor="b">
            <a:normAutofit fontScale="90000"/>
          </a:bodyPr>
          <a:lstStyle/>
          <a:p>
            <a:r>
              <a:rPr lang="en-US" sz="2999" dirty="0"/>
              <a:t>Um </a:t>
            </a:r>
            <a:r>
              <a:rPr lang="en-US" sz="2999" dirty="0" err="1"/>
              <a:t>excelente</a:t>
            </a:r>
            <a:r>
              <a:rPr lang="en-US" sz="2999" dirty="0"/>
              <a:t> </a:t>
            </a:r>
            <a:r>
              <a:rPr lang="en-US" sz="2999" dirty="0" err="1"/>
              <a:t>lugar</a:t>
            </a:r>
            <a:r>
              <a:rPr lang="en-US" sz="2999" dirty="0"/>
              <a:t> para se </a:t>
            </a:r>
            <a:r>
              <a:rPr lang="en-US" sz="2999" dirty="0" err="1"/>
              <a:t>trabalhar</a:t>
            </a:r>
            <a:r>
              <a:rPr lang="en-US" sz="2999" dirty="0"/>
              <a:t> é </a:t>
            </a:r>
            <a:r>
              <a:rPr lang="en-US" sz="2999" dirty="0" err="1"/>
              <a:t>definido</a:t>
            </a:r>
            <a:r>
              <a:rPr lang="en-US" sz="2999" dirty="0"/>
              <a:t> pela </a:t>
            </a:r>
            <a:r>
              <a:rPr lang="en-US" sz="2999" dirty="0" err="1"/>
              <a:t>confiança</a:t>
            </a:r>
            <a:r>
              <a:rPr lang="en-US" sz="2999" dirty="0"/>
              <a:t>, </a:t>
            </a:r>
            <a:r>
              <a:rPr lang="en-US" sz="2999" dirty="0" err="1"/>
              <a:t>orgulho</a:t>
            </a:r>
            <a:r>
              <a:rPr lang="en-US" sz="2999" dirty="0"/>
              <a:t> e </a:t>
            </a:r>
            <a:r>
              <a:rPr lang="en-US" sz="2999" dirty="0" err="1"/>
              <a:t>camaradagem</a:t>
            </a:r>
            <a:r>
              <a:rPr lang="en-US" sz="2999" dirty="0"/>
              <a:t> </a:t>
            </a:r>
            <a:r>
              <a:rPr lang="en-US" sz="2999" dirty="0" err="1"/>
              <a:t>por</a:t>
            </a:r>
            <a:r>
              <a:rPr lang="en-US" sz="2999" dirty="0"/>
              <a:t> </a:t>
            </a:r>
            <a:r>
              <a:rPr lang="en-US" sz="2999" dirty="0" err="1"/>
              <a:t>todas</a:t>
            </a:r>
            <a:r>
              <a:rPr lang="en-US" sz="2999" dirty="0"/>
              <a:t> as </a:t>
            </a:r>
            <a:r>
              <a:rPr lang="en-US" sz="2999" dirty="0" err="1"/>
              <a:t>pessoas</a:t>
            </a:r>
            <a:r>
              <a:rPr lang="en-US" sz="2999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96B2F-D8F1-C1CD-4E96-6899AB73B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701" y="376692"/>
            <a:ext cx="4571536" cy="381919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O </a:t>
            </a:r>
            <a:r>
              <a:rPr lang="en-US" sz="1800" b="1" dirty="0" err="1">
                <a:solidFill>
                  <a:schemeClr val="tx2"/>
                </a:solidFill>
              </a:rPr>
              <a:t>Modelo</a:t>
            </a:r>
            <a:r>
              <a:rPr lang="en-US" sz="1800" b="1" dirty="0">
                <a:solidFill>
                  <a:schemeClr val="tx2"/>
                </a:solidFill>
              </a:rPr>
              <a:t> Great Place To 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7E1488-55AA-F926-3EE4-D8D73ECA0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7929" y="3237271"/>
            <a:ext cx="5203785" cy="2666653"/>
          </a:xfrm>
        </p:spPr>
        <p:txBody>
          <a:bodyPr>
            <a:normAutofit/>
          </a:bodyPr>
          <a:lstStyle/>
          <a:p>
            <a:pPr marL="0" indent="0" algn="just" defTabSz="821367" hangingPunct="0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pt-BR" sz="1600" dirty="0">
                <a:solidFill>
                  <a:srgbClr val="11131C"/>
                </a:solidFill>
                <a:sym typeface="Gilroy SemiBold"/>
              </a:rPr>
              <a:t>Um excelente lugar para se trabalhar é aquele onde as </a:t>
            </a:r>
            <a:r>
              <a:rPr lang="pt-BR" sz="1600" b="1" dirty="0">
                <a:solidFill>
                  <a:srgbClr val="11131C"/>
                </a:solidFill>
                <a:sym typeface="Gilroy SemiBold"/>
              </a:rPr>
              <a:t>pessoas confiam na liderança, têm orgulho do trabalho que realizam e gostam de seus colegas</a:t>
            </a:r>
            <a:r>
              <a:rPr lang="pt-BR" sz="1600" dirty="0">
                <a:solidFill>
                  <a:srgbClr val="11131C"/>
                </a:solidFill>
                <a:sym typeface="Gilroy SemiBold"/>
              </a:rPr>
              <a:t>. E essa experiência deve ser consistente para todos os funcionários, não importa quem sejam, o que façam ou onde trabalham.</a:t>
            </a:r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879BF-E7E7-1224-F853-7A64D9D7510B}"/>
              </a:ext>
            </a:extLst>
          </p:cNvPr>
          <p:cNvGrpSpPr>
            <a:grpSpLocks noChangeAspect="1"/>
          </p:cNvGrpSpPr>
          <p:nvPr/>
        </p:nvGrpSpPr>
        <p:grpSpPr>
          <a:xfrm>
            <a:off x="-235396" y="-8345"/>
            <a:ext cx="11702796" cy="5485686"/>
            <a:chOff x="-1016000" y="0"/>
            <a:chExt cx="48768000" cy="22860000"/>
          </a:xfrm>
        </p:grpSpPr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C0198899-30F1-ACC2-9AB4-F76AB5B0074D}"/>
                </a:ext>
              </a:extLst>
            </p:cNvPr>
            <p:cNvSpPr/>
            <p:nvPr/>
          </p:nvSpPr>
          <p:spPr>
            <a:xfrm rot="10800000" flipH="1">
              <a:off x="-1016000" y="19812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71428" tIns="71428" rIns="71428" bIns="71428" anchor="ctr"/>
            <a:lstStyle/>
            <a:p>
              <a:pPr algn="r" defTabSz="228554"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sz="2999">
                <a:solidFill>
                  <a:srgbClr val="FFFFFF"/>
                </a:solidFill>
                <a:latin typeface="Gilroy Medium"/>
                <a:sym typeface="Gilroy Medium"/>
              </a:endParaRPr>
            </a:p>
          </p:txBody>
        </p:sp>
        <p:sp>
          <p:nvSpPr>
            <p:cNvPr id="11" name="Square">
              <a:extLst>
                <a:ext uri="{FF2B5EF4-FFF2-40B4-BE49-F238E27FC236}">
                  <a16:creationId xmlns:a16="http://schemas.microsoft.com/office/drawing/2014/main" id="{ED6872BD-9017-180B-D331-A64401E9614E}"/>
                </a:ext>
              </a:extLst>
            </p:cNvPr>
            <p:cNvSpPr/>
            <p:nvPr/>
          </p:nvSpPr>
          <p:spPr>
            <a:xfrm rot="10800000" flipH="1">
              <a:off x="2032000" y="21336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71428" tIns="71428" rIns="71428" bIns="71428" anchor="ctr"/>
            <a:lstStyle/>
            <a:p>
              <a:pPr algn="r" defTabSz="228554"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sz="2999">
                <a:solidFill>
                  <a:srgbClr val="FFFFFF"/>
                </a:solidFill>
                <a:latin typeface="Gilroy Medium"/>
                <a:sym typeface="Gilroy Medium"/>
              </a:endParaRPr>
            </a:p>
          </p:txBody>
        </p:sp>
        <p:sp>
          <p:nvSpPr>
            <p:cNvPr id="12" name="Square">
              <a:extLst>
                <a:ext uri="{FF2B5EF4-FFF2-40B4-BE49-F238E27FC236}">
                  <a16:creationId xmlns:a16="http://schemas.microsoft.com/office/drawing/2014/main" id="{A30F0B25-8EB3-D5D5-BDFE-B7D4158AAC32}"/>
                </a:ext>
              </a:extLst>
            </p:cNvPr>
            <p:cNvSpPr/>
            <p:nvPr/>
          </p:nvSpPr>
          <p:spPr>
            <a:xfrm rot="10800000" flipH="1">
              <a:off x="508000" y="21336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71428" tIns="71428" rIns="71428" bIns="71428" anchor="ctr"/>
            <a:lstStyle/>
            <a:p>
              <a:pPr algn="r" defTabSz="228554"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sz="2999">
                <a:solidFill>
                  <a:srgbClr val="FFFFFF"/>
                </a:solidFill>
                <a:latin typeface="Gilroy Medium"/>
                <a:sym typeface="Gilroy Medium"/>
              </a:endParaRPr>
            </a:p>
          </p:txBody>
        </p:sp>
        <p:sp>
          <p:nvSpPr>
            <p:cNvPr id="13" name="Square">
              <a:extLst>
                <a:ext uri="{FF2B5EF4-FFF2-40B4-BE49-F238E27FC236}">
                  <a16:creationId xmlns:a16="http://schemas.microsoft.com/office/drawing/2014/main" id="{4BDE4C08-191A-4A57-CB62-2959576B1172}"/>
                </a:ext>
              </a:extLst>
            </p:cNvPr>
            <p:cNvSpPr/>
            <p:nvPr/>
          </p:nvSpPr>
          <p:spPr>
            <a:xfrm rot="10800000" flipH="1">
              <a:off x="25908000" y="17018000"/>
              <a:ext cx="1524000" cy="1524000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71428" tIns="71428" rIns="71428" bIns="71428" anchor="ctr"/>
            <a:lstStyle/>
            <a:p>
              <a:pPr algn="r" defTabSz="228554"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sz="2999">
                <a:solidFill>
                  <a:srgbClr val="FFFFFF"/>
                </a:solidFill>
                <a:latin typeface="Gilroy Medium"/>
                <a:sym typeface="Gilroy Medium"/>
              </a:endParaRPr>
            </a:p>
          </p:txBody>
        </p:sp>
        <p:pic>
          <p:nvPicPr>
            <p:cNvPr id="14" name="GPTW_Image_3555610_Edit.png" descr="GPTW_Image_3555610_Edit.png">
              <a:extLst>
                <a:ext uri="{FF2B5EF4-FFF2-40B4-BE49-F238E27FC236}">
                  <a16:creationId xmlns:a16="http://schemas.microsoft.com/office/drawing/2014/main" id="{6C817016-479B-D8E0-56B3-D457980ED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" b="2"/>
            <a:stretch>
              <a:fillRect/>
            </a:stretch>
          </p:blipFill>
          <p:spPr>
            <a:xfrm>
              <a:off x="26924000" y="0"/>
              <a:ext cx="15240000" cy="22852182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5" name="Square">
              <a:extLst>
                <a:ext uri="{FF2B5EF4-FFF2-40B4-BE49-F238E27FC236}">
                  <a16:creationId xmlns:a16="http://schemas.microsoft.com/office/drawing/2014/main" id="{0B641DCB-DA7D-3270-9728-E2FA2AB2B4DF}"/>
                </a:ext>
              </a:extLst>
            </p:cNvPr>
            <p:cNvSpPr/>
            <p:nvPr/>
          </p:nvSpPr>
          <p:spPr>
            <a:xfrm rot="10800000" flipH="1">
              <a:off x="41656000" y="4570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71428" tIns="71428" rIns="71428" bIns="71428" anchor="ctr"/>
            <a:lstStyle/>
            <a:p>
              <a:pPr algn="r" defTabSz="228554"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sz="2999">
                <a:solidFill>
                  <a:srgbClr val="FFFFFF"/>
                </a:solidFill>
                <a:latin typeface="Gilroy Medium"/>
                <a:sym typeface="Gilroy Medium"/>
              </a:endParaRPr>
            </a:p>
          </p:txBody>
        </p:sp>
        <p:sp>
          <p:nvSpPr>
            <p:cNvPr id="16" name="Square">
              <a:extLst>
                <a:ext uri="{FF2B5EF4-FFF2-40B4-BE49-F238E27FC236}">
                  <a16:creationId xmlns:a16="http://schemas.microsoft.com/office/drawing/2014/main" id="{C20E929E-62DC-B608-245B-CA516669AFF2}"/>
                </a:ext>
              </a:extLst>
            </p:cNvPr>
            <p:cNvSpPr/>
            <p:nvPr/>
          </p:nvSpPr>
          <p:spPr>
            <a:xfrm rot="10800000" flipH="1">
              <a:off x="46228000" y="3046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71428" tIns="71428" rIns="71428" bIns="71428" anchor="ctr"/>
            <a:lstStyle/>
            <a:p>
              <a:pPr algn="r" defTabSz="228554"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sz="2999">
                <a:solidFill>
                  <a:srgbClr val="FFFFFF"/>
                </a:solidFill>
                <a:latin typeface="Gilroy Medium"/>
                <a:sym typeface="Gilroy Medium"/>
              </a:endParaRPr>
            </a:p>
          </p:txBody>
        </p:sp>
        <p:sp>
          <p:nvSpPr>
            <p:cNvPr id="17" name="Square">
              <a:extLst>
                <a:ext uri="{FF2B5EF4-FFF2-40B4-BE49-F238E27FC236}">
                  <a16:creationId xmlns:a16="http://schemas.microsoft.com/office/drawing/2014/main" id="{21B20FBE-39BA-FFE6-E310-2AA8EC22BE15}"/>
                </a:ext>
              </a:extLst>
            </p:cNvPr>
            <p:cNvSpPr/>
            <p:nvPr/>
          </p:nvSpPr>
          <p:spPr>
            <a:xfrm rot="10800000" flipH="1">
              <a:off x="43180000" y="4570902"/>
              <a:ext cx="1524000" cy="1524001"/>
            </a:xfrm>
            <a:prstGeom prst="rect">
              <a:avLst/>
            </a:prstGeom>
            <a:solidFill>
              <a:srgbClr val="FF1628"/>
            </a:solidFill>
            <a:ln w="25400">
              <a:miter lim="400000"/>
            </a:ln>
          </p:spPr>
          <p:txBody>
            <a:bodyPr lIns="71428" tIns="71428" rIns="71428" bIns="71428" anchor="ctr"/>
            <a:lstStyle/>
            <a:p>
              <a:pPr algn="r" defTabSz="228554">
                <a:defRPr sz="6000" spc="0">
                  <a:solidFill>
                    <a:srgbClr val="FFFFFF"/>
                  </a:solidFill>
                  <a:latin typeface="Gilroy Medium"/>
                  <a:ea typeface="Gilroy Medium"/>
                  <a:cs typeface="Gilroy Medium"/>
                  <a:sym typeface="Gilroy Medium"/>
                </a:defRPr>
              </a:pPr>
              <a:endParaRPr sz="2999">
                <a:solidFill>
                  <a:srgbClr val="FFFFFF"/>
                </a:solidFill>
                <a:latin typeface="Gilroy Medium"/>
                <a:sym typeface="Gilroy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12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919B57-5A4D-F130-E020-C7814D56A1F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62700" y="1905199"/>
            <a:ext cx="10666606" cy="304760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399" dirty="0">
                <a:solidFill>
                  <a:schemeClr val="bg1"/>
                </a:solidFill>
              </a:rPr>
              <a:t>A </a:t>
            </a:r>
            <a:r>
              <a:rPr lang="en-US" sz="4399" dirty="0" err="1">
                <a:solidFill>
                  <a:schemeClr val="bg1"/>
                </a:solidFill>
              </a:rPr>
              <a:t>excelência</a:t>
            </a:r>
            <a:r>
              <a:rPr lang="en-US" sz="4399" dirty="0">
                <a:solidFill>
                  <a:schemeClr val="bg1"/>
                </a:solidFill>
              </a:rPr>
              <a:t> </a:t>
            </a:r>
            <a:r>
              <a:rPr lang="en-US" sz="4399" dirty="0" err="1">
                <a:solidFill>
                  <a:schemeClr val="bg1"/>
                </a:solidFill>
              </a:rPr>
              <a:t>começa</a:t>
            </a:r>
            <a:r>
              <a:rPr lang="en-US" sz="4399" dirty="0">
                <a:solidFill>
                  <a:schemeClr val="bg1"/>
                </a:solidFill>
              </a:rPr>
              <a:t> com a </a:t>
            </a:r>
            <a:r>
              <a:rPr lang="en-US" sz="4399" dirty="0" err="1">
                <a:solidFill>
                  <a:schemeClr val="bg1"/>
                </a:solidFill>
              </a:rPr>
              <a:t>liderança</a:t>
            </a:r>
            <a:r>
              <a:rPr lang="en-US" sz="4399" dirty="0">
                <a:solidFill>
                  <a:schemeClr val="bg1"/>
                </a:solidFill>
              </a:rPr>
              <a:t>.</a:t>
            </a:r>
            <a:br>
              <a:rPr lang="en-US" sz="4399" dirty="0">
                <a:solidFill>
                  <a:schemeClr val="bg1"/>
                </a:solidFill>
              </a:rPr>
            </a:br>
            <a:r>
              <a:rPr lang="en-US" sz="4399" dirty="0">
                <a:solidFill>
                  <a:schemeClr val="bg1"/>
                </a:solidFill>
              </a:rPr>
              <a:t>A </a:t>
            </a:r>
            <a:r>
              <a:rPr lang="en-US" sz="4399" dirty="0" err="1">
                <a:solidFill>
                  <a:schemeClr val="bg1"/>
                </a:solidFill>
              </a:rPr>
              <a:t>liderança</a:t>
            </a:r>
            <a:r>
              <a:rPr lang="en-US" sz="4399" dirty="0">
                <a:solidFill>
                  <a:schemeClr val="bg1"/>
                </a:solidFill>
              </a:rPr>
              <a:t> </a:t>
            </a:r>
            <a:r>
              <a:rPr lang="en-US" sz="4399" dirty="0" err="1">
                <a:solidFill>
                  <a:schemeClr val="bg1"/>
                </a:solidFill>
              </a:rPr>
              <a:t>molda</a:t>
            </a:r>
            <a:r>
              <a:rPr lang="en-US" sz="4399" dirty="0">
                <a:solidFill>
                  <a:schemeClr val="bg1"/>
                </a:solidFill>
              </a:rPr>
              <a:t> a </a:t>
            </a:r>
            <a:r>
              <a:rPr lang="en-US" sz="4399" dirty="0" err="1">
                <a:solidFill>
                  <a:schemeClr val="bg1"/>
                </a:solidFill>
              </a:rPr>
              <a:t>experiência</a:t>
            </a:r>
            <a:r>
              <a:rPr lang="en-US" sz="4399" dirty="0">
                <a:solidFill>
                  <a:schemeClr val="bg1"/>
                </a:solidFill>
              </a:rPr>
              <a:t>.</a:t>
            </a:r>
            <a:br>
              <a:rPr lang="en-US" sz="4399" dirty="0">
                <a:solidFill>
                  <a:schemeClr val="bg1"/>
                </a:solidFill>
              </a:rPr>
            </a:br>
            <a:r>
              <a:rPr lang="en-US" sz="4399" dirty="0">
                <a:solidFill>
                  <a:schemeClr val="bg1"/>
                </a:solidFill>
              </a:rPr>
              <a:t>A </a:t>
            </a:r>
            <a:r>
              <a:rPr lang="en-US" sz="4399" dirty="0" err="1">
                <a:solidFill>
                  <a:schemeClr val="bg1"/>
                </a:solidFill>
              </a:rPr>
              <a:t>experiência</a:t>
            </a:r>
            <a:r>
              <a:rPr lang="en-US" sz="4399" dirty="0">
                <a:solidFill>
                  <a:schemeClr val="bg1"/>
                </a:solidFill>
              </a:rPr>
              <a:t> </a:t>
            </a:r>
            <a:r>
              <a:rPr lang="en-US" sz="4399" dirty="0" err="1">
                <a:solidFill>
                  <a:schemeClr val="bg1"/>
                </a:solidFill>
              </a:rPr>
              <a:t>molda</a:t>
            </a:r>
            <a:r>
              <a:rPr lang="en-US" sz="4399" dirty="0">
                <a:solidFill>
                  <a:schemeClr val="bg1"/>
                </a:solidFill>
              </a:rPr>
              <a:t> a </a:t>
            </a:r>
            <a:r>
              <a:rPr lang="en-US" sz="4399" dirty="0" err="1">
                <a:solidFill>
                  <a:schemeClr val="bg1"/>
                </a:solidFill>
              </a:rPr>
              <a:t>cultura</a:t>
            </a:r>
            <a:r>
              <a:rPr lang="en-US" sz="4399" dirty="0">
                <a:solidFill>
                  <a:schemeClr val="bg1"/>
                </a:solidFill>
              </a:rPr>
              <a:t>.</a:t>
            </a:r>
            <a:br>
              <a:rPr lang="en-US" sz="4399" dirty="0">
                <a:solidFill>
                  <a:schemeClr val="bg1"/>
                </a:solidFill>
              </a:rPr>
            </a:br>
            <a:r>
              <a:rPr lang="en-US" sz="4399" dirty="0">
                <a:solidFill>
                  <a:schemeClr val="bg1"/>
                </a:solidFill>
              </a:rPr>
              <a:t>A </a:t>
            </a:r>
            <a:r>
              <a:rPr lang="en-US" sz="4399" dirty="0" err="1">
                <a:solidFill>
                  <a:schemeClr val="bg1"/>
                </a:solidFill>
              </a:rPr>
              <a:t>cultura</a:t>
            </a:r>
            <a:r>
              <a:rPr lang="en-US" sz="4399" dirty="0">
                <a:solidFill>
                  <a:schemeClr val="bg1"/>
                </a:solidFill>
              </a:rPr>
              <a:t> </a:t>
            </a:r>
            <a:r>
              <a:rPr lang="en-US" sz="4399" dirty="0" err="1">
                <a:solidFill>
                  <a:schemeClr val="bg1"/>
                </a:solidFill>
              </a:rPr>
              <a:t>impulsiona</a:t>
            </a:r>
            <a:r>
              <a:rPr lang="en-US" sz="4399" dirty="0">
                <a:solidFill>
                  <a:schemeClr val="bg1"/>
                </a:solidFill>
              </a:rPr>
              <a:t> a performance.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1C12FD1-1084-A7B1-8DA0-A520BF61A7E0}"/>
              </a:ext>
            </a:extLst>
          </p:cNvPr>
          <p:cNvSpPr txBox="1">
            <a:spLocks/>
          </p:cNvSpPr>
          <p:nvPr/>
        </p:nvSpPr>
        <p:spPr>
          <a:xfrm>
            <a:off x="762700" y="922603"/>
            <a:ext cx="4571536" cy="381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26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26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26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26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FFFFFF"/>
                </a:solidFill>
                <a:latin typeface="Century Gothic" panose="020F0302020204030204"/>
              </a:rPr>
              <a:t>O </a:t>
            </a:r>
            <a:r>
              <a:rPr lang="en-US" sz="2000" dirty="0" err="1">
                <a:solidFill>
                  <a:srgbClr val="FFFFFF"/>
                </a:solidFill>
                <a:latin typeface="Century Gothic" panose="020F0302020204030204"/>
              </a:rPr>
              <a:t>Efeito</a:t>
            </a:r>
            <a:r>
              <a:rPr lang="en-US" sz="2000" dirty="0">
                <a:solidFill>
                  <a:srgbClr val="FFFFFF"/>
                </a:solidFill>
                <a:latin typeface="Century Gothic" panose="020F0302020204030204"/>
              </a:rPr>
              <a:t> Great Place To Work</a:t>
            </a:r>
          </a:p>
        </p:txBody>
      </p:sp>
    </p:spTree>
    <p:extLst>
      <p:ext uri="{BB962C8B-B14F-4D97-AF65-F5344CB8AC3E}">
        <p14:creationId xmlns:p14="http://schemas.microsoft.com/office/powerpoint/2010/main" val="1254565303"/>
      </p:ext>
    </p:extLst>
  </p:cSld>
  <p:clrMapOvr>
    <a:masterClrMapping/>
  </p:clrMapOvr>
</p:sld>
</file>

<file path=ppt/theme/theme1.xml><?xml version="1.0" encoding="utf-8"?>
<a:theme xmlns:a="http://schemas.openxmlformats.org/drawingml/2006/main" name="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ptw_2.0.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tw_2.0.2" id="{DDFCD0F4-6742-C440-8944-290C84320CFD}" vid="{0ACC125B-7471-474D-9EC4-7696BEF6CF58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2DF31C055A724F924D5BDE43B42201" ma:contentTypeVersion="15" ma:contentTypeDescription="Create a new document." ma:contentTypeScope="" ma:versionID="fc58cad6c525bf7f9277f2590da528ef">
  <xsd:schema xmlns:xsd="http://www.w3.org/2001/XMLSchema" xmlns:xs="http://www.w3.org/2001/XMLSchema" xmlns:p="http://schemas.microsoft.com/office/2006/metadata/properties" xmlns:ns2="59a237e7-44ce-4a64-9973-32227815c2ac" xmlns:ns3="6e7dc0a6-9f3f-41a2-86a1-b542896b834f" targetNamespace="http://schemas.microsoft.com/office/2006/metadata/properties" ma:root="true" ma:fieldsID="8ce6511b5ebb4a3d1a89c0538a26395a" ns2:_="" ns3:_="">
    <xsd:import namespace="59a237e7-44ce-4a64-9973-32227815c2ac"/>
    <xsd:import namespace="6e7dc0a6-9f3f-41a2-86a1-b542896b834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237e7-44ce-4a64-9973-32227815c2a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f58809d-530b-48f8-b8bd-44488f1bd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dc0a6-9f3f-41a2-86a1-b542896b834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beb28e9-b38a-459c-974a-5d90a2f7ff21}" ma:internalName="TaxCatchAll" ma:showField="CatchAllData" ma:web="6e7dc0a6-9f3f-41a2-86a1-b542896b83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7dc0a6-9f3f-41a2-86a1-b542896b834f" xsi:nil="true"/>
    <lcf76f155ced4ddcb4097134ff3c332f xmlns="59a237e7-44ce-4a64-9973-32227815c2a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BD7033-983C-4C4B-A550-2FC5658A7B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6802F8-2079-4624-8428-6367C95BBF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237e7-44ce-4a64-9973-32227815c2ac"/>
    <ds:schemaRef ds:uri="6e7dc0a6-9f3f-41a2-86a1-b542896b83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EE0CA7-1AD6-47CF-B941-9A3AB6A686A4}">
  <ds:schemaRefs>
    <ds:schemaRef ds:uri="http://schemas.microsoft.com/office/2006/metadata/properties"/>
    <ds:schemaRef ds:uri="http://schemas.microsoft.com/office/infopath/2007/PartnerControls"/>
    <ds:schemaRef ds:uri="5154812a-bcce-4a4d-a70e-bf29c412170a"/>
    <ds:schemaRef ds:uri="283aebbd-b672-47b1-9835-78909ff2c74a"/>
    <ds:schemaRef ds:uri="6e7dc0a6-9f3f-41a2-86a1-b542896b834f"/>
    <ds:schemaRef ds:uri="59a237e7-44ce-4a64-9973-32227815c2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883</Words>
  <Application>Microsoft Office PowerPoint</Application>
  <PresentationFormat>Widescreen</PresentationFormat>
  <Paragraphs>134</Paragraphs>
  <Slides>20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Century Gothic</vt:lpstr>
      <vt:lpstr>Gilroy Medium</vt:lpstr>
      <vt:lpstr>Gilroy SemiBold</vt:lpstr>
      <vt:lpstr>Segoe UI</vt:lpstr>
      <vt:lpstr>Segoe UI Black</vt:lpstr>
      <vt:lpstr>Segoe UI Light</vt:lpstr>
      <vt:lpstr>System Font Regular</vt:lpstr>
      <vt:lpstr>Wingdings</vt:lpstr>
      <vt:lpstr>BackGround</vt:lpstr>
      <vt:lpstr>gptw_2.0.2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Great Place To Work é autoridade global no mundo do trabalho</vt:lpstr>
      <vt:lpstr>Um excelente lugar para se trabalhar é definido pela confiança, orgulho e camaradagem por todas as pessoas.</vt:lpstr>
      <vt:lpstr>A excelência começa com a liderança. A liderança molda a experiência. A experiência molda a cultura. A cultura impulsiona a performance.</vt:lpstr>
      <vt:lpstr>Excelentes empresas são ótimas para os negócios.</vt:lpstr>
      <vt:lpstr>Excelente empresas superam o mercado.</vt:lpstr>
      <vt:lpstr>Excelentes empresas mantém seus melhores talentos.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Rafaella Maglioni</cp:lastModifiedBy>
  <cp:revision>26</cp:revision>
  <dcterms:created xsi:type="dcterms:W3CDTF">2024-02-15T19:48:58Z</dcterms:created>
  <dcterms:modified xsi:type="dcterms:W3CDTF">2024-06-12T19:43:01Z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0x010100182DF31C055A724F924D5BDE43B42201</vt:lpwstr>
  </property>
</Properties>
</file>