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9"/>
  </p:notesMasterIdLst>
  <p:sldIdLst>
    <p:sldId id="265" r:id="rId6"/>
    <p:sldId id="7001" r:id="rId7"/>
    <p:sldId id="7003" r:id="rId8"/>
    <p:sldId id="7005" r:id="rId9"/>
    <p:sldId id="7006" r:id="rId10"/>
    <p:sldId id="7009" r:id="rId11"/>
    <p:sldId id="7011" r:id="rId12"/>
    <p:sldId id="7012" r:id="rId13"/>
    <p:sldId id="7013" r:id="rId14"/>
    <p:sldId id="7017" r:id="rId15"/>
    <p:sldId id="7016" r:id="rId16"/>
    <p:sldId id="7014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3AF"/>
    <a:srgbClr val="00706C"/>
    <a:srgbClr val="330317"/>
    <a:srgbClr val="11DECC"/>
    <a:srgbClr val="FF0D6E"/>
    <a:srgbClr val="00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1C5C9-4C89-4CC7-AAA1-B6BE17B3452D}" v="5" dt="2023-11-14T16:57:15.988"/>
    <p1510:client id="{86995F83-9F14-F700-9D71-A083462077EE}" v="92" dt="2023-11-14T17:44:12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60D-A3FD-4C75-AA1F-05ACA5349D09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81EA-C187-4BFC-A19B-800556E885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A81EA-C187-4BFC-A19B-800556E8854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60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62902-B589-6A6F-A1F4-7A671D9F0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C3EBF9-AB66-4E99-289F-C466C0A25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7311F6-9E89-78F6-87D9-5D96EF16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E154A-47F3-9179-BBFE-07B63D36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A02841-ECD4-7DE9-FC6F-C2B81943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D463C-7E92-D5EB-91AE-0AE85241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412C8C-1863-4BCE-D791-E7DDBF816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445492-7CFF-B95D-12DC-D975336C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BD74AB-02CC-DC04-6943-1EC5DC12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939DF-A1E2-C920-A87C-2B984A9D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2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805D09-9847-5AB4-8058-4F8C880D0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529965-4A14-98D1-A39C-645670D1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D4246F-3BDD-7270-D9E0-624BDB5E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586ED-D85C-F0C7-37F6-3AA6866F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F63D3-C42E-DC84-4C4E-EC8E0470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69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EEABB1B-B6A3-427D-9CEB-FA74789F3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978" y="2781300"/>
            <a:ext cx="10901222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lang="en-US" sz="3600" dirty="0">
                <a:solidFill>
                  <a:schemeClr val="bg1"/>
                </a:solidFill>
                <a:latin typeface="Sailec" panose="00000500000000000000" pitchFamily="50" charset="0"/>
              </a:defRPr>
            </a:lvl1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adicionar</a:t>
            </a:r>
            <a:r>
              <a:rPr lang="en-US" dirty="0"/>
              <a:t> um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seção</a:t>
            </a:r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E40D0CA-B9AB-40EF-A8A3-B52A19345D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978" y="4232503"/>
            <a:ext cx="10901224" cy="701119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Sailec" panose="00000500000000000000" pitchFamily="50" charset="0"/>
                <a:ea typeface="Sailec" panose="00000500000000000000" pitchFamily="50" charset="0"/>
                <a:cs typeface="Sailec" panose="00000500000000000000" pitchFamily="50" charset="0"/>
              </a:defRPr>
            </a:lvl1pPr>
          </a:lstStyle>
          <a:p>
            <a:pPr lvl="0"/>
            <a:r>
              <a:rPr lang="pt-BR" dirty="0"/>
              <a:t>Clique para adicionar um subtítulo de </a:t>
            </a:r>
            <a:r>
              <a:rPr lang="pt-BR" dirty="0" err="1"/>
              <a:t>secão</a:t>
            </a:r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9ED04AB-9031-4C7C-AE14-C05C6FE5F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448" r="16119"/>
          <a:stretch/>
        </p:blipFill>
        <p:spPr>
          <a:xfrm>
            <a:off x="7185595" y="-1"/>
            <a:ext cx="5006406" cy="362902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D33167F-B9A2-4786-AAB5-DFE73553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905" y="6300108"/>
            <a:ext cx="1078589" cy="220434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224A823-66BA-4A9A-9643-A29343C98DE5}"/>
              </a:ext>
            </a:extLst>
          </p:cNvPr>
          <p:cNvSpPr/>
          <p:nvPr userDrawn="1"/>
        </p:nvSpPr>
        <p:spPr>
          <a:xfrm>
            <a:off x="477978" y="6429596"/>
            <a:ext cx="552277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Sailec" panose="00000500000000000000" pitchFamily="50" charset="0"/>
                <a:ea typeface="+mn-ea"/>
                <a:cs typeface="Segoe UI" panose="020B0502040204020203" pitchFamily="34" charset="0"/>
              </a:rPr>
              <a:t>Uma rede em todo o Brasil, de consultores parceiros do GPTW e das marcas do nosso ecossistema.</a:t>
            </a:r>
          </a:p>
        </p:txBody>
      </p:sp>
    </p:spTree>
    <p:extLst>
      <p:ext uri="{BB962C8B-B14F-4D97-AF65-F5344CB8AC3E}">
        <p14:creationId xmlns:p14="http://schemas.microsoft.com/office/powerpoint/2010/main" val="368620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Cover - L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9ECE8CC-D6B6-4BDD-AC32-13D392940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1219200"/>
          </a:xfrm>
          <a:prstGeom prst="rect">
            <a:avLst/>
          </a:prstGeom>
        </p:spPr>
      </p:pic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2F925A65-F531-4C63-AACA-8A19F3846B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33375"/>
            <a:ext cx="10566400" cy="55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lang="en-US" sz="3600" b="1" dirty="0">
                <a:solidFill>
                  <a:schemeClr val="bg1"/>
                </a:solidFill>
                <a:latin typeface="Sailec" panose="00000500000000000000" pitchFamily="50" charset="0"/>
              </a:defRPr>
            </a:lvl1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adicionar</a:t>
            </a:r>
            <a:r>
              <a:rPr lang="en-US" dirty="0"/>
              <a:t> um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seção</a:t>
            </a:r>
            <a:endParaRPr lang="en-US" dirty="0"/>
          </a:p>
        </p:txBody>
      </p:sp>
      <p:pic>
        <p:nvPicPr>
          <p:cNvPr id="76" name="Gráfico 75">
            <a:extLst>
              <a:ext uri="{FF2B5EF4-FFF2-40B4-BE49-F238E27FC236}">
                <a16:creationId xmlns:a16="http://schemas.microsoft.com/office/drawing/2014/main" id="{BE5C8C48-2DDA-497E-AFED-71C695140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905" y="6300108"/>
            <a:ext cx="1078589" cy="220434"/>
          </a:xfrm>
          <a:prstGeom prst="rect">
            <a:avLst/>
          </a:prstGeom>
        </p:spPr>
      </p:pic>
      <p:sp>
        <p:nvSpPr>
          <p:cNvPr id="77" name="Rectangle 12">
            <a:extLst>
              <a:ext uri="{FF2B5EF4-FFF2-40B4-BE49-F238E27FC236}">
                <a16:creationId xmlns:a16="http://schemas.microsoft.com/office/drawing/2014/main" id="{F24BE202-1F03-4DC4-A622-B24615BFCBA8}"/>
              </a:ext>
            </a:extLst>
          </p:cNvPr>
          <p:cNvSpPr/>
          <p:nvPr userDrawn="1"/>
        </p:nvSpPr>
        <p:spPr>
          <a:xfrm>
            <a:off x="477978" y="6429596"/>
            <a:ext cx="552277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Sailec" panose="00000500000000000000" pitchFamily="50" charset="0"/>
                <a:ea typeface="+mn-ea"/>
                <a:cs typeface="Segoe UI" panose="020B0502040204020203" pitchFamily="34" charset="0"/>
              </a:rPr>
              <a:t>Uma rede em todo o Brasil, de consultores parceiros do GPTW e das marcas do nosso ecossistema.</a:t>
            </a:r>
          </a:p>
        </p:txBody>
      </p:sp>
    </p:spTree>
    <p:extLst>
      <p:ext uri="{BB962C8B-B14F-4D97-AF65-F5344CB8AC3E}">
        <p14:creationId xmlns:p14="http://schemas.microsoft.com/office/powerpoint/2010/main" val="98682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Cover - L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9ECE8CC-D6B6-4BDD-AC32-13D392940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E3A90F2-E0DE-4BCE-81BE-E6FDBD7657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905" y="6300108"/>
            <a:ext cx="1078589" cy="220434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0B72796E-E9B5-4E26-9412-841AC18C1284}"/>
              </a:ext>
            </a:extLst>
          </p:cNvPr>
          <p:cNvSpPr/>
          <p:nvPr userDrawn="1"/>
        </p:nvSpPr>
        <p:spPr>
          <a:xfrm>
            <a:off x="477978" y="6429596"/>
            <a:ext cx="552277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Sailec" panose="00000500000000000000" pitchFamily="50" charset="0"/>
                <a:ea typeface="+mn-ea"/>
                <a:cs typeface="Segoe UI" panose="020B0502040204020203" pitchFamily="34" charset="0"/>
              </a:rPr>
              <a:t>Uma rede em todo o Brasil, de consultores parceiros do GPTW e das marcas do nosso ecossistema.</a:t>
            </a:r>
          </a:p>
        </p:txBody>
      </p:sp>
    </p:spTree>
    <p:extLst>
      <p:ext uri="{BB962C8B-B14F-4D97-AF65-F5344CB8AC3E}">
        <p14:creationId xmlns:p14="http://schemas.microsoft.com/office/powerpoint/2010/main" val="11163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0549FBC0-9B1B-4988-B98A-23B196CF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b="1369"/>
          <a:stretch/>
        </p:blipFill>
        <p:spPr>
          <a:xfrm>
            <a:off x="0" y="0"/>
            <a:ext cx="12189533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CB0E071-3DB4-4262-A6C4-B9A866ADE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CD889B-DF09-4F98-BEA7-1313B7B50FC0}"/>
              </a:ext>
            </a:extLst>
          </p:cNvPr>
          <p:cNvSpPr txBox="1"/>
          <p:nvPr userDrawn="1"/>
        </p:nvSpPr>
        <p:spPr>
          <a:xfrm>
            <a:off x="427838" y="6443370"/>
            <a:ext cx="24048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© 2021. Todos os Direitos Reservados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325DEF8-DF46-4A09-8005-DD77B99012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776" y="6429727"/>
            <a:ext cx="2515386" cy="2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0549FBC0-9B1B-4988-B98A-23B196CF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b="1369"/>
          <a:stretch/>
        </p:blipFill>
        <p:spPr>
          <a:xfrm>
            <a:off x="0" y="0"/>
            <a:ext cx="12189533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9D3792-EEF0-44B0-B00C-DB10B38F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838" y="395986"/>
            <a:ext cx="409357" cy="40935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72EC687-E3AF-4E82-AE4D-9ADBC424F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011" y="289069"/>
            <a:ext cx="10858151" cy="6979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CD889B-DF09-4F98-BEA7-1313B7B50FC0}"/>
              </a:ext>
            </a:extLst>
          </p:cNvPr>
          <p:cNvSpPr txBox="1"/>
          <p:nvPr userDrawn="1"/>
        </p:nvSpPr>
        <p:spPr>
          <a:xfrm>
            <a:off x="427838" y="6443370"/>
            <a:ext cx="24048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© 2021. Todos os Direitos Reservados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325DEF8-DF46-4A09-8005-DD77B99012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776" y="6429727"/>
            <a:ext cx="2515386" cy="2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FD76-21FB-4181-05CE-DE676B50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B96285-5921-4A44-7760-72A0CB26E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A6252C-BBEF-AE57-038D-8EDC6A36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03B1D-7071-63C9-785D-406C2B9D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D9A7AD-C65E-107C-F5E9-7E872B35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1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F844-296E-270D-96B1-7DAD8964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E486C2-A0A6-DF69-4451-FF7B1E6B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9C500D-2581-EBA0-18D3-CFB4BA26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0B7E0-CA09-0B45-A770-0C3541C1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074002-BED8-0413-0E4E-987A4AC8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1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49DEF-52CA-130E-DDCE-249230FC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26B46-3C57-4CA2-1BC6-6953E27A8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77E70C-5AD6-8834-47CA-4C5A3159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939A2E-35C6-0CD8-D4E1-CA93F9C8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DDF0B8-01B2-132F-CC75-CEED7786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7E5F61-B38F-9415-6A3C-5787B2D9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6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7D015-418D-BB8B-DC32-0C135F4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4BD3AE-A6AE-31D3-7199-AFB4079F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5D56F7-78CA-E9FE-3D5B-C904ED564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BD49AC-5A96-B988-A045-495CB169D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BBD99A-A50E-17BC-0374-6BB752C1E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24E1B9-99FD-F1D2-2DDE-749C5231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27D9EB-E655-8D8D-BEB4-A45FEC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064CDD-0D73-807A-D65A-7EC734A3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B8370-6E13-E542-F1A6-B9D80DB8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D20112-6C6B-162C-6F00-427B3591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E704B-ACB8-47ED-9906-29F4CE56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A15295-5308-EDCA-2286-8B20A4D7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6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C34974-DE97-D95C-AD55-C14AAD46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5E07F2-8573-9CBF-5770-C1480010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CE0BB-2729-AFFB-7DD1-D03B39D6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BE6C5-1EA8-1120-CBBD-CB8E9978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669561-74FF-3C74-92CB-6D195EAC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D443D9-C017-1340-D1BB-A26052F5D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74C09-E8FC-6DDC-78DB-AED196E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27313C-5EF1-DE8C-4011-80EB86CA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9A32F7-45B4-13B9-A894-37FB07EE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EA80-C057-B23D-4DA6-978F0411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E174DA-EE3C-50EE-6047-45C41DF65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6660E-F49C-C3E9-8ECF-24390C8FF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EA0A30-BE87-1005-33B0-AD2E4B84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6F486E-629E-0B3E-7AF9-FA27655A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2E1B20-A287-7165-0117-3123B339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4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0A5B11-14B0-18A8-BFA9-30120DE8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86D3A-B7B4-86CC-F1F6-C74AC5FB1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497C5E-26F4-EA9E-E511-C2F58CC67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393C-ED8B-49EF-8943-5D63E5417281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E0409-E95D-54CA-9BFD-A5BA0180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2B591D-32BA-0251-3DDE-4E6514B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B3C6-BEA7-425D-A47F-47E18BD8D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0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ptwpartners.com.br/partner/gabrielle-foletto/" TargetMode="External"/><Relationship Id="rId4" Type="http://schemas.openxmlformats.org/officeDocument/2006/relationships/hyperlink" Target="https://forms.gle/myvG8kNo6nnT7Ly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B57206-2A34-D36F-712D-DA52909E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A99C70-A4A9-5205-C9A0-D9565655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14/11/2023</a:t>
            </a:fld>
            <a:endParaRPr lang="pt-BR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5F640364-2CC3-C12B-C813-3938A72C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pic>
        <p:nvPicPr>
          <p:cNvPr id="6" name="Imagem 5" descr="Uma imagem contendo Gráfico&#10;&#10;Descrição gerada automaticamente">
            <a:extLst>
              <a:ext uri="{FF2B5EF4-FFF2-40B4-BE49-F238E27FC236}">
                <a16:creationId xmlns:a16="http://schemas.microsoft.com/office/drawing/2014/main" id="{DBC1CD69-A9CD-C712-8A08-450AFAB2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2" y="2137300"/>
            <a:ext cx="5126333" cy="28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B57206-2A34-D36F-712D-DA52909E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A99C70-A4A9-5205-C9A0-D9565655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5F640364-2CC3-C12B-C813-3938A72C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03D8D15D-0608-F198-21BA-1BC795488DEA}"/>
              </a:ext>
            </a:extLst>
          </p:cNvPr>
          <p:cNvSpPr txBox="1">
            <a:spLocks/>
          </p:cNvSpPr>
          <p:nvPr/>
        </p:nvSpPr>
        <p:spPr>
          <a:xfrm>
            <a:off x="453093" y="3152775"/>
            <a:ext cx="519997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rgbClr val="00706C"/>
                </a:solidFill>
                <a:latin typeface="Calibri" panose="020F0502020204030204"/>
              </a:rPr>
              <a:t>Responda os próximos dois slides na reta final, após todos os encontros e leitura de materiais... 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70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70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2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601739" y="813498"/>
            <a:ext cx="1037106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11DECC"/>
                </a:solidFill>
                <a:latin typeface="Calibri" panose="020F0502020204030204"/>
              </a:rPr>
              <a:t>FATOR CHAVE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0E22A8-5835-7A2D-8974-7BCE59067781}"/>
              </a:ext>
            </a:extLst>
          </p:cNvPr>
          <p:cNvSpPr txBox="1"/>
          <p:nvPr/>
        </p:nvSpPr>
        <p:spPr>
          <a:xfrm>
            <a:off x="419686" y="1743474"/>
            <a:ext cx="11352627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Após os seus primeiros meses no programa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, o que você considera como </a:t>
            </a:r>
            <a:r>
              <a:rPr lang="pt-BR" sz="24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/>
              </a:rPr>
              <a:t>fator chave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</a:rPr>
              <a:t> de cada parte para sucesso dessa parceria, atingindo as suas expectativas e claro, sendo uma relação ganha-ganha e duradoura?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9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601739" y="813498"/>
            <a:ext cx="1037106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11DECC"/>
                </a:solidFill>
                <a:latin typeface="Calibri" panose="020F0502020204030204"/>
              </a:rPr>
              <a:t>AUTO AVALIAÇÃO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0E22A8-5835-7A2D-8974-7BCE59067781}"/>
              </a:ext>
            </a:extLst>
          </p:cNvPr>
          <p:cNvSpPr txBox="1"/>
          <p:nvPr/>
        </p:nvSpPr>
        <p:spPr>
          <a:xfrm>
            <a:off x="339128" y="1808035"/>
            <a:ext cx="1135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No final da formação obrigatória, faça uma auto análise de 0 a 10 o quanto você se considera pronto(a) e seguro(a) para atuar como </a:t>
            </a:r>
            <a:r>
              <a:rPr lang="pt-BR" sz="2400" dirty="0" err="1"/>
              <a:t>Partner</a:t>
            </a:r>
            <a:r>
              <a:rPr lang="pt-BR" sz="2400" dirty="0"/>
              <a:t>?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98B472-0384-F700-4D56-22EC5FBB38FA}"/>
              </a:ext>
            </a:extLst>
          </p:cNvPr>
          <p:cNvSpPr txBox="1"/>
          <p:nvPr/>
        </p:nvSpPr>
        <p:spPr>
          <a:xfrm>
            <a:off x="276490" y="2925868"/>
            <a:ext cx="4895024" cy="337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Em termos de conhecimento sobre produto?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Tem clareza sobre 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os primeiros passos/ações?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Conseguiu desenhar uma estratégia de atuação?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Se sente apto para apresentar a Jornada GPTW?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Considera que tem inf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ormações e ferramentas necessárias para realizar o trabalho?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O que está faltando para você?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Como podemos lhe ajudar alavancar seus negócios?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1239FB-AE05-B5B6-2BB2-1FBDCDE31A4E}"/>
              </a:ext>
            </a:extLst>
          </p:cNvPr>
          <p:cNvSpPr txBox="1"/>
          <p:nvPr/>
        </p:nvSpPr>
        <p:spPr>
          <a:xfrm>
            <a:off x="5171514" y="2685644"/>
            <a:ext cx="6859369" cy="3970318"/>
          </a:xfrm>
          <a:prstGeom prst="rect">
            <a:avLst/>
          </a:prstGeom>
          <a:noFill/>
          <a:ln>
            <a:solidFill>
              <a:srgbClr val="2CD9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 AQUI SUAS REFLEXÕES</a:t>
            </a:r>
          </a:p>
          <a:p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039591-500C-E2FD-C486-D378F2D490F3}"/>
              </a:ext>
            </a:extLst>
          </p:cNvPr>
          <p:cNvSpPr txBox="1"/>
          <p:nvPr/>
        </p:nvSpPr>
        <p:spPr>
          <a:xfrm>
            <a:off x="8414327" y="3136613"/>
            <a:ext cx="299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OBRIGADA!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20FD30-D63E-2A5E-8DD0-E558453A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277503-6892-E65F-EFF9-B3715382A805}"/>
              </a:ext>
            </a:extLst>
          </p:cNvPr>
          <p:cNvSpPr txBox="1"/>
          <p:nvPr/>
        </p:nvSpPr>
        <p:spPr>
          <a:xfrm>
            <a:off x="8566727" y="3136612"/>
            <a:ext cx="299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20789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2682EC7-7514-9E44-6302-98E51A11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28" y="441964"/>
            <a:ext cx="525221" cy="1401510"/>
          </a:xfrm>
          <a:prstGeom prst="rect">
            <a:avLst/>
          </a:prstGeom>
        </p:spPr>
      </p:pic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4962FE67-EFC9-C771-A396-537BDE91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73" y="6492875"/>
            <a:ext cx="874222" cy="365125"/>
          </a:xfrm>
        </p:spPr>
        <p:txBody>
          <a:bodyPr/>
          <a:lstStyle/>
          <a:p>
            <a:fld id="{BAF74275-3E73-467C-902F-DF16D22545A9}" type="datetime1"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</a:rPr>
              <a:t>14/11/2023</a:t>
            </a:fld>
            <a:endParaRPr lang="pt-BR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AB9733F-62C7-1E1C-35D0-9E4AD932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1554" y="6492875"/>
            <a:ext cx="3063051" cy="365125"/>
          </a:xfrm>
        </p:spPr>
        <p:txBody>
          <a:bodyPr/>
          <a:lstStyle/>
          <a:p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© 2023 </a:t>
            </a:r>
            <a:r>
              <a:rPr lang="pt-BR" sz="900" dirty="0" err="1">
                <a:latin typeface="Verdana" panose="020B0604030504040204" pitchFamily="34" charset="0"/>
                <a:ea typeface="Verdana" panose="020B0604030504040204" pitchFamily="34" charset="0"/>
              </a:rPr>
              <a:t>Partners</a:t>
            </a:r>
            <a:r>
              <a:rPr lang="pt-BR" sz="900" dirty="0">
                <a:latin typeface="Verdana" panose="020B0604030504040204" pitchFamily="34" charset="0"/>
                <a:ea typeface="Verdana" panose="020B0604030504040204" pitchFamily="34" charset="0"/>
              </a:rPr>
              <a:t>. Todos os Direitos Reservados.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57DFB9-2C79-6D29-6C5B-3B98EC362B2C}"/>
              </a:ext>
            </a:extLst>
          </p:cNvPr>
          <p:cNvSpPr txBox="1"/>
          <p:nvPr/>
        </p:nvSpPr>
        <p:spPr>
          <a:xfrm>
            <a:off x="1979891" y="1900456"/>
            <a:ext cx="821954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você quer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apresentar em nosso site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cs typeface="Calibri"/>
              </a:rPr>
              <a:t>Responda o Formulário:</a:t>
            </a:r>
          </a:p>
          <a:p>
            <a:pPr algn="ctr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https://forms.gle/myvG8kNo6nnT7LyMA</a:t>
            </a:r>
          </a:p>
          <a:p>
            <a:pPr algn="ctr"/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Exemplo de Perfil: 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https://gptwpartners.com.br/partner/gabrielle-foletto/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455529" y="665192"/>
            <a:ext cx="10419080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1DE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POSICIONAMENTO</a:t>
            </a:r>
          </a:p>
          <a:p>
            <a:pPr algn="l"/>
            <a:r>
              <a:rPr lang="pt-BR" sz="3200" dirty="0">
                <a:solidFill>
                  <a:srgbClr val="11DECC"/>
                </a:solidFill>
              </a:rPr>
              <a:t>Cole aqui prints do seu perfil atualizado do LinkedIn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9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455529" y="665192"/>
            <a:ext cx="12755974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1DE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POSICIONAMENTO</a:t>
            </a:r>
          </a:p>
          <a:p>
            <a:pPr algn="l"/>
            <a:r>
              <a:rPr lang="pt-BR" sz="2800" dirty="0">
                <a:solidFill>
                  <a:srgbClr val="11DECC"/>
                </a:solidFill>
              </a:rPr>
              <a:t>Cole aqui prints ou links de posts que você realizou sobre nossa parceria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455529" y="665192"/>
            <a:ext cx="12755974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11DECC"/>
                </a:solidFill>
                <a:latin typeface="Calibri" panose="020F0502020204030204"/>
              </a:rPr>
              <a:t>ICP – Ideal </a:t>
            </a:r>
            <a:r>
              <a:rPr lang="pt-BR" sz="3600" b="1" dirty="0" err="1">
                <a:solidFill>
                  <a:srgbClr val="11DECC"/>
                </a:solidFill>
                <a:latin typeface="Calibri" panose="020F0502020204030204"/>
              </a:rPr>
              <a:t>Customer</a:t>
            </a:r>
            <a:r>
              <a:rPr lang="pt-BR" sz="3600" b="1" dirty="0">
                <a:solidFill>
                  <a:srgbClr val="11DECC"/>
                </a:solidFill>
                <a:latin typeface="Calibri" panose="020F0502020204030204"/>
              </a:rPr>
              <a:t> Profile</a:t>
            </a:r>
          </a:p>
          <a:p>
            <a:pPr algn="l"/>
            <a:r>
              <a:rPr lang="pt-BR" sz="2800" dirty="0">
                <a:solidFill>
                  <a:srgbClr val="11DECC"/>
                </a:solidFill>
              </a:rPr>
              <a:t>Descreva aqui qual é o seu Perfil de Cliente Ideal?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0E8496-FD55-598D-BB77-831203D9111F}"/>
              </a:ext>
            </a:extLst>
          </p:cNvPr>
          <p:cNvSpPr txBox="1"/>
          <p:nvPr/>
        </p:nvSpPr>
        <p:spPr>
          <a:xfrm>
            <a:off x="455529" y="1919301"/>
            <a:ext cx="6752493" cy="4339650"/>
          </a:xfrm>
          <a:prstGeom prst="rect">
            <a:avLst/>
          </a:prstGeom>
          <a:noFill/>
          <a:ln w="3175">
            <a:solidFill>
              <a:srgbClr val="330317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Meu ICP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  <a:p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550920-39C8-A5BE-8F32-9F0512339061}"/>
              </a:ext>
            </a:extLst>
          </p:cNvPr>
          <p:cNvSpPr/>
          <p:nvPr/>
        </p:nvSpPr>
        <p:spPr>
          <a:xfrm>
            <a:off x="7445296" y="1965467"/>
            <a:ext cx="4509430" cy="4247317"/>
          </a:xfrm>
          <a:prstGeom prst="rect">
            <a:avLst/>
          </a:prstGeom>
          <a:noFill/>
          <a:ln>
            <a:solidFill>
              <a:srgbClr val="330317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 quem já contrata seus serviços, tem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</a:t>
            </a: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o seu trabalho, renova, indica. Reflita sobre seu histórico de relacionamento. O IDEAL aqui é no sentido de já dar certo, não de idealização/desejo.</a:t>
            </a:r>
          </a:p>
          <a:p>
            <a:pPr lvl="1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Características interessantes para mapear sobre o seu perfil de cliente ideal:</a:t>
            </a:r>
          </a:p>
          <a:p>
            <a:pPr lvl="1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Porte da empresa, Região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Setor ou características de negócio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estratégicos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Tomadores de decisão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Dores e necessidades</a:t>
            </a:r>
          </a:p>
        </p:txBody>
      </p:sp>
    </p:spTree>
    <p:extLst>
      <p:ext uri="{BB962C8B-B14F-4D97-AF65-F5344CB8AC3E}">
        <p14:creationId xmlns:p14="http://schemas.microsoft.com/office/powerpoint/2010/main" val="411146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475615" y="813498"/>
            <a:ext cx="11190868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1DE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JORNADA DE CERTIFICAÇÃO</a:t>
            </a:r>
          </a:p>
          <a:p>
            <a:pPr algn="l"/>
            <a:r>
              <a:rPr lang="pt-BR" sz="2800" dirty="0">
                <a:solidFill>
                  <a:srgbClr val="11DECC"/>
                </a:solidFill>
                <a:latin typeface="Calibri" panose="020F0502020204030204"/>
              </a:rPr>
              <a:t>Quais possibilidades de vendas acessórias desse produto?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7E7B23-95E1-2C75-FF73-841EA6F484F5}"/>
              </a:ext>
            </a:extLst>
          </p:cNvPr>
          <p:cNvSpPr txBox="1"/>
          <p:nvPr/>
        </p:nvSpPr>
        <p:spPr>
          <a:xfrm>
            <a:off x="313856" y="1861065"/>
            <a:ext cx="1135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vender uma pesquisa GPTW, independente do plano escolhido pelo cliente, quais outras oportunidades de negócios você visualiza como oportunidade 2ª, 3ª vendas em um mesmo cliente, seja considerando seus produtos e serviços ou portfólio do ecossistema? Por favor, cite alguns exemplos que façam sentido para sua atuação. 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0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475615" y="813498"/>
            <a:ext cx="1037106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11DECC"/>
                </a:solidFill>
                <a:latin typeface="Calibri" panose="020F0502020204030204"/>
              </a:rPr>
              <a:t>PORTFÓLIO</a:t>
            </a:r>
          </a:p>
          <a:p>
            <a:pPr algn="l"/>
            <a:r>
              <a:rPr lang="pt-BR" sz="2800" dirty="0">
                <a:solidFill>
                  <a:srgbClr val="11DECC"/>
                </a:solidFill>
                <a:latin typeface="Calibri" panose="020F0502020204030204"/>
              </a:rPr>
              <a:t>Como você pode alinhar sua atuação com o ecossistema?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3912ED-0943-DEED-2615-5DD00DFF1216}"/>
              </a:ext>
            </a:extLst>
          </p:cNvPr>
          <p:cNvSpPr txBox="1"/>
          <p:nvPr/>
        </p:nvSpPr>
        <p:spPr>
          <a:xfrm>
            <a:off x="293561" y="1799668"/>
            <a:ext cx="1135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Após conhecer as demais marcas e serviços do ecossistema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Great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People quais Marcas/Empresas você gostaria de explorar mais em seus clientes no curto e médio prazo? Explique resumidamente o porquê.</a:t>
            </a:r>
          </a:p>
        </p:txBody>
      </p:sp>
    </p:spTree>
    <p:extLst>
      <p:ext uri="{BB962C8B-B14F-4D97-AF65-F5344CB8AC3E}">
        <p14:creationId xmlns:p14="http://schemas.microsoft.com/office/powerpoint/2010/main" val="30054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601739" y="813498"/>
            <a:ext cx="1037106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1DE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PARCERIAS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0E22A8-5835-7A2D-8974-7BCE59067781}"/>
              </a:ext>
            </a:extLst>
          </p:cNvPr>
          <p:cNvSpPr txBox="1"/>
          <p:nvPr/>
        </p:nvSpPr>
        <p:spPr>
          <a:xfrm>
            <a:off x="339128" y="1731029"/>
            <a:ext cx="1135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Analisando sua experiência, rede de relacionamento e características regionais, quais possíveis parcerias estratégicas você consegue mapear para alavancar o seu papel como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Partner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9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EE15C0-AE04-7FFF-1148-627506EC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8" y="240662"/>
            <a:ext cx="525221" cy="1401510"/>
          </a:xfrm>
          <a:prstGeom prst="rect">
            <a:avLst/>
          </a:prstGeom>
        </p:spPr>
      </p:pic>
      <p:sp>
        <p:nvSpPr>
          <p:cNvPr id="8" name="Espaço Reservado para Data 1">
            <a:extLst>
              <a:ext uri="{FF2B5EF4-FFF2-40B4-BE49-F238E27FC236}">
                <a16:creationId xmlns:a16="http://schemas.microsoft.com/office/drawing/2014/main" id="{2CD8006D-12B0-F692-1123-F44C167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9" y="6492875"/>
            <a:ext cx="87422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74275-3E73-467C-902F-DF16D22545A9}" type="datetime1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F2FAB66-E47D-004F-DBA3-DA6682A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210" y="6492875"/>
            <a:ext cx="306305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2023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Partners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Todos os Direitos Reservados.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709E3B40-C5FC-7D86-1BA2-FD255C563008}"/>
              </a:ext>
            </a:extLst>
          </p:cNvPr>
          <p:cNvSpPr txBox="1">
            <a:spLocks/>
          </p:cNvSpPr>
          <p:nvPr/>
        </p:nvSpPr>
        <p:spPr>
          <a:xfrm>
            <a:off x="601739" y="813498"/>
            <a:ext cx="10371061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11DE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60A772-F02F-A6FA-23B2-2884AA192E4A}"/>
              </a:ext>
            </a:extLst>
          </p:cNvPr>
          <p:cNvSpPr/>
          <p:nvPr/>
        </p:nvSpPr>
        <p:spPr>
          <a:xfrm>
            <a:off x="0" y="1642173"/>
            <a:ext cx="12192000" cy="521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1DE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0E22A8-5835-7A2D-8974-7BCE59067781}"/>
              </a:ext>
            </a:extLst>
          </p:cNvPr>
          <p:cNvSpPr txBox="1"/>
          <p:nvPr/>
        </p:nvSpPr>
        <p:spPr>
          <a:xfrm>
            <a:off x="339128" y="1918397"/>
            <a:ext cx="11352627" cy="9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/>
              <a:t>Quais seriam os seus objetivos para essa parceria nos primeiros 06 meses?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45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ction Covers">
  <a:themeElements>
    <a:clrScheme name="Partners">
      <a:dk1>
        <a:srgbClr val="0B0B1D"/>
      </a:dk1>
      <a:lt1>
        <a:sysClr val="window" lastClr="FFFFFF"/>
      </a:lt1>
      <a:dk2>
        <a:srgbClr val="0B0B1D"/>
      </a:dk2>
      <a:lt2>
        <a:srgbClr val="FFFFFF"/>
      </a:lt2>
      <a:accent1>
        <a:srgbClr val="017FDD"/>
      </a:accent1>
      <a:accent2>
        <a:srgbClr val="21DBC5"/>
      </a:accent2>
      <a:accent3>
        <a:srgbClr val="0069FD"/>
      </a:accent3>
      <a:accent4>
        <a:srgbClr val="8532FF"/>
      </a:accent4>
      <a:accent5>
        <a:srgbClr val="FF1628"/>
      </a:accent5>
      <a:accent6>
        <a:srgbClr val="004A98"/>
      </a:accent6>
      <a:hlink>
        <a:srgbClr val="017FDD"/>
      </a:hlink>
      <a:folHlink>
        <a:srgbClr val="89CCFF"/>
      </a:folHlink>
    </a:clrScheme>
    <a:fontScheme name="Personalizada 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dc0a6-9f3f-41a2-86a1-b542896b834f" xsi:nil="true"/>
    <lcf76f155ced4ddcb4097134ff3c332f xmlns="59a237e7-44ce-4a64-9973-32227815c2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2DF31C055A724F924D5BDE43B42201" ma:contentTypeVersion="12" ma:contentTypeDescription="Crie um novo documento." ma:contentTypeScope="" ma:versionID="f9234aeb2bb0d300d17853c14556f4bb">
  <xsd:schema xmlns:xsd="http://www.w3.org/2001/XMLSchema" xmlns:xs="http://www.w3.org/2001/XMLSchema" xmlns:p="http://schemas.microsoft.com/office/2006/metadata/properties" xmlns:ns2="59a237e7-44ce-4a64-9973-32227815c2ac" xmlns:ns3="6e7dc0a6-9f3f-41a2-86a1-b542896b834f" targetNamespace="http://schemas.microsoft.com/office/2006/metadata/properties" ma:root="true" ma:fieldsID="e88f3a641b88c1afd2e163722b12c28d" ns2:_="" ns3:_="">
    <xsd:import namespace="59a237e7-44ce-4a64-9973-32227815c2ac"/>
    <xsd:import namespace="6e7dc0a6-9f3f-41a2-86a1-b542896b834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237e7-44ce-4a64-9973-32227815c2a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58809d-530b-48f8-b8bd-44488f1bd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dc0a6-9f3f-41a2-86a1-b542896b834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beb28e9-b38a-459c-974a-5d90a2f7ff21}" ma:internalName="TaxCatchAll" ma:showField="CatchAllData" ma:web="6e7dc0a6-9f3f-41a2-86a1-b542896b83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4CB3E-64C4-4E01-9022-D86548404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BCE0B-53F9-45F1-B931-53C2F661F8B0}">
  <ds:schemaRefs>
    <ds:schemaRef ds:uri="283aebbd-b672-47b1-9835-78909ff2c74a"/>
    <ds:schemaRef ds:uri="5154812a-bcce-4a4d-a70e-bf29c412170a"/>
    <ds:schemaRef ds:uri="59a237e7-44ce-4a64-9973-32227815c2ac"/>
    <ds:schemaRef ds:uri="6e7dc0a6-9f3f-41a2-86a1-b542896b834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1D499B-E026-4DF3-9D36-6CF16D362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237e7-44ce-4a64-9973-32227815c2ac"/>
    <ds:schemaRef ds:uri="6e7dc0a6-9f3f-41a2-86a1-b542896b8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594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1_Section Covers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Netto Gutierres</dc:creator>
  <cp:lastModifiedBy>Pamella Nilsen</cp:lastModifiedBy>
  <cp:revision>23</cp:revision>
  <dcterms:created xsi:type="dcterms:W3CDTF">2022-08-23T20:57:43Z</dcterms:created>
  <dcterms:modified xsi:type="dcterms:W3CDTF">2023-11-14T17:47:53Z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0x010100182DF31C055A724F924D5BDE43B42201</vt:lpwstr>
  </property>
  <property fmtid="{D5CDD505-2E9C-101B-9397-08002B2CF9AE}" pid="3" name="MediaServiceImageTags">
    <vt:lpwstr/>
  </property>
</Properties>
</file>