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70" r:id="rId15"/>
    <p:sldId id="288" r:id="rId16"/>
    <p:sldId id="269" r:id="rId17"/>
    <p:sldId id="287" r:id="rId18"/>
    <p:sldId id="2147376670" r:id="rId19"/>
    <p:sldId id="280" r:id="rId20"/>
    <p:sldId id="281" r:id="rId21"/>
    <p:sldId id="282" r:id="rId22"/>
    <p:sldId id="283" r:id="rId23"/>
    <p:sldId id="2147376675" r:id="rId24"/>
    <p:sldId id="285" r:id="rId25"/>
    <p:sldId id="268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 showGuides="1">
      <p:cViewPr varScale="1">
        <p:scale>
          <a:sx n="153" d="100"/>
          <a:sy n="153" d="100"/>
        </p:scale>
        <p:origin x="376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5F9E97-ADC5-081D-C0F3-903369803D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045831E-E533-557A-1553-654770088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08" y="417205"/>
            <a:ext cx="675526" cy="6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5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58D7805-EAB2-05E7-4077-B02E886E7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08" y="417472"/>
            <a:ext cx="679501" cy="6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7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5F9E97-ADC5-081D-C0F3-903369803D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098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5F9E97-ADC5-081D-C0F3-903369803D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605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715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56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3.sv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svg"/><Relationship Id="rId7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svg"/><Relationship Id="rId7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4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svg"/><Relationship Id="rId7" Type="http://schemas.openxmlformats.org/officeDocument/2006/relationships/image" Target="../media/image5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svg"/><Relationship Id="rId7" Type="http://schemas.openxmlformats.org/officeDocument/2006/relationships/image" Target="../media/image55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5.svg"/><Relationship Id="rId7" Type="http://schemas.openxmlformats.org/officeDocument/2006/relationships/image" Target="../media/image6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svg"/><Relationship Id="rId7" Type="http://schemas.openxmlformats.org/officeDocument/2006/relationships/image" Target="../media/image25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86A1835B-7F3F-5028-3F17-2E174EE2C192}"/>
              </a:ext>
            </a:extLst>
          </p:cNvPr>
          <p:cNvSpPr txBox="1"/>
          <p:nvPr/>
        </p:nvSpPr>
        <p:spPr>
          <a:xfrm>
            <a:off x="1241864" y="1114969"/>
            <a:ext cx="47136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endParaRPr lang="pt-BR" sz="4400" i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Pessoas,</a:t>
            </a: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Negócios e </a:t>
            </a: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Sociedade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CCDD06E9-1C10-F67D-C9C5-F46268A55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EEA2-B897-6F58-24D7-4F04A0B61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370F65-CA54-4C57-5B62-ED7B8CD4F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5149"/>
            <a:ext cx="12192000" cy="4572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4C06740-2C2F-D311-1571-0799614023EE}"/>
              </a:ext>
            </a:extLst>
          </p:cNvPr>
          <p:cNvSpPr txBox="1"/>
          <p:nvPr/>
        </p:nvSpPr>
        <p:spPr>
          <a:xfrm>
            <a:off x="917555" y="2996817"/>
            <a:ext cx="8330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para um mundo plural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0CDD2B5-6D16-8D15-EB73-37DC75610F52}"/>
              </a:ext>
            </a:extLst>
          </p:cNvPr>
          <p:cNvGrpSpPr/>
          <p:nvPr/>
        </p:nvGrpSpPr>
        <p:grpSpPr>
          <a:xfrm>
            <a:off x="0" y="-4408"/>
            <a:ext cx="12192000" cy="2616357"/>
            <a:chOff x="0" y="-4408"/>
            <a:chExt cx="12192000" cy="2616357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4BB5956-2C8A-2D06-1533-4839BD0E9447}"/>
                </a:ext>
              </a:extLst>
            </p:cNvPr>
            <p:cNvSpPr/>
            <p:nvPr/>
          </p:nvSpPr>
          <p:spPr>
            <a:xfrm>
              <a:off x="0" y="-4405"/>
              <a:ext cx="1219200" cy="261635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CD4CF95-9C98-B2A4-89C5-ABA45C0768B6}"/>
                </a:ext>
              </a:extLst>
            </p:cNvPr>
            <p:cNvSpPr/>
            <p:nvPr/>
          </p:nvSpPr>
          <p:spPr>
            <a:xfrm>
              <a:off x="1219198" y="-4408"/>
              <a:ext cx="1219200" cy="2616354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E8D240A-BCF0-7BFC-4A5C-51110379AF9E}"/>
                </a:ext>
              </a:extLst>
            </p:cNvPr>
            <p:cNvSpPr/>
            <p:nvPr/>
          </p:nvSpPr>
          <p:spPr>
            <a:xfrm>
              <a:off x="3657600" y="-4402"/>
              <a:ext cx="1219200" cy="2616348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4FA8D69C-FEE3-E4F1-746E-1B21CF6AFBF1}"/>
                </a:ext>
              </a:extLst>
            </p:cNvPr>
            <p:cNvSpPr/>
            <p:nvPr/>
          </p:nvSpPr>
          <p:spPr>
            <a:xfrm>
              <a:off x="4876800" y="-4402"/>
              <a:ext cx="1219200" cy="2616348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8FE8EE8-D837-77C5-DD1C-C15B3D165A0F}"/>
                </a:ext>
              </a:extLst>
            </p:cNvPr>
            <p:cNvSpPr/>
            <p:nvPr/>
          </p:nvSpPr>
          <p:spPr>
            <a:xfrm>
              <a:off x="6096000" y="-4404"/>
              <a:ext cx="1219200" cy="2616348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63E22E36-181D-F144-FB10-0D35E503594F}"/>
                </a:ext>
              </a:extLst>
            </p:cNvPr>
            <p:cNvSpPr/>
            <p:nvPr/>
          </p:nvSpPr>
          <p:spPr>
            <a:xfrm>
              <a:off x="7315200" y="-4405"/>
              <a:ext cx="1219200" cy="26163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8CFD2C3-9693-7F8C-8FE5-0F31AD719331}"/>
                </a:ext>
              </a:extLst>
            </p:cNvPr>
            <p:cNvSpPr/>
            <p:nvPr/>
          </p:nvSpPr>
          <p:spPr>
            <a:xfrm>
              <a:off x="8534400" y="-4405"/>
              <a:ext cx="1219200" cy="2616349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ABED639-673E-A02B-2E41-12C23248C796}"/>
                </a:ext>
              </a:extLst>
            </p:cNvPr>
            <p:cNvSpPr/>
            <p:nvPr/>
          </p:nvSpPr>
          <p:spPr>
            <a:xfrm>
              <a:off x="9753600" y="-4404"/>
              <a:ext cx="1219200" cy="2616348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FB037031-B856-CC5A-6162-3C7F0C917357}"/>
                </a:ext>
              </a:extLst>
            </p:cNvPr>
            <p:cNvSpPr/>
            <p:nvPr/>
          </p:nvSpPr>
          <p:spPr>
            <a:xfrm>
              <a:off x="10972800" y="-4405"/>
              <a:ext cx="1219200" cy="2616348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00DF2884-5B9F-E86C-EDEE-FFA77AFE2DA9}"/>
                </a:ext>
              </a:extLst>
            </p:cNvPr>
            <p:cNvSpPr/>
            <p:nvPr/>
          </p:nvSpPr>
          <p:spPr>
            <a:xfrm>
              <a:off x="2438399" y="-4405"/>
              <a:ext cx="1219200" cy="26163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5B1834F-F8E9-2DB2-D15B-B6EA4EAAA080}"/>
              </a:ext>
            </a:extLst>
          </p:cNvPr>
          <p:cNvSpPr txBox="1"/>
          <p:nvPr/>
        </p:nvSpPr>
        <p:spPr>
          <a:xfrm>
            <a:off x="-12608" y="2084237"/>
            <a:ext cx="1231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diversity</a:t>
            </a:r>
            <a:endParaRPr lang="pt-BR" sz="1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38BCE18-DF70-8C95-C4EC-8D2BBB5FFC19}"/>
              </a:ext>
            </a:extLst>
          </p:cNvPr>
          <p:cNvSpPr txBox="1"/>
          <p:nvPr/>
        </p:nvSpPr>
        <p:spPr>
          <a:xfrm>
            <a:off x="1219101" y="2084237"/>
            <a:ext cx="1231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consulting</a:t>
            </a:r>
            <a:endParaRPr lang="pt-BR" sz="1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639A6B1-B60E-6542-F567-AA4A98BCAF3E}"/>
              </a:ext>
            </a:extLst>
          </p:cNvPr>
          <p:cNvSpPr txBox="1"/>
          <p:nvPr/>
        </p:nvSpPr>
        <p:spPr>
          <a:xfrm>
            <a:off x="2438302" y="2084236"/>
            <a:ext cx="121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mentoring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52295DB-BA20-BC45-29F7-9366CF3598A3}"/>
              </a:ext>
            </a:extLst>
          </p:cNvPr>
          <p:cNvSpPr txBox="1"/>
          <p:nvPr/>
        </p:nvSpPr>
        <p:spPr>
          <a:xfrm>
            <a:off x="4855254" y="2084236"/>
            <a:ext cx="1240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leadership</a:t>
            </a:r>
            <a:endParaRPr lang="pt-BR" sz="1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5EB74AD-C186-3F2C-040D-5DD0058DF346}"/>
              </a:ext>
            </a:extLst>
          </p:cNvPr>
          <p:cNvSpPr txBox="1"/>
          <p:nvPr/>
        </p:nvSpPr>
        <p:spPr>
          <a:xfrm>
            <a:off x="6095976" y="1838015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mental </a:t>
            </a:r>
            <a:r>
              <a:rPr lang="pt-BR" sz="1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health</a:t>
            </a:r>
            <a:endParaRPr lang="pt-BR" sz="1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761BB73-10DA-5B47-3780-7FE36D8CB5DC}"/>
              </a:ext>
            </a:extLst>
          </p:cNvPr>
          <p:cNvSpPr txBox="1"/>
          <p:nvPr/>
        </p:nvSpPr>
        <p:spPr>
          <a:xfrm>
            <a:off x="7315188" y="2084236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partners</a:t>
            </a:r>
            <a:endParaRPr lang="pt-BR" sz="1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2B7E430-6F49-A670-B1C4-B0B577B72EFA}"/>
              </a:ext>
            </a:extLst>
          </p:cNvPr>
          <p:cNvSpPr txBox="1"/>
          <p:nvPr/>
        </p:nvSpPr>
        <p:spPr>
          <a:xfrm>
            <a:off x="8534351" y="2072422"/>
            <a:ext cx="1219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ESG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D212EF2-E0D6-73B7-85F6-2837C0682B3C}"/>
              </a:ext>
            </a:extLst>
          </p:cNvPr>
          <p:cNvSpPr txBox="1"/>
          <p:nvPr/>
        </p:nvSpPr>
        <p:spPr>
          <a:xfrm>
            <a:off x="9753539" y="2059172"/>
            <a:ext cx="1219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energy</a:t>
            </a:r>
            <a:endParaRPr lang="pt-BR" sz="1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1DA962C-D8EF-6FEA-3350-B26D92BAF528}"/>
              </a:ext>
            </a:extLst>
          </p:cNvPr>
          <p:cNvSpPr txBox="1"/>
          <p:nvPr/>
        </p:nvSpPr>
        <p:spPr>
          <a:xfrm>
            <a:off x="10905067" y="2040794"/>
            <a:ext cx="1354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international</a:t>
            </a:r>
            <a:endParaRPr lang="pt-BR" sz="1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3A213F4-AE1A-342C-B3FD-98B05F3522F5}"/>
              </a:ext>
            </a:extLst>
          </p:cNvPr>
          <p:cNvSpPr txBox="1"/>
          <p:nvPr/>
        </p:nvSpPr>
        <p:spPr>
          <a:xfrm>
            <a:off x="3646826" y="2099625"/>
            <a:ext cx="1219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4079633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54600-D45A-C170-4FC4-7DEF330E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Agrupar 72">
            <a:extLst>
              <a:ext uri="{FF2B5EF4-FFF2-40B4-BE49-F238E27FC236}">
                <a16:creationId xmlns:a16="http://schemas.microsoft.com/office/drawing/2014/main" id="{07647457-56F4-FE63-0A52-E48B712944A8}"/>
              </a:ext>
            </a:extLst>
          </p:cNvPr>
          <p:cNvGrpSpPr/>
          <p:nvPr/>
        </p:nvGrpSpPr>
        <p:grpSpPr>
          <a:xfrm>
            <a:off x="-130628" y="-209006"/>
            <a:ext cx="127689428" cy="7132320"/>
            <a:chOff x="0" y="-4408"/>
            <a:chExt cx="12192000" cy="2616357"/>
          </a:xfrm>
        </p:grpSpPr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9E1B8B84-FDB6-4E7E-5C39-0D574EC98721}"/>
                </a:ext>
              </a:extLst>
            </p:cNvPr>
            <p:cNvSpPr/>
            <p:nvPr/>
          </p:nvSpPr>
          <p:spPr>
            <a:xfrm>
              <a:off x="0" y="-4405"/>
              <a:ext cx="1219200" cy="261635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A5679186-218A-764B-4FFD-C9FBB8CEA15C}"/>
                </a:ext>
              </a:extLst>
            </p:cNvPr>
            <p:cNvSpPr/>
            <p:nvPr/>
          </p:nvSpPr>
          <p:spPr>
            <a:xfrm>
              <a:off x="1219198" y="-4408"/>
              <a:ext cx="1219200" cy="2616354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A03DBC40-1E85-FEE0-5884-00F94B919C35}"/>
                </a:ext>
              </a:extLst>
            </p:cNvPr>
            <p:cNvSpPr/>
            <p:nvPr/>
          </p:nvSpPr>
          <p:spPr>
            <a:xfrm>
              <a:off x="3657600" y="-4402"/>
              <a:ext cx="1219200" cy="2616348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FDE31F9-4F0F-A215-6467-0396C50158BA}"/>
                </a:ext>
              </a:extLst>
            </p:cNvPr>
            <p:cNvSpPr/>
            <p:nvPr/>
          </p:nvSpPr>
          <p:spPr>
            <a:xfrm>
              <a:off x="4876800" y="-4402"/>
              <a:ext cx="1219200" cy="2616348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21F75CAF-6CC8-D14C-AFD6-E36F21130FC5}"/>
                </a:ext>
              </a:extLst>
            </p:cNvPr>
            <p:cNvSpPr/>
            <p:nvPr/>
          </p:nvSpPr>
          <p:spPr>
            <a:xfrm>
              <a:off x="6096000" y="-4404"/>
              <a:ext cx="1219200" cy="2616348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>
              <a:extLst>
                <a:ext uri="{FF2B5EF4-FFF2-40B4-BE49-F238E27FC236}">
                  <a16:creationId xmlns:a16="http://schemas.microsoft.com/office/drawing/2014/main" id="{0F22B73F-92D2-6DB5-51D6-41B9E6B1560F}"/>
                </a:ext>
              </a:extLst>
            </p:cNvPr>
            <p:cNvSpPr/>
            <p:nvPr/>
          </p:nvSpPr>
          <p:spPr>
            <a:xfrm>
              <a:off x="7315200" y="-4405"/>
              <a:ext cx="1219200" cy="26163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A806F567-404C-CAAA-6532-686B8B5ED3D0}"/>
                </a:ext>
              </a:extLst>
            </p:cNvPr>
            <p:cNvSpPr/>
            <p:nvPr/>
          </p:nvSpPr>
          <p:spPr>
            <a:xfrm>
              <a:off x="8534400" y="-4405"/>
              <a:ext cx="1219200" cy="2616349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>
              <a:extLst>
                <a:ext uri="{FF2B5EF4-FFF2-40B4-BE49-F238E27FC236}">
                  <a16:creationId xmlns:a16="http://schemas.microsoft.com/office/drawing/2014/main" id="{43850220-0C1E-DE33-CA0A-CCF326982B43}"/>
                </a:ext>
              </a:extLst>
            </p:cNvPr>
            <p:cNvSpPr/>
            <p:nvPr/>
          </p:nvSpPr>
          <p:spPr>
            <a:xfrm>
              <a:off x="9753600" y="-4404"/>
              <a:ext cx="1219200" cy="2616348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>
              <a:extLst>
                <a:ext uri="{FF2B5EF4-FFF2-40B4-BE49-F238E27FC236}">
                  <a16:creationId xmlns:a16="http://schemas.microsoft.com/office/drawing/2014/main" id="{C0EACA12-2699-3498-068B-D08DDE468970}"/>
                </a:ext>
              </a:extLst>
            </p:cNvPr>
            <p:cNvSpPr/>
            <p:nvPr/>
          </p:nvSpPr>
          <p:spPr>
            <a:xfrm>
              <a:off x="10972800" y="-4405"/>
              <a:ext cx="1219200" cy="2616348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07BBBE86-1B0D-4078-1D84-91CAD67B0D6C}"/>
                </a:ext>
              </a:extLst>
            </p:cNvPr>
            <p:cNvSpPr/>
            <p:nvPr/>
          </p:nvSpPr>
          <p:spPr>
            <a:xfrm>
              <a:off x="2438399" y="-4405"/>
              <a:ext cx="1219200" cy="26163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F9BCD7-701C-D7E3-05A9-6BC0E7C8C934}"/>
              </a:ext>
            </a:extLst>
          </p:cNvPr>
          <p:cNvSpPr txBox="1"/>
          <p:nvPr/>
        </p:nvSpPr>
        <p:spPr>
          <a:xfrm>
            <a:off x="819637" y="954157"/>
            <a:ext cx="316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diversity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97F99849-8CBD-914D-B094-EECEA4DC8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8650" y="4978398"/>
            <a:ext cx="1616365" cy="16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54600-D45A-C170-4FC4-7DEF330E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Agrupar 48">
            <a:extLst>
              <a:ext uri="{FF2B5EF4-FFF2-40B4-BE49-F238E27FC236}">
                <a16:creationId xmlns:a16="http://schemas.microsoft.com/office/drawing/2014/main" id="{4D6917E2-C3AA-F7D1-E483-944C752C456A}"/>
              </a:ext>
            </a:extLst>
          </p:cNvPr>
          <p:cNvGrpSpPr/>
          <p:nvPr/>
        </p:nvGrpSpPr>
        <p:grpSpPr>
          <a:xfrm>
            <a:off x="0" y="-11928"/>
            <a:ext cx="123444000" cy="6869927"/>
            <a:chOff x="997341" y="-5856273"/>
            <a:chExt cx="12192000" cy="741834"/>
          </a:xfrm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039C9F31-30F2-457C-BE72-6042F38CA5A1}"/>
                </a:ext>
              </a:extLst>
            </p:cNvPr>
            <p:cNvSpPr/>
            <p:nvPr/>
          </p:nvSpPr>
          <p:spPr>
            <a:xfrm>
              <a:off x="997341" y="-5856269"/>
              <a:ext cx="1219200" cy="741830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CFE904FB-A8B5-5F45-003E-79996BE8EDE0}"/>
                </a:ext>
              </a:extLst>
            </p:cNvPr>
            <p:cNvSpPr/>
            <p:nvPr/>
          </p:nvSpPr>
          <p:spPr>
            <a:xfrm>
              <a:off x="2216539" y="-5856272"/>
              <a:ext cx="1219200" cy="741830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F810DB86-2BE5-CD10-E304-5AE7B51F8593}"/>
                </a:ext>
              </a:extLst>
            </p:cNvPr>
            <p:cNvSpPr/>
            <p:nvPr/>
          </p:nvSpPr>
          <p:spPr>
            <a:xfrm>
              <a:off x="4654941" y="-5856270"/>
              <a:ext cx="1219200" cy="741828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DEADF5B-C69D-56E1-EBDC-C55D0068B546}"/>
                </a:ext>
              </a:extLst>
            </p:cNvPr>
            <p:cNvSpPr/>
            <p:nvPr/>
          </p:nvSpPr>
          <p:spPr>
            <a:xfrm>
              <a:off x="5874141" y="-5856270"/>
              <a:ext cx="1219200" cy="741828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EEFDB25-72B2-4759-5B04-D813369712B8}"/>
                </a:ext>
              </a:extLst>
            </p:cNvPr>
            <p:cNvSpPr/>
            <p:nvPr/>
          </p:nvSpPr>
          <p:spPr>
            <a:xfrm>
              <a:off x="7093341" y="-5856272"/>
              <a:ext cx="1219200" cy="741828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70B8E67-9154-AEE8-F634-504C81CED7CC}"/>
                </a:ext>
              </a:extLst>
            </p:cNvPr>
            <p:cNvSpPr/>
            <p:nvPr/>
          </p:nvSpPr>
          <p:spPr>
            <a:xfrm>
              <a:off x="8312541" y="-5856273"/>
              <a:ext cx="1219200" cy="74182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2C49F655-2136-5837-FE06-45DE32C57ECA}"/>
                </a:ext>
              </a:extLst>
            </p:cNvPr>
            <p:cNvSpPr/>
            <p:nvPr/>
          </p:nvSpPr>
          <p:spPr>
            <a:xfrm>
              <a:off x="9531741" y="-5856272"/>
              <a:ext cx="1219200" cy="741828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032AA4E4-1D1C-E338-E504-CFD6BB1B341F}"/>
                </a:ext>
              </a:extLst>
            </p:cNvPr>
            <p:cNvSpPr/>
            <p:nvPr/>
          </p:nvSpPr>
          <p:spPr>
            <a:xfrm>
              <a:off x="10750941" y="-5856272"/>
              <a:ext cx="1219200" cy="741828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B73A325-724F-0EB7-B29D-8763A9A3FD5D}"/>
                </a:ext>
              </a:extLst>
            </p:cNvPr>
            <p:cNvSpPr/>
            <p:nvPr/>
          </p:nvSpPr>
          <p:spPr>
            <a:xfrm>
              <a:off x="11970141" y="-5856273"/>
              <a:ext cx="1219200" cy="741828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0D60F6ED-079A-6E5E-AC2B-37C06A54633F}"/>
                </a:ext>
              </a:extLst>
            </p:cNvPr>
            <p:cNvSpPr/>
            <p:nvPr/>
          </p:nvSpPr>
          <p:spPr>
            <a:xfrm>
              <a:off x="3435740" y="-5856273"/>
              <a:ext cx="1219200" cy="74182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</p:grpSp>
      <p:sp>
        <p:nvSpPr>
          <p:cNvPr id="45" name="Retângulo 44">
            <a:extLst>
              <a:ext uri="{FF2B5EF4-FFF2-40B4-BE49-F238E27FC236}">
                <a16:creationId xmlns:a16="http://schemas.microsoft.com/office/drawing/2014/main" id="{0CE37008-3DA2-938E-2342-ADC30F439CFE}"/>
              </a:ext>
            </a:extLst>
          </p:cNvPr>
          <p:cNvSpPr/>
          <p:nvPr/>
        </p:nvSpPr>
        <p:spPr>
          <a:xfrm>
            <a:off x="7120904" y="0"/>
            <a:ext cx="5170053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F9BCD7-701C-D7E3-05A9-6BC0E7C8C934}"/>
              </a:ext>
            </a:extLst>
          </p:cNvPr>
          <p:cNvSpPr txBox="1"/>
          <p:nvPr/>
        </p:nvSpPr>
        <p:spPr>
          <a:xfrm>
            <a:off x="819637" y="954157"/>
            <a:ext cx="316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diversity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B3CEA24C-E36D-364A-698F-CA883AC3D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2215" y="1122087"/>
            <a:ext cx="1285600" cy="1204327"/>
          </a:xfrm>
          <a:prstGeom prst="rect">
            <a:avLst/>
          </a:prstGeom>
        </p:spPr>
      </p:pic>
      <p:pic>
        <p:nvPicPr>
          <p:cNvPr id="69" name="Gráfico 68">
            <a:extLst>
              <a:ext uri="{FF2B5EF4-FFF2-40B4-BE49-F238E27FC236}">
                <a16:creationId xmlns:a16="http://schemas.microsoft.com/office/drawing/2014/main" id="{2853796E-C79D-6C18-7A10-0DF61029E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0219" y="4977096"/>
            <a:ext cx="3027255" cy="155346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FC0CF9D-C5E9-4E1F-DF8B-3F59C01A3810}"/>
              </a:ext>
            </a:extLst>
          </p:cNvPr>
          <p:cNvSpPr txBox="1"/>
          <p:nvPr/>
        </p:nvSpPr>
        <p:spPr>
          <a:xfrm>
            <a:off x="826206" y="1821872"/>
            <a:ext cx="38145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Consultoria de diversidade e inclusão especialista em fomentar uma sociedade mais igualitária e inovadora.</a:t>
            </a:r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​</a:t>
            </a:r>
            <a:r>
              <a:rPr lang="en-US" sz="1600" b="1" i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​</a:t>
            </a:r>
          </a:p>
          <a:p>
            <a:pPr fontAlgn="base"/>
            <a:r>
              <a:rPr lang="pt-BR" sz="1600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  <a:p>
            <a:pPr fontAlgn="base"/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Promovemos a implementação de estratégias e boas práticas de diversidade e inclusão em organizações de todos os tamanhos e setores, com o objetivo de viabilizar equidade e construir melhores ambientes de trabalho para todos. </a:t>
            </a:r>
            <a:endParaRPr lang="en-US" sz="1400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0082C5D-13D7-2D90-B1CD-1A0912B19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83" y="1829758"/>
            <a:ext cx="6144160" cy="5040131"/>
          </a:xfrm>
          <a:prstGeom prst="rect">
            <a:avLst/>
          </a:prstGeom>
        </p:spPr>
      </p:pic>
      <p:pic>
        <p:nvPicPr>
          <p:cNvPr id="59" name="Gráfico 58">
            <a:extLst>
              <a:ext uri="{FF2B5EF4-FFF2-40B4-BE49-F238E27FC236}">
                <a16:creationId xmlns:a16="http://schemas.microsoft.com/office/drawing/2014/main" id="{97F99849-8CBD-914D-B094-EECEA4DC8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24846" y="4978398"/>
            <a:ext cx="1616365" cy="161636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8B65A0F-8FDA-474F-2661-7FB2A17A7AFB}"/>
              </a:ext>
            </a:extLst>
          </p:cNvPr>
          <p:cNvSpPr txBox="1"/>
          <p:nvPr/>
        </p:nvSpPr>
        <p:spPr>
          <a:xfrm>
            <a:off x="9821965" y="5509581"/>
            <a:ext cx="3690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F79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Vanessa Reis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CEO </a:t>
            </a:r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</a:t>
            </a:r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Diversity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70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08BC6-E1DD-A40E-19C2-4C40858E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8F62ED8D-CAD3-1D26-DAC4-BB184D1546A9}"/>
              </a:ext>
            </a:extLst>
          </p:cNvPr>
          <p:cNvGrpSpPr/>
          <p:nvPr/>
        </p:nvGrpSpPr>
        <p:grpSpPr>
          <a:xfrm>
            <a:off x="-11821886" y="-14982"/>
            <a:ext cx="118414800" cy="6872981"/>
            <a:chOff x="0" y="5096931"/>
            <a:chExt cx="12192000" cy="177605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B34EA144-33EF-DA34-054E-37E9261EF510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C91B718-DAC7-CC99-1078-1A2D76BDA87C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B5495EC-9A46-4FBE-C5A2-FF8FBCD8596A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A236F7B-6CF9-6264-2665-55A68AFC96AF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4F4E0C9-ECD8-900F-CF8C-13DDA9091B02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DA640DA-450B-4400-71CF-382F481006FD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2117003E-4DA8-2BAC-9C55-F542F68DD1BF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79C4621E-F383-167E-88E4-CF2A94C147C3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0332BE47-AA43-FA86-F483-871D954DFD9F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0C7E9278-D871-F8CD-8C01-E2430E3F53D4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EDED6546-3A23-EDE9-59DE-0E89F0DEDBE2}"/>
              </a:ext>
            </a:extLst>
          </p:cNvPr>
          <p:cNvSpPr/>
          <p:nvPr/>
        </p:nvSpPr>
        <p:spPr>
          <a:xfrm>
            <a:off x="7131450" y="0"/>
            <a:ext cx="5260658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170F667-BA25-F303-C9AD-A008768AF59C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consulting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8A9BF01-5165-C310-9567-69EA1C3E095E}"/>
              </a:ext>
            </a:extLst>
          </p:cNvPr>
          <p:cNvSpPr txBox="1"/>
          <p:nvPr/>
        </p:nvSpPr>
        <p:spPr>
          <a:xfrm>
            <a:off x="826206" y="1821872"/>
            <a:ext cx="38145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Indicada para empresas que querem implementar as melhores práticas de gestão, liderança e comunicação e transformar seus ambientes de trabalho e, para isso, buscam um apoio especializado, com ampla possibilidade de benchmark, análise, mensuração e melhoria de clima, engajamento e cultura.</a:t>
            </a:r>
            <a:br>
              <a:rPr lang="pt-BR" sz="1600" dirty="0"/>
            </a:br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​</a:t>
            </a:r>
            <a:r>
              <a:rPr lang="en-US" sz="1600" b="1" i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​</a:t>
            </a:r>
          </a:p>
          <a:p>
            <a:pPr fontAlgn="base"/>
            <a:r>
              <a:rPr lang="pt-BR" sz="1400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  <a:r>
              <a:rPr lang="en-US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Essas empresas querem ir além de uma consultoria regular, e buscam parceiros inovadores, que usufruam do melhor da tecnologia para gerar dados e análises estratégicas.</a:t>
            </a:r>
            <a:r>
              <a:rPr lang="en-US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F26D2C36-F1D7-C04F-7AE5-0D0B4B48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3557" y="4977094"/>
            <a:ext cx="3027259" cy="1553462"/>
          </a:xfrm>
          <a:prstGeom prst="rect">
            <a:avLst/>
          </a:prstGeom>
        </p:spPr>
      </p:pic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F428198-00C2-E368-DD19-782FE4BDEC09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EBDE5C11-90BE-4951-7CAB-FA04CB808309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9F5FACA3-769A-33C0-98F9-1F9EDBD0E7D0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73C6F719-87C9-4725-1962-15BE49440BB4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C2CAA626-00C6-E293-A4BD-9CCA12407528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E13A293C-F071-C135-021B-10ED3049AEB1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2767AD17-022B-5E89-FFC9-F9EFF92C10C7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04AEA94-6890-A235-06E7-09C5D9EA9439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BF3C2FB1-338D-59A9-FFDC-FFC690159A5E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78549E4E-6B35-5EDB-B80A-1C6CC7B9C20C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5" name="Gráfico 34">
            <a:extLst>
              <a:ext uri="{FF2B5EF4-FFF2-40B4-BE49-F238E27FC236}">
                <a16:creationId xmlns:a16="http://schemas.microsoft.com/office/drawing/2014/main" id="{C79D3D7A-F699-6F74-4536-AF5FB2F95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4274" y="4900338"/>
            <a:ext cx="1616364" cy="161636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9F5FE57-92E2-C820-AD0B-864FBFAA0E3C}"/>
              </a:ext>
            </a:extLst>
          </p:cNvPr>
          <p:cNvSpPr txBox="1"/>
          <p:nvPr/>
        </p:nvSpPr>
        <p:spPr>
          <a:xfrm>
            <a:off x="10092421" y="5261382"/>
            <a:ext cx="36906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Cecília Ramalho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Consultora </a:t>
            </a:r>
          </a:p>
          <a:p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Consulting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A2155A2-476D-EC0E-B965-518771F02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0641" y="1144437"/>
            <a:ext cx="2589561" cy="11731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6AA7959-1B53-D3EA-AD03-1A624FC4A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08" y="1507384"/>
            <a:ext cx="4420074" cy="53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08BC6-E1DD-A40E-19C2-4C40858E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9A2195B-D80C-C4FD-5EC6-3A9A5D59B078}"/>
              </a:ext>
            </a:extLst>
          </p:cNvPr>
          <p:cNvGrpSpPr/>
          <p:nvPr/>
        </p:nvGrpSpPr>
        <p:grpSpPr>
          <a:xfrm>
            <a:off x="-23796400" y="-14982"/>
            <a:ext cx="118414800" cy="6872981"/>
            <a:chOff x="0" y="5096931"/>
            <a:chExt cx="12192000" cy="177605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6B47CC0-6978-DB82-8766-E74BCAFD623B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B260E6B2-505E-0110-9A50-F40A47C6382D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2CC301B-542B-AB15-DC0B-8F699CCEBB85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9ABB7A3-0C70-030B-8ADC-FD6EB19A00D4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982235E-9F22-34E8-51B3-0C6650706353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8CA0C258-16E6-C04F-0CD0-D4FE6369F517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568ACF3-7A42-8648-CFB6-1A5C7CB41CD4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875BD536-7CCA-D838-1E78-159019370FB7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AF49334-F3A2-FC1B-389D-20ED1BB72133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ACD427EA-428E-970E-C6CF-66CAA3F79D76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EDED6546-3A23-EDE9-59DE-0E89F0DEDBE2}"/>
              </a:ext>
            </a:extLst>
          </p:cNvPr>
          <p:cNvSpPr/>
          <p:nvPr/>
        </p:nvSpPr>
        <p:spPr>
          <a:xfrm>
            <a:off x="7135375" y="-54780"/>
            <a:ext cx="5260658" cy="6945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170F667-BA25-F303-C9AD-A008768AF59C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mentoring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8A9BF01-5165-C310-9567-69EA1C3E095E}"/>
              </a:ext>
            </a:extLst>
          </p:cNvPr>
          <p:cNvSpPr txBox="1"/>
          <p:nvPr/>
        </p:nvSpPr>
        <p:spPr>
          <a:xfrm>
            <a:off x="826205" y="1821872"/>
            <a:ext cx="39152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b="1" i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Coach invisível que ajuda pessoas a desempenharem no seu melhor. </a:t>
            </a:r>
            <a:br>
              <a:rPr lang="pt-BR" dirty="0"/>
            </a:br>
            <a:r>
              <a:rPr lang="pt-BR" sz="1400" b="1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  <a:r>
              <a:rPr lang="en-US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  <a:p>
            <a:pPr fontAlgn="base"/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Estamos com as lideranças, por meio de Inteligência Artificial, entregando métricas de soft skills e gerando feedbacks 100% imparciais. Aumentamos o alinhamento estratégico de equipes, reduzindo o desperdício de tempo e energia e aumentando a probabilidade de sucesso do negócio. </a:t>
            </a:r>
            <a:endParaRPr lang="en-US" sz="1400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F26D2C36-F1D7-C04F-7AE5-0D0B4B48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4305" y="4977094"/>
            <a:ext cx="3027259" cy="1553462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C79D3D7A-F699-6F74-4536-AF5FB2F95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9938" y="4900338"/>
            <a:ext cx="1616364" cy="1616364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6AECE885-3557-2C2F-67C9-A251A8905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2502" y="1107994"/>
            <a:ext cx="1285599" cy="120849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A54BD41-00F4-0EA0-07CC-9B1C1BCF7863}"/>
              </a:ext>
            </a:extLst>
          </p:cNvPr>
          <p:cNvSpPr txBox="1"/>
          <p:nvPr/>
        </p:nvSpPr>
        <p:spPr>
          <a:xfrm>
            <a:off x="9432502" y="5365285"/>
            <a:ext cx="3690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CC257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Carolina Palermo</a:t>
            </a:r>
          </a:p>
          <a:p>
            <a:r>
              <a:rPr lang="en-US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Marketing &amp; </a:t>
            </a:r>
            <a:r>
              <a:rPr lang="en-US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Vendas</a:t>
            </a:r>
            <a:r>
              <a:rPr lang="en-US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 People Mentoring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D8C3EC-757A-48D2-2A80-2252417B0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17" y="1222008"/>
            <a:ext cx="4365201" cy="563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96059-9593-5B61-A29C-F1E718C21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Agrupar 65">
            <a:extLst>
              <a:ext uri="{FF2B5EF4-FFF2-40B4-BE49-F238E27FC236}">
                <a16:creationId xmlns:a16="http://schemas.microsoft.com/office/drawing/2014/main" id="{D8804222-F4E9-7A05-DCFA-DD35FD57D6D6}"/>
              </a:ext>
            </a:extLst>
          </p:cNvPr>
          <p:cNvGrpSpPr/>
          <p:nvPr/>
        </p:nvGrpSpPr>
        <p:grpSpPr>
          <a:xfrm>
            <a:off x="-24791928" y="6624"/>
            <a:ext cx="111556801" cy="6904383"/>
            <a:chOff x="-12409715" y="-4821"/>
            <a:chExt cx="111556801" cy="6904383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78D7B0C-B6BB-B3A4-E104-958709DD4EAF}"/>
                </a:ext>
              </a:extLst>
            </p:cNvPr>
            <p:cNvSpPr/>
            <p:nvPr/>
          </p:nvSpPr>
          <p:spPr>
            <a:xfrm>
              <a:off x="-12409715" y="-4807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C26B346-75D7-4458-5752-7B28FE99110D}"/>
                </a:ext>
              </a:extLst>
            </p:cNvPr>
            <p:cNvSpPr/>
            <p:nvPr/>
          </p:nvSpPr>
          <p:spPr>
            <a:xfrm>
              <a:off x="-14515" y="-4809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E70DEDE-D884-98C7-1E83-0F3BBBE39230}"/>
                </a:ext>
              </a:extLst>
            </p:cNvPr>
            <p:cNvSpPr/>
            <p:nvPr/>
          </p:nvSpPr>
          <p:spPr>
            <a:xfrm>
              <a:off x="12380685" y="-4812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43694EAB-BE0C-2028-ADB0-5A927AAD4BB8}"/>
                </a:ext>
              </a:extLst>
            </p:cNvPr>
            <p:cNvSpPr/>
            <p:nvPr/>
          </p:nvSpPr>
          <p:spPr>
            <a:xfrm>
              <a:off x="24775885" y="-4814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B7200215-3B59-A3AE-9523-46FC664C8DA2}"/>
                </a:ext>
              </a:extLst>
            </p:cNvPr>
            <p:cNvSpPr/>
            <p:nvPr/>
          </p:nvSpPr>
          <p:spPr>
            <a:xfrm>
              <a:off x="37171085" y="12742"/>
              <a:ext cx="12395200" cy="6869264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7C0C7A96-8402-A6BF-E3C4-C5C9E0315E3C}"/>
                </a:ext>
              </a:extLst>
            </p:cNvPr>
            <p:cNvSpPr/>
            <p:nvPr/>
          </p:nvSpPr>
          <p:spPr>
            <a:xfrm>
              <a:off x="49566286" y="30298"/>
              <a:ext cx="12395200" cy="6869264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D8A98D4E-F450-2A87-BE0F-6D78D4909AAC}"/>
                </a:ext>
              </a:extLst>
            </p:cNvPr>
            <p:cNvSpPr/>
            <p:nvPr/>
          </p:nvSpPr>
          <p:spPr>
            <a:xfrm>
              <a:off x="61961486" y="-4816"/>
              <a:ext cx="12395200" cy="6869264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2F070C0-3E7C-510D-F4D5-6B763FD7ACA3}"/>
                </a:ext>
              </a:extLst>
            </p:cNvPr>
            <p:cNvSpPr/>
            <p:nvPr/>
          </p:nvSpPr>
          <p:spPr>
            <a:xfrm>
              <a:off x="74356686" y="-4819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D26C0E8-20EA-4BAF-9080-166883887D38}"/>
                </a:ext>
              </a:extLst>
            </p:cNvPr>
            <p:cNvSpPr/>
            <p:nvPr/>
          </p:nvSpPr>
          <p:spPr>
            <a:xfrm>
              <a:off x="86751886" y="-4821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B4DB916C-FE32-B815-248B-F5282AA995D8}"/>
              </a:ext>
            </a:extLst>
          </p:cNvPr>
          <p:cNvSpPr/>
          <p:nvPr/>
        </p:nvSpPr>
        <p:spPr>
          <a:xfrm>
            <a:off x="7131450" y="0"/>
            <a:ext cx="5260658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6030F2B-A020-B76F-9690-7A0918F9B5B3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books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D8F4D37-9A90-E31A-B217-2F2353B53FDF}"/>
              </a:ext>
            </a:extLst>
          </p:cNvPr>
          <p:cNvSpPr txBox="1"/>
          <p:nvPr/>
        </p:nvSpPr>
        <p:spPr>
          <a:xfrm>
            <a:off x="826206" y="1821872"/>
            <a:ext cx="329890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Selo da Primavera Editorial destinado à publicação de livros que fomentam uma cultura corporativa positiva. </a:t>
            </a:r>
          </a:p>
          <a:p>
            <a:r>
              <a:rPr lang="pt-BR" sz="1600" b="1" i="1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​</a:t>
            </a:r>
            <a:endParaRPr lang="en-US" sz="16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Educamos as pessoas com conteúdo inclusivo e diverso de temas como liderança responsável, saúde mental, planejamento estratégico e gestão baseada na confiança. Oferecemos solução de conteúdo personalizada </a:t>
            </a: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 cada empresa. </a:t>
            </a:r>
            <a:endParaRPr lang="pt-BR" sz="12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37A15A8-4845-366A-305A-68368E7A2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32502" y="1110809"/>
            <a:ext cx="1285599" cy="1174771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614F1CCB-26F3-D0B6-441A-9FDF1A929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2770" y="4977094"/>
            <a:ext cx="3027259" cy="155346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F14F5936-6D88-7F98-7110-2C53CCB9D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8495" y="4900338"/>
            <a:ext cx="1616364" cy="16163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3C7915A-C080-BB36-AE94-F8A8D4CE54E3}"/>
              </a:ext>
            </a:extLst>
          </p:cNvPr>
          <p:cNvSpPr txBox="1"/>
          <p:nvPr/>
        </p:nvSpPr>
        <p:spPr>
          <a:xfrm>
            <a:off x="9666283" y="5470192"/>
            <a:ext cx="3690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990FE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Larissa </a:t>
            </a:r>
            <a:r>
              <a:rPr lang="pt-BR" sz="1600" b="1" dirty="0" err="1">
                <a:solidFill>
                  <a:srgbClr val="990FEA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Caldin</a:t>
            </a:r>
            <a:endParaRPr lang="pt-BR" sz="1600" b="1" dirty="0">
              <a:solidFill>
                <a:srgbClr val="990FEA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r>
              <a:rPr lang="pt-B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CEO </a:t>
            </a:r>
            <a:r>
              <a:rPr lang="pt-BR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People Books</a:t>
            </a:r>
            <a:endParaRPr lang="pt-BR" sz="1400" i="1" dirty="0">
              <a:solidFill>
                <a:srgbClr val="990FEA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18A3BEA-D947-F0F5-52B9-BB7F8D3EC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39" y="1538046"/>
            <a:ext cx="4530361" cy="53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4194D-A81F-6246-B878-3B7938159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Agrupar 65">
            <a:extLst>
              <a:ext uri="{FF2B5EF4-FFF2-40B4-BE49-F238E27FC236}">
                <a16:creationId xmlns:a16="http://schemas.microsoft.com/office/drawing/2014/main" id="{79B3597B-894D-7EEF-3F8E-12234FF0D7BB}"/>
              </a:ext>
            </a:extLst>
          </p:cNvPr>
          <p:cNvGrpSpPr/>
          <p:nvPr/>
        </p:nvGrpSpPr>
        <p:grpSpPr>
          <a:xfrm>
            <a:off x="-37377520" y="-6018"/>
            <a:ext cx="111556801" cy="6904383"/>
            <a:chOff x="-12409715" y="-4821"/>
            <a:chExt cx="111556801" cy="6904383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A2D546C-5993-3DAF-4473-70DFB49F3252}"/>
                </a:ext>
              </a:extLst>
            </p:cNvPr>
            <p:cNvSpPr/>
            <p:nvPr/>
          </p:nvSpPr>
          <p:spPr>
            <a:xfrm>
              <a:off x="-12409715" y="-4807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8D778A7-7944-3E92-9D5F-A8A4D054DB2B}"/>
                </a:ext>
              </a:extLst>
            </p:cNvPr>
            <p:cNvSpPr/>
            <p:nvPr/>
          </p:nvSpPr>
          <p:spPr>
            <a:xfrm>
              <a:off x="-14515" y="-4809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D25A2EAC-4923-042C-AE9F-99769F60EFDF}"/>
                </a:ext>
              </a:extLst>
            </p:cNvPr>
            <p:cNvSpPr/>
            <p:nvPr/>
          </p:nvSpPr>
          <p:spPr>
            <a:xfrm>
              <a:off x="12380685" y="-4812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86CA5C8-323F-8AB5-3655-59AF05C67FE2}"/>
                </a:ext>
              </a:extLst>
            </p:cNvPr>
            <p:cNvSpPr/>
            <p:nvPr/>
          </p:nvSpPr>
          <p:spPr>
            <a:xfrm>
              <a:off x="24775885" y="-4814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84D8FEB-0758-AE6C-D968-02A73CC7013A}"/>
                </a:ext>
              </a:extLst>
            </p:cNvPr>
            <p:cNvSpPr/>
            <p:nvPr/>
          </p:nvSpPr>
          <p:spPr>
            <a:xfrm>
              <a:off x="37171085" y="12742"/>
              <a:ext cx="12395200" cy="6869264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30CF660-F968-D6D9-4A71-7FCB6899EAE0}"/>
                </a:ext>
              </a:extLst>
            </p:cNvPr>
            <p:cNvSpPr/>
            <p:nvPr/>
          </p:nvSpPr>
          <p:spPr>
            <a:xfrm>
              <a:off x="49566286" y="30298"/>
              <a:ext cx="12395200" cy="6869264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C27A1F8-DFD0-060A-5412-CF8800123F9A}"/>
                </a:ext>
              </a:extLst>
            </p:cNvPr>
            <p:cNvSpPr/>
            <p:nvPr/>
          </p:nvSpPr>
          <p:spPr>
            <a:xfrm>
              <a:off x="61961486" y="-4816"/>
              <a:ext cx="12395200" cy="6869264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CC154093-FA9D-DA96-1015-5D192FD88332}"/>
                </a:ext>
              </a:extLst>
            </p:cNvPr>
            <p:cNvSpPr/>
            <p:nvPr/>
          </p:nvSpPr>
          <p:spPr>
            <a:xfrm>
              <a:off x="74356686" y="-4819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3D5E99F5-E9F6-0E32-0B95-65E47281180C}"/>
                </a:ext>
              </a:extLst>
            </p:cNvPr>
            <p:cNvSpPr/>
            <p:nvPr/>
          </p:nvSpPr>
          <p:spPr>
            <a:xfrm>
              <a:off x="86751886" y="-4821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69D3125F-33C8-95D6-94D5-EB1211186CBB}"/>
              </a:ext>
            </a:extLst>
          </p:cNvPr>
          <p:cNvSpPr/>
          <p:nvPr/>
        </p:nvSpPr>
        <p:spPr>
          <a:xfrm>
            <a:off x="7131450" y="0"/>
            <a:ext cx="5260658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6C707E4-3369-AC6C-8301-E1EB0B10312D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leadership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ED43BC9-B722-873C-349E-CB97FEF05BD2}"/>
              </a:ext>
            </a:extLst>
          </p:cNvPr>
          <p:cNvSpPr txBox="1"/>
          <p:nvPr/>
        </p:nvSpPr>
        <p:spPr>
          <a:xfrm>
            <a:off x="826206" y="1821872"/>
            <a:ext cx="369066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Especialista em desenvolvimento de lideranças, com mais de 25 anos de atuação nas Melhores Empresas para Trabalhar™ no Brasil e no mundo. </a:t>
            </a:r>
          </a:p>
          <a:p>
            <a:endParaRPr lang="en-US" sz="16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Transformamos lideranças em "</a:t>
            </a:r>
            <a:r>
              <a:rPr lang="pt-BR" sz="14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great</a:t>
            </a:r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14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leaders</a:t>
            </a:r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14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1400" i="1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work</a:t>
            </a:r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" por meio de portfólio diversificado com palestras, imersões e programas de capacitação já estruturados ou personalizados. </a:t>
            </a:r>
            <a:endParaRPr lang="pt-BR" sz="11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A99ABAAE-0F7D-74D3-E580-F2D726C811BA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8F5982DE-8154-F505-0FD3-06931132160D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3ABD21F-E7B6-A789-1248-B91B99E97237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7B0E2165-953E-AA7A-2332-8C1619A6F43C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03565F8A-5E7B-2A8B-FF7A-0DC918076A64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24B6F8-2E39-FA7F-E3B0-B73DB0E81285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55ED78AA-163D-1225-8AD6-B46951C2CA79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A5966F13-F623-FB87-664B-7D080F0BD45D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1F58A1A3-6272-B2FB-4D0D-D677E3A10759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1ED4C9BD-7B6C-0529-3117-607F570F7B78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3D376841-4D69-0F5F-1B38-4D745F25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7444" y="941045"/>
            <a:ext cx="1254050" cy="1174771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1B04D1EC-9437-36E2-27C5-36B367F12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3573" y="4977094"/>
            <a:ext cx="3027259" cy="155346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8D9CC7D-52E3-236B-753A-B46B60397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4235" y="4900338"/>
            <a:ext cx="1616364" cy="16163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9C8F27C-1FE5-720A-89EB-F89CAC309C19}"/>
              </a:ext>
            </a:extLst>
          </p:cNvPr>
          <p:cNvSpPr txBox="1"/>
          <p:nvPr/>
        </p:nvSpPr>
        <p:spPr>
          <a:xfrm>
            <a:off x="9938126" y="5323799"/>
            <a:ext cx="3690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1563FF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Cauê Oliveira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Sócio-Diretor </a:t>
            </a:r>
          </a:p>
          <a:p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</a:t>
            </a:r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Leadership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20DED42-53E7-97EB-DE06-A1F36E4F5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89" y="1125090"/>
            <a:ext cx="3983529" cy="57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393E8-96FF-874D-B649-8F1191610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43D0DCF-70B9-4E26-C677-AC3D1DB8F695}"/>
              </a:ext>
            </a:extLst>
          </p:cNvPr>
          <p:cNvGrpSpPr/>
          <p:nvPr/>
        </p:nvGrpSpPr>
        <p:grpSpPr>
          <a:xfrm>
            <a:off x="-49586297" y="0"/>
            <a:ext cx="111556801" cy="6911007"/>
            <a:chOff x="-49586297" y="0"/>
            <a:chExt cx="111556801" cy="691100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6289727-D589-7E80-1BF3-7F64CE44B430}"/>
                </a:ext>
              </a:extLst>
            </p:cNvPr>
            <p:cNvSpPr/>
            <p:nvPr/>
          </p:nvSpPr>
          <p:spPr>
            <a:xfrm>
              <a:off x="-49586297" y="6638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82FBFA8-9858-EAB7-2EFA-804062C02175}"/>
                </a:ext>
              </a:extLst>
            </p:cNvPr>
            <p:cNvSpPr/>
            <p:nvPr/>
          </p:nvSpPr>
          <p:spPr>
            <a:xfrm>
              <a:off x="-37191097" y="6636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019505F-8EC1-43F8-B1A0-7740A1C488D6}"/>
                </a:ext>
              </a:extLst>
            </p:cNvPr>
            <p:cNvSpPr/>
            <p:nvPr/>
          </p:nvSpPr>
          <p:spPr>
            <a:xfrm>
              <a:off x="-24795897" y="6633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814A3C6C-D56A-722A-1726-391D4EBA44C2}"/>
                </a:ext>
              </a:extLst>
            </p:cNvPr>
            <p:cNvSpPr/>
            <p:nvPr/>
          </p:nvSpPr>
          <p:spPr>
            <a:xfrm>
              <a:off x="-12400697" y="6631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B5A6C944-4450-6CBB-4D77-6CE5CC924F97}"/>
                </a:ext>
              </a:extLst>
            </p:cNvPr>
            <p:cNvSpPr/>
            <p:nvPr/>
          </p:nvSpPr>
          <p:spPr>
            <a:xfrm>
              <a:off x="-5497" y="0"/>
              <a:ext cx="12395200" cy="6893451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C37CBAA1-349C-4B45-B455-9AC42CD74668}"/>
                </a:ext>
              </a:extLst>
            </p:cNvPr>
            <p:cNvSpPr/>
            <p:nvPr/>
          </p:nvSpPr>
          <p:spPr>
            <a:xfrm>
              <a:off x="12389704" y="41743"/>
              <a:ext cx="12395200" cy="6869264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58F755CE-3487-88D8-F360-BB3950F295BE}"/>
                </a:ext>
              </a:extLst>
            </p:cNvPr>
            <p:cNvSpPr/>
            <p:nvPr/>
          </p:nvSpPr>
          <p:spPr>
            <a:xfrm>
              <a:off x="24784904" y="6629"/>
              <a:ext cx="12395200" cy="6869264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5273D0E3-4CCA-BAD7-9358-FE0CA988B685}"/>
                </a:ext>
              </a:extLst>
            </p:cNvPr>
            <p:cNvSpPr/>
            <p:nvPr/>
          </p:nvSpPr>
          <p:spPr>
            <a:xfrm>
              <a:off x="37180104" y="6626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C7FA283-89E5-792A-077F-3305972CD950}"/>
                </a:ext>
              </a:extLst>
            </p:cNvPr>
            <p:cNvSpPr/>
            <p:nvPr/>
          </p:nvSpPr>
          <p:spPr>
            <a:xfrm>
              <a:off x="49575304" y="6624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2D4691A0-C9B6-73CB-266E-15DE384D2738}"/>
              </a:ext>
            </a:extLst>
          </p:cNvPr>
          <p:cNvSpPr/>
          <p:nvPr/>
        </p:nvSpPr>
        <p:spPr>
          <a:xfrm>
            <a:off x="7131450" y="0"/>
            <a:ext cx="5260658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F04B5C2-8D62-8FEC-5B75-CF848765E281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mental </a:t>
            </a:r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health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6532A62-E756-4C47-9F24-D62D9E638D72}"/>
              </a:ext>
            </a:extLst>
          </p:cNvPr>
          <p:cNvSpPr txBox="1"/>
          <p:nvPr/>
        </p:nvSpPr>
        <p:spPr>
          <a:xfrm>
            <a:off x="826206" y="1821872"/>
            <a:ext cx="3830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Consultoria em saúde mental para empresas tomarem decisões mais estratégicas para o negócio e construírem ambientes que previnem adoecimento.</a:t>
            </a:r>
          </a:p>
          <a:p>
            <a:endParaRPr lang="en-US" sz="16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pPr fontAlgn="base"/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Desenvolvemos soluções embasadas na neurociência para inserir a saúde mental na cultura organizacional.</a:t>
            </a: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16C6715D-1CE2-2A55-5232-8330A30B8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1841" y="4977094"/>
            <a:ext cx="3027259" cy="1553462"/>
          </a:xfrm>
          <a:prstGeom prst="rect">
            <a:avLst/>
          </a:prstGeom>
        </p:spPr>
      </p:pic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D8D17BE-E85F-BA91-1C8A-2C110CFAACF5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FAAB76F0-0EC6-553F-890B-D00CFF810785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EF1BDF11-D93A-4339-AF13-539EC13AD23B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68487CD-FE25-F5EB-DDDA-0BCC4D0906AA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23E31249-9FFB-7D38-63FA-716017155B0A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2FA89BB5-A1F4-9176-067B-6112C4DAFBD6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8941E3FC-893E-A784-B873-D9CA1D02F797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3B587277-4804-C42E-FA17-2F9CAF9F4DBD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8EF51FB8-E3B2-1715-FB4F-60CB67EA0804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772B5056-1759-BEE6-B479-BE3207B9F0DF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CAD8CAE8-F8B0-3458-0B65-F0483A013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7444" y="941045"/>
            <a:ext cx="1254050" cy="114594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AD5B7518-56E3-70A1-A0D6-3AA78CE0C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5059" y="4900338"/>
            <a:ext cx="1616364" cy="16163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106CEA9-8D49-5C41-FAE3-47088C6B787C}"/>
              </a:ext>
            </a:extLst>
          </p:cNvPr>
          <p:cNvSpPr txBox="1"/>
          <p:nvPr/>
        </p:nvSpPr>
        <p:spPr>
          <a:xfrm>
            <a:off x="9549935" y="5323799"/>
            <a:ext cx="3690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27BBF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Marcelo Antonioli</a:t>
            </a:r>
          </a:p>
          <a:p>
            <a:r>
              <a:rPr lang="en-US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Estrategista</a:t>
            </a:r>
            <a:r>
              <a:rPr lang="en-US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Vendas</a:t>
            </a:r>
            <a:r>
              <a:rPr lang="en-US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US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 People Mental Health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9B2CC2-90D9-EBBF-DB2E-20352CCCF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90" y="1426013"/>
            <a:ext cx="3875117" cy="54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01303-BF24-0EC8-47C9-D2ABDAE74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9D981D50-6EEF-5E27-2EC7-E8EA609FFE4C}"/>
              </a:ext>
            </a:extLst>
          </p:cNvPr>
          <p:cNvGrpSpPr/>
          <p:nvPr/>
        </p:nvGrpSpPr>
        <p:grpSpPr>
          <a:xfrm>
            <a:off x="-61980066" y="0"/>
            <a:ext cx="111556801" cy="6911007"/>
            <a:chOff x="-61980066" y="0"/>
            <a:chExt cx="111556801" cy="691100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DE577D1-9C16-D887-819F-800D49EF98A6}"/>
                </a:ext>
              </a:extLst>
            </p:cNvPr>
            <p:cNvSpPr/>
            <p:nvPr/>
          </p:nvSpPr>
          <p:spPr>
            <a:xfrm>
              <a:off x="-61980066" y="6638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4F8328-B0ED-65AD-B407-3C92151FD03D}"/>
                </a:ext>
              </a:extLst>
            </p:cNvPr>
            <p:cNvSpPr/>
            <p:nvPr/>
          </p:nvSpPr>
          <p:spPr>
            <a:xfrm>
              <a:off x="-49584866" y="6636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F0FB26BC-715E-1EC6-18C2-ECC20833826B}"/>
                </a:ext>
              </a:extLst>
            </p:cNvPr>
            <p:cNvSpPr/>
            <p:nvPr/>
          </p:nvSpPr>
          <p:spPr>
            <a:xfrm>
              <a:off x="-37189666" y="6633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FCE1012-D6D2-309C-96B7-EFA0E05FC4EE}"/>
                </a:ext>
              </a:extLst>
            </p:cNvPr>
            <p:cNvSpPr/>
            <p:nvPr/>
          </p:nvSpPr>
          <p:spPr>
            <a:xfrm>
              <a:off x="-24794466" y="6631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ABE086C-83C2-C1BC-71AB-056BE640F3F9}"/>
                </a:ext>
              </a:extLst>
            </p:cNvPr>
            <p:cNvSpPr/>
            <p:nvPr/>
          </p:nvSpPr>
          <p:spPr>
            <a:xfrm>
              <a:off x="-12399266" y="0"/>
              <a:ext cx="12395200" cy="6893451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68AF3F2-7838-7F3A-C6F3-796CF42489C0}"/>
                </a:ext>
              </a:extLst>
            </p:cNvPr>
            <p:cNvSpPr/>
            <p:nvPr/>
          </p:nvSpPr>
          <p:spPr>
            <a:xfrm>
              <a:off x="-4065" y="0"/>
              <a:ext cx="12395200" cy="6911007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3C0B0564-778C-20C9-E3C8-5C98F329E368}"/>
                </a:ext>
              </a:extLst>
            </p:cNvPr>
            <p:cNvSpPr/>
            <p:nvPr/>
          </p:nvSpPr>
          <p:spPr>
            <a:xfrm>
              <a:off x="12391135" y="6629"/>
              <a:ext cx="12395200" cy="6869264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D5E0E2C-EC18-4026-7972-83BC830C44DC}"/>
                </a:ext>
              </a:extLst>
            </p:cNvPr>
            <p:cNvSpPr/>
            <p:nvPr/>
          </p:nvSpPr>
          <p:spPr>
            <a:xfrm>
              <a:off x="24786335" y="6626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D665161-6068-87B2-3AEB-D09AFA2487DE}"/>
                </a:ext>
              </a:extLst>
            </p:cNvPr>
            <p:cNvSpPr/>
            <p:nvPr/>
          </p:nvSpPr>
          <p:spPr>
            <a:xfrm>
              <a:off x="37181535" y="6624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A2D8D817-9BE9-65B6-E4AB-E954AF68DB34}"/>
              </a:ext>
            </a:extLst>
          </p:cNvPr>
          <p:cNvSpPr/>
          <p:nvPr/>
        </p:nvSpPr>
        <p:spPr>
          <a:xfrm>
            <a:off x="7131450" y="0"/>
            <a:ext cx="5260658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B4C75B3-967C-D200-C015-CDC667BEC35A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partners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56ABDDE-D1F3-7783-B65A-02285F3A484B}"/>
              </a:ext>
            </a:extLst>
          </p:cNvPr>
          <p:cNvSpPr txBox="1"/>
          <p:nvPr/>
        </p:nvSpPr>
        <p:spPr>
          <a:xfrm>
            <a:off x="826206" y="1821872"/>
            <a:ext cx="38308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Consultores especialistas no Ecossistema </a:t>
            </a:r>
            <a:r>
              <a:rPr lang="pt-BR" sz="1600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&amp; GPTW para transformar empresas em excelentes ambientes para trabalhar. </a:t>
            </a:r>
          </a:p>
          <a:p>
            <a:endParaRPr lang="en-US" sz="16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Somos uma rede em todo o Brasil de consultores capacitados em nossas metodologias e soluções, prontos para apoiar as organizações nos seus desafios de gestão de pessoas e negócios.</a:t>
            </a:r>
            <a:endParaRPr lang="pt-BR" sz="12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F3AC0068-D2FC-C59C-72C1-46F819094B5C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5E7A1DD2-19A1-C082-FCF4-BC1CA18AA5C8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27CE75F-701A-9DB1-2D1F-9145C61F4C9F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5190DB4-4919-1741-71ED-611A4F1F8DF9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C2B184A-3611-7673-E519-62704BBCFCE3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77EAA9A5-E4AA-B5D5-D7A7-826B04556989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A479834D-575C-4FC7-F262-4FF480BEFADB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9BCE5183-05C5-540B-21EC-A82D092B0BF8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1E60822B-C7A9-4859-C6DE-AD17BED819DC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630F684A-E647-7EDF-F000-FAF9B83E0721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3" name="Gráfico 22">
            <a:extLst>
              <a:ext uri="{FF2B5EF4-FFF2-40B4-BE49-F238E27FC236}">
                <a16:creationId xmlns:a16="http://schemas.microsoft.com/office/drawing/2014/main" id="{2C6B7F47-5B79-C15A-48A3-5EDC0E966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375" y="4436437"/>
            <a:ext cx="1616364" cy="1616364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5135893C-5D76-64D2-3BEC-C84DF473D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8470" y="4436437"/>
            <a:ext cx="3175207" cy="162938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6BC63A-735A-F90F-73D9-43B9FACB544C}"/>
              </a:ext>
            </a:extLst>
          </p:cNvPr>
          <p:cNvSpPr txBox="1"/>
          <p:nvPr/>
        </p:nvSpPr>
        <p:spPr>
          <a:xfrm>
            <a:off x="9631539" y="4866407"/>
            <a:ext cx="3690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1ED6B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Silvia </a:t>
            </a:r>
            <a:r>
              <a:rPr lang="pt-BR" sz="1600" b="1" i="1" dirty="0" err="1">
                <a:solidFill>
                  <a:srgbClr val="1ED6B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Furgler</a:t>
            </a:r>
            <a:endParaRPr lang="pt-BR" sz="1600" b="1" i="1" dirty="0">
              <a:solidFill>
                <a:srgbClr val="1ED6B3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Gestão e Relacionamento </a:t>
            </a:r>
          </a:p>
          <a:p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Partners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D832347-20D5-3C3A-1AC4-F473FDC12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0650" y="1128134"/>
            <a:ext cx="2589552" cy="11509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4DBCC4-286A-9629-D0D2-8A5175AA9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53" y="1615186"/>
            <a:ext cx="3892102" cy="52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B1C5C-6DB0-33BE-0C69-E219E9AEF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00A74F4B-6278-27F9-3940-FE46421DDD94}"/>
              </a:ext>
            </a:extLst>
          </p:cNvPr>
          <p:cNvGrpSpPr/>
          <p:nvPr/>
        </p:nvGrpSpPr>
        <p:grpSpPr>
          <a:xfrm>
            <a:off x="-74394869" y="0"/>
            <a:ext cx="111556801" cy="6911007"/>
            <a:chOff x="-74394869" y="0"/>
            <a:chExt cx="111556801" cy="691100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C85D53D-FFAF-C823-F4B8-91BF6C3471FE}"/>
                </a:ext>
              </a:extLst>
            </p:cNvPr>
            <p:cNvSpPr/>
            <p:nvPr/>
          </p:nvSpPr>
          <p:spPr>
            <a:xfrm>
              <a:off x="-74394869" y="6638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FA74A0E-B1E6-9639-9FCB-39823FA28B00}"/>
                </a:ext>
              </a:extLst>
            </p:cNvPr>
            <p:cNvSpPr/>
            <p:nvPr/>
          </p:nvSpPr>
          <p:spPr>
            <a:xfrm>
              <a:off x="-61999669" y="6636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2DF581F-047D-B5CC-8530-F21B47532669}"/>
                </a:ext>
              </a:extLst>
            </p:cNvPr>
            <p:cNvSpPr/>
            <p:nvPr/>
          </p:nvSpPr>
          <p:spPr>
            <a:xfrm>
              <a:off x="-49604469" y="6633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A9B71C1B-8A38-8715-7F5D-8E7004F6F7CF}"/>
                </a:ext>
              </a:extLst>
            </p:cNvPr>
            <p:cNvSpPr/>
            <p:nvPr/>
          </p:nvSpPr>
          <p:spPr>
            <a:xfrm>
              <a:off x="-37209269" y="6631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40B1615-6C87-78AD-12E2-6EB7DD23BDD4}"/>
                </a:ext>
              </a:extLst>
            </p:cNvPr>
            <p:cNvSpPr/>
            <p:nvPr/>
          </p:nvSpPr>
          <p:spPr>
            <a:xfrm>
              <a:off x="-24814069" y="0"/>
              <a:ext cx="12395200" cy="6893451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4769B6ED-2503-893A-A6A3-584289A8482B}"/>
                </a:ext>
              </a:extLst>
            </p:cNvPr>
            <p:cNvSpPr/>
            <p:nvPr/>
          </p:nvSpPr>
          <p:spPr>
            <a:xfrm>
              <a:off x="-12418868" y="0"/>
              <a:ext cx="12395200" cy="6911007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6D89790-FE27-9951-7439-59E63E5D5428}"/>
                </a:ext>
              </a:extLst>
            </p:cNvPr>
            <p:cNvSpPr/>
            <p:nvPr/>
          </p:nvSpPr>
          <p:spPr>
            <a:xfrm>
              <a:off x="-23668" y="0"/>
              <a:ext cx="12395200" cy="6875893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1C4BD40E-4B70-44D9-4671-2327BAE3DE50}"/>
                </a:ext>
              </a:extLst>
            </p:cNvPr>
            <p:cNvSpPr/>
            <p:nvPr/>
          </p:nvSpPr>
          <p:spPr>
            <a:xfrm>
              <a:off x="12371532" y="6626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A5188D7-EA65-5465-5932-B543547F4732}"/>
                </a:ext>
              </a:extLst>
            </p:cNvPr>
            <p:cNvSpPr/>
            <p:nvPr/>
          </p:nvSpPr>
          <p:spPr>
            <a:xfrm>
              <a:off x="24766732" y="6624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76643363-DF9B-74DF-2140-1751BEB60CB6}"/>
              </a:ext>
            </a:extLst>
          </p:cNvPr>
          <p:cNvSpPr/>
          <p:nvPr/>
        </p:nvSpPr>
        <p:spPr>
          <a:xfrm>
            <a:off x="7648792" y="-18554"/>
            <a:ext cx="4722739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 dirty="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F7C15BF-61D2-8C20-CCB0-EAA5E330CE38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ESG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95C8FCB-29B3-F272-3E00-82F48D6286DB}"/>
              </a:ext>
            </a:extLst>
          </p:cNvPr>
          <p:cNvSpPr txBox="1"/>
          <p:nvPr/>
        </p:nvSpPr>
        <p:spPr>
          <a:xfrm>
            <a:off x="826206" y="1821872"/>
            <a:ext cx="383085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Consultoria focada em simplificar o ESG, com metodologia efetiva e construção em conjunto</a:t>
            </a:r>
          </a:p>
          <a:p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Tornamos o tema simples e acessível para organizações de qualquer porte e segmento, por meio de um relacionamento próximo e uma jornada formativa, organizada em passos estratégicos e coordenados. </a:t>
            </a:r>
            <a:endParaRPr lang="pt-BR" sz="11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06257067-444D-E469-71B9-62628443BCD6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67E5450D-B6A2-86D5-0DC7-60A44CA42890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443E33-C0DB-2A05-0DF5-B3E1456EF95E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A799A124-2BD0-1496-D694-179972122560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0B3EF89E-D821-E448-0EDB-43EFE84CAE42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5D4192F0-B9DE-6FE1-0C76-0A3202EEB308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68C28E9D-267E-432C-85DA-6922CF00B1E3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BA90119B-94F9-5662-4611-80791825C327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4BFE2D55-0E5E-B964-8382-297557CB62CB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E37A0F7-DDE1-3044-3CB5-F6B66127195D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5" name="Gráfico 24">
            <a:extLst>
              <a:ext uri="{FF2B5EF4-FFF2-40B4-BE49-F238E27FC236}">
                <a16:creationId xmlns:a16="http://schemas.microsoft.com/office/drawing/2014/main" id="{811E47A7-BD89-C549-DF4D-1C739D0AB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039" y="944087"/>
            <a:ext cx="1254050" cy="114594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7C0CF12-F9DC-C489-7469-6D07BF2C6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9828" y="4664939"/>
            <a:ext cx="1857727" cy="1857727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14B657C9-4B37-71EA-6EBE-9F6971AA6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4004" y="4721157"/>
            <a:ext cx="3439319" cy="176491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E52030C-DD04-F2D9-AA8B-C93A85CC5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13" y="1450180"/>
            <a:ext cx="4243548" cy="540782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C76EC6-9862-B1DE-8CA7-2D8982A578BB}"/>
              </a:ext>
            </a:extLst>
          </p:cNvPr>
          <p:cNvSpPr txBox="1"/>
          <p:nvPr/>
        </p:nvSpPr>
        <p:spPr>
          <a:xfrm>
            <a:off x="9935535" y="5259812"/>
            <a:ext cx="30497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err="1">
                <a:solidFill>
                  <a:srgbClr val="1B891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Nadheska</a:t>
            </a:r>
            <a:r>
              <a:rPr lang="pt-BR" sz="1600" b="1" i="1" dirty="0">
                <a:solidFill>
                  <a:srgbClr val="1B891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Rodrigues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Consultora </a:t>
            </a:r>
            <a:r>
              <a:rPr lang="pt-BR" sz="1400" dirty="0"/>
              <a:t>de 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Sustentabilidade e ESG </a:t>
            </a:r>
          </a:p>
          <a:p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ESG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81A76B9-F398-638D-A10C-53CB197A4D3B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C71AAB7-8A1D-3FE5-CF14-6A37EAF6615B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B98DF4C-1E13-40DC-718B-4396BB226298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796FD34-F23A-5C37-A124-71DBE599854C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CD1D6F4-9962-BA7D-26F9-DE73230BF353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D5BC478-3D53-AA57-BB6A-73982E5A8470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3A72E63-8FDC-844F-598C-FCED846D2C63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45CC628-4109-6325-9601-8A2790A1D0EB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ADF873E-F187-DC32-53B8-12B26E961036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5079E6C-87AC-B052-247D-EEB365EBB6C3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C01D25D-0E04-FEBD-88CA-245C6CBC433F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9CD0098-DE13-126C-17A5-66B58F74B6BC}"/>
              </a:ext>
            </a:extLst>
          </p:cNvPr>
          <p:cNvSpPr/>
          <p:nvPr/>
        </p:nvSpPr>
        <p:spPr>
          <a:xfrm>
            <a:off x="1233966" y="976853"/>
            <a:ext cx="4415118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C4CF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4EBA25F-AC58-0688-E190-C67668B8D842}"/>
              </a:ext>
            </a:extLst>
          </p:cNvPr>
          <p:cNvSpPr txBox="1"/>
          <p:nvPr/>
        </p:nvSpPr>
        <p:spPr>
          <a:xfrm>
            <a:off x="1325408" y="992757"/>
            <a:ext cx="4323676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Transformando e Promovendo Acesso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6A1835B-7F3F-5028-3F17-2E174EE2C192}"/>
              </a:ext>
            </a:extLst>
          </p:cNvPr>
          <p:cNvSpPr txBox="1"/>
          <p:nvPr/>
        </p:nvSpPr>
        <p:spPr>
          <a:xfrm>
            <a:off x="1241864" y="1114969"/>
            <a:ext cx="47136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endParaRPr lang="pt-BR" sz="4400" i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Pessoas,</a:t>
            </a: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Negócios e </a:t>
            </a: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Sociedade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FB6F129-8B00-9377-551D-BAE60638CCC8}"/>
              </a:ext>
            </a:extLst>
          </p:cNvPr>
          <p:cNvGrpSpPr/>
          <p:nvPr/>
        </p:nvGrpSpPr>
        <p:grpSpPr>
          <a:xfrm>
            <a:off x="5649084" y="1825125"/>
            <a:ext cx="3586519" cy="3625425"/>
            <a:chOff x="5702954" y="1936048"/>
            <a:chExt cx="3315165" cy="3351127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9674DE18-9210-0135-109E-64D42AAD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233" y="1936048"/>
              <a:ext cx="3295886" cy="3259668"/>
            </a:xfrm>
            <a:prstGeom prst="rect">
              <a:avLst/>
            </a:prstGeom>
          </p:spPr>
        </p:pic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B4D39D27-60D8-7895-622B-81B8BE1D8255}"/>
                </a:ext>
              </a:extLst>
            </p:cNvPr>
            <p:cNvSpPr/>
            <p:nvPr/>
          </p:nvSpPr>
          <p:spPr>
            <a:xfrm>
              <a:off x="5779658" y="2016118"/>
              <a:ext cx="3179600" cy="317959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8AC8B81C-BAAF-7969-F828-AC73C49E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702954" y="3663450"/>
              <a:ext cx="1623725" cy="1623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0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33578-251F-8FAC-C3A8-C632BAB8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A372588-DA5F-9CA0-CE8E-C714E50B202E}"/>
              </a:ext>
            </a:extLst>
          </p:cNvPr>
          <p:cNvGrpSpPr/>
          <p:nvPr/>
        </p:nvGrpSpPr>
        <p:grpSpPr>
          <a:xfrm>
            <a:off x="-86807849" y="0"/>
            <a:ext cx="111556801" cy="6911007"/>
            <a:chOff x="-74394869" y="0"/>
            <a:chExt cx="111556801" cy="691100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FBBE3AA-6334-2B0D-42E6-6D1DE398C7BD}"/>
                </a:ext>
              </a:extLst>
            </p:cNvPr>
            <p:cNvSpPr/>
            <p:nvPr/>
          </p:nvSpPr>
          <p:spPr>
            <a:xfrm>
              <a:off x="-74394869" y="6638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C558AF7-08AE-2060-0D49-DFF9A2EC6DDF}"/>
                </a:ext>
              </a:extLst>
            </p:cNvPr>
            <p:cNvSpPr/>
            <p:nvPr/>
          </p:nvSpPr>
          <p:spPr>
            <a:xfrm>
              <a:off x="-61999669" y="6636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22FE499-E3C0-0FA2-BF64-E08B66CCB41A}"/>
                </a:ext>
              </a:extLst>
            </p:cNvPr>
            <p:cNvSpPr/>
            <p:nvPr/>
          </p:nvSpPr>
          <p:spPr>
            <a:xfrm>
              <a:off x="-49604469" y="6633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B7AB7F6-D7E7-2A83-5F17-6508DF930763}"/>
                </a:ext>
              </a:extLst>
            </p:cNvPr>
            <p:cNvSpPr/>
            <p:nvPr/>
          </p:nvSpPr>
          <p:spPr>
            <a:xfrm>
              <a:off x="-37209269" y="6631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65665E4-49AD-7568-3C04-CDEAD9DA5559}"/>
                </a:ext>
              </a:extLst>
            </p:cNvPr>
            <p:cNvSpPr/>
            <p:nvPr/>
          </p:nvSpPr>
          <p:spPr>
            <a:xfrm>
              <a:off x="-24814069" y="0"/>
              <a:ext cx="12395200" cy="6893451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95DC620-109C-30BE-773A-E897B59B3469}"/>
                </a:ext>
              </a:extLst>
            </p:cNvPr>
            <p:cNvSpPr/>
            <p:nvPr/>
          </p:nvSpPr>
          <p:spPr>
            <a:xfrm>
              <a:off x="-12418868" y="0"/>
              <a:ext cx="12395200" cy="6911007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478FD28B-12B0-1FC6-1DE9-E198DC5509BF}"/>
                </a:ext>
              </a:extLst>
            </p:cNvPr>
            <p:cNvSpPr/>
            <p:nvPr/>
          </p:nvSpPr>
          <p:spPr>
            <a:xfrm>
              <a:off x="-23668" y="0"/>
              <a:ext cx="12395200" cy="6875893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9B9CE504-CDA6-0227-D878-D0456BCCB850}"/>
                </a:ext>
              </a:extLst>
            </p:cNvPr>
            <p:cNvSpPr/>
            <p:nvPr/>
          </p:nvSpPr>
          <p:spPr>
            <a:xfrm>
              <a:off x="12371532" y="6626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302D4DF-649A-142E-FFE8-B69B55796CDC}"/>
                </a:ext>
              </a:extLst>
            </p:cNvPr>
            <p:cNvSpPr/>
            <p:nvPr/>
          </p:nvSpPr>
          <p:spPr>
            <a:xfrm>
              <a:off x="24766732" y="6624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AD5398E3-17BC-FE85-43A9-9D06C805D510}"/>
              </a:ext>
            </a:extLst>
          </p:cNvPr>
          <p:cNvSpPr/>
          <p:nvPr/>
        </p:nvSpPr>
        <p:spPr>
          <a:xfrm>
            <a:off x="7669368" y="0"/>
            <a:ext cx="4722739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E86B9FF-9162-3F8C-FB04-E15BBBA6D9B1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energy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09461D2-E5A2-5262-31A8-F748BE399589}"/>
              </a:ext>
            </a:extLst>
          </p:cNvPr>
          <p:cNvSpPr txBox="1"/>
          <p:nvPr/>
        </p:nvSpPr>
        <p:spPr>
          <a:xfrm>
            <a:off x="826206" y="1821872"/>
            <a:ext cx="38308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Consultoria especializada na implantação de projetos de eficiência energética </a:t>
            </a:r>
            <a:endParaRPr lang="pt-BR" sz="1600" i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endParaRPr lang="pt-BR" sz="1600" dirty="0"/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Levamos energia renovável, sustentável e acessível a todas as pessoas. Atuamos de </a:t>
            </a: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ponta a ponta em frentes como energia renovável, projetos de otimização e customização, gerenciamento de </a:t>
            </a: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consumo de energia e </a:t>
            </a:r>
          </a:p>
          <a:p>
            <a:r>
              <a:rPr lang="pt-BR" sz="1400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soluções híbridas. </a:t>
            </a:r>
            <a:endParaRPr lang="pt-BR" sz="1400" i="1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E4599B09-4E69-5BD9-562B-296905450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0744" y="4977094"/>
            <a:ext cx="3027259" cy="1553462"/>
          </a:xfrm>
          <a:prstGeom prst="rect">
            <a:avLst/>
          </a:prstGeom>
        </p:spPr>
      </p:pic>
      <p:grpSp>
        <p:nvGrpSpPr>
          <p:cNvPr id="56" name="Agrupar 55">
            <a:extLst>
              <a:ext uri="{FF2B5EF4-FFF2-40B4-BE49-F238E27FC236}">
                <a16:creationId xmlns:a16="http://schemas.microsoft.com/office/drawing/2014/main" id="{5A8FB564-66D1-1423-7A06-893BFAF81364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6D53412C-A9C2-107F-0625-9CC35C8FE66A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3667C491-EC66-B0CC-D2B3-E3CF277C714E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FD924DBE-CA84-2114-20DC-4B72654BA573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C31390E7-63DC-8D89-5D52-31C0832FB75D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1E03C905-709F-4DDE-C235-09CE91E4966C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E11E9BD7-5F93-E60E-C94C-81EC1FCE7F9F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3BAA28E4-B981-01B0-9622-02BB72E15D0C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4C80C35E-71FD-11C6-7A07-1F05A0EFB37E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89445D39-F1FC-7412-6A88-F0BD23E5E158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2" name="Gráfico 21">
            <a:extLst>
              <a:ext uri="{FF2B5EF4-FFF2-40B4-BE49-F238E27FC236}">
                <a16:creationId xmlns:a16="http://schemas.microsoft.com/office/drawing/2014/main" id="{6FD982FD-9970-01EE-1246-85FF011B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8704" y="4890052"/>
            <a:ext cx="1627533" cy="1627533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99EA5C78-CF91-44AA-DF12-27679ED84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5039" y="939245"/>
            <a:ext cx="1254524" cy="11824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DA72E58-B36E-B8D8-8A93-EA5FA2E5888F}"/>
              </a:ext>
            </a:extLst>
          </p:cNvPr>
          <p:cNvSpPr txBox="1"/>
          <p:nvPr/>
        </p:nvSpPr>
        <p:spPr>
          <a:xfrm>
            <a:off x="10052301" y="5319097"/>
            <a:ext cx="3690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3ECC3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Koji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CEO </a:t>
            </a:r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FE0BA3-EFE8-8394-2C5D-0CA4735B00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09" y="1398990"/>
            <a:ext cx="4614485" cy="54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B10C-1FB3-3099-A481-BC796E007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A9E0730-FDF1-E0BE-2C2F-22BF7C750325}"/>
              </a:ext>
            </a:extLst>
          </p:cNvPr>
          <p:cNvGrpSpPr/>
          <p:nvPr/>
        </p:nvGrpSpPr>
        <p:grpSpPr>
          <a:xfrm>
            <a:off x="-99164694" y="-8428"/>
            <a:ext cx="111556801" cy="6911007"/>
            <a:chOff x="-74394869" y="0"/>
            <a:chExt cx="111556801" cy="691100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5097932-C18E-1B3C-F690-F71285E2BF62}"/>
                </a:ext>
              </a:extLst>
            </p:cNvPr>
            <p:cNvSpPr/>
            <p:nvPr/>
          </p:nvSpPr>
          <p:spPr>
            <a:xfrm>
              <a:off x="-74394869" y="6638"/>
              <a:ext cx="12395200" cy="6869264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68AFA87-121E-7207-EAC9-77E3F548D594}"/>
                </a:ext>
              </a:extLst>
            </p:cNvPr>
            <p:cNvSpPr/>
            <p:nvPr/>
          </p:nvSpPr>
          <p:spPr>
            <a:xfrm>
              <a:off x="-61999669" y="6636"/>
              <a:ext cx="12395200" cy="68692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28E57A3-962B-5FB9-62AF-F26CC670277B}"/>
                </a:ext>
              </a:extLst>
            </p:cNvPr>
            <p:cNvSpPr/>
            <p:nvPr/>
          </p:nvSpPr>
          <p:spPr>
            <a:xfrm>
              <a:off x="-49604469" y="6633"/>
              <a:ext cx="12395200" cy="686926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EBB483B-F5E7-BA09-60CD-CDEC75024504}"/>
                </a:ext>
              </a:extLst>
            </p:cNvPr>
            <p:cNvSpPr/>
            <p:nvPr/>
          </p:nvSpPr>
          <p:spPr>
            <a:xfrm>
              <a:off x="-37209269" y="6631"/>
              <a:ext cx="12395200" cy="686926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8C977EA-14FD-D412-F27A-DD8B628F613D}"/>
                </a:ext>
              </a:extLst>
            </p:cNvPr>
            <p:cNvSpPr/>
            <p:nvPr/>
          </p:nvSpPr>
          <p:spPr>
            <a:xfrm>
              <a:off x="-24814069" y="0"/>
              <a:ext cx="12395200" cy="6893451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D6DBEA8A-7518-979E-C658-5EC06E4826B6}"/>
                </a:ext>
              </a:extLst>
            </p:cNvPr>
            <p:cNvSpPr/>
            <p:nvPr/>
          </p:nvSpPr>
          <p:spPr>
            <a:xfrm>
              <a:off x="-12418868" y="0"/>
              <a:ext cx="12395200" cy="6911007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53CF4F0-2074-2901-6232-5D450FDE40BF}"/>
                </a:ext>
              </a:extLst>
            </p:cNvPr>
            <p:cNvSpPr/>
            <p:nvPr/>
          </p:nvSpPr>
          <p:spPr>
            <a:xfrm>
              <a:off x="-23668" y="0"/>
              <a:ext cx="12395200" cy="6875893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6285404F-EE5A-ECE1-22CE-347C57FE6B30}"/>
                </a:ext>
              </a:extLst>
            </p:cNvPr>
            <p:cNvSpPr/>
            <p:nvPr/>
          </p:nvSpPr>
          <p:spPr>
            <a:xfrm>
              <a:off x="12371532" y="6626"/>
              <a:ext cx="12395200" cy="686926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CAADD03-8139-0777-311E-DAC36847E130}"/>
                </a:ext>
              </a:extLst>
            </p:cNvPr>
            <p:cNvSpPr/>
            <p:nvPr/>
          </p:nvSpPr>
          <p:spPr>
            <a:xfrm>
              <a:off x="24766732" y="6624"/>
              <a:ext cx="12395200" cy="686926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2053FC55-7EDE-6904-A4F2-7E92291AC6B6}"/>
              </a:ext>
            </a:extLst>
          </p:cNvPr>
          <p:cNvSpPr/>
          <p:nvPr/>
        </p:nvSpPr>
        <p:spPr>
          <a:xfrm>
            <a:off x="7669368" y="0"/>
            <a:ext cx="4722739" cy="686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E1C4FD8-653A-0BF0-4384-2988E5CD41EF}"/>
              </a:ext>
            </a:extLst>
          </p:cNvPr>
          <p:cNvSpPr txBox="1"/>
          <p:nvPr/>
        </p:nvSpPr>
        <p:spPr>
          <a:xfrm>
            <a:off x="819637" y="954809"/>
            <a:ext cx="400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international</a:t>
            </a:r>
            <a:endParaRPr lang="pt-BR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FA89DEC-6BB7-BA21-B11E-E012CB0A522A}"/>
              </a:ext>
            </a:extLst>
          </p:cNvPr>
          <p:cNvSpPr txBox="1"/>
          <p:nvPr/>
        </p:nvSpPr>
        <p:spPr>
          <a:xfrm>
            <a:off x="826206" y="1821872"/>
            <a:ext cx="38308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Presença internacional do Ecossistema </a:t>
            </a:r>
            <a:r>
              <a:rPr lang="pt-BR" sz="1600" b="1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6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&amp; GPTW, formado por soluções integradas que compõem uma jornada de transformação dos ambientes de trabalho, trazendo as pessoas para o centro dos negócios. </a:t>
            </a:r>
            <a:endParaRPr lang="en-US" sz="1600" b="1" i="1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BBD61D96-942D-145C-334E-4865BCBA5325}"/>
              </a:ext>
            </a:extLst>
          </p:cNvPr>
          <p:cNvGrpSpPr/>
          <p:nvPr/>
        </p:nvGrpSpPr>
        <p:grpSpPr>
          <a:xfrm>
            <a:off x="1807535" y="-6014644"/>
            <a:ext cx="12192000" cy="2598689"/>
            <a:chOff x="0" y="1"/>
            <a:chExt cx="12192000" cy="2598689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253EE1AB-5ABD-EB6D-B4CB-47EAA3256B27}"/>
                </a:ext>
              </a:extLst>
            </p:cNvPr>
            <p:cNvSpPr/>
            <p:nvPr/>
          </p:nvSpPr>
          <p:spPr>
            <a:xfrm>
              <a:off x="0" y="6"/>
              <a:ext cx="1354667" cy="2592062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FB65829B-B6A8-9283-BC24-620A19F64DF5}"/>
                </a:ext>
              </a:extLst>
            </p:cNvPr>
            <p:cNvSpPr/>
            <p:nvPr/>
          </p:nvSpPr>
          <p:spPr>
            <a:xfrm>
              <a:off x="1354667" y="5"/>
              <a:ext cx="1354667" cy="2592062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0E1A58E6-5B3E-43D0-1A50-8C3B0E531BBF}"/>
                </a:ext>
              </a:extLst>
            </p:cNvPr>
            <p:cNvSpPr/>
            <p:nvPr/>
          </p:nvSpPr>
          <p:spPr>
            <a:xfrm>
              <a:off x="2709333" y="5"/>
              <a:ext cx="1354667" cy="2592062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4B8B8FCE-A16D-EE42-3BD7-12251C518547}"/>
                </a:ext>
              </a:extLst>
            </p:cNvPr>
            <p:cNvSpPr/>
            <p:nvPr/>
          </p:nvSpPr>
          <p:spPr>
            <a:xfrm>
              <a:off x="4064000" y="4"/>
              <a:ext cx="1354667" cy="2592062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77EC8FDB-6935-2E68-C3D4-68565B13CF69}"/>
                </a:ext>
              </a:extLst>
            </p:cNvPr>
            <p:cNvSpPr/>
            <p:nvPr/>
          </p:nvSpPr>
          <p:spPr>
            <a:xfrm>
              <a:off x="5418667" y="6628"/>
              <a:ext cx="1354667" cy="259206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CE0D6A9B-4DF2-4D62-AA1F-7D7D1ADB296B}"/>
                </a:ext>
              </a:extLst>
            </p:cNvPr>
            <p:cNvSpPr/>
            <p:nvPr/>
          </p:nvSpPr>
          <p:spPr>
            <a:xfrm>
              <a:off x="6773333" y="5039"/>
              <a:ext cx="1354667" cy="2592062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98F3B57A-565A-D148-69C3-327BCDA45AD4}"/>
                </a:ext>
              </a:extLst>
            </p:cNvPr>
            <p:cNvSpPr/>
            <p:nvPr/>
          </p:nvSpPr>
          <p:spPr>
            <a:xfrm>
              <a:off x="8128000" y="5479"/>
              <a:ext cx="1354667" cy="2592062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89C4F83C-3163-42F8-A5FF-9DB20C4C3E0C}"/>
                </a:ext>
              </a:extLst>
            </p:cNvPr>
            <p:cNvSpPr/>
            <p:nvPr/>
          </p:nvSpPr>
          <p:spPr>
            <a:xfrm>
              <a:off x="9482667" y="5478"/>
              <a:ext cx="1354667" cy="2592062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66056BEE-EE18-653B-9291-18DE706E93CB}"/>
                </a:ext>
              </a:extLst>
            </p:cNvPr>
            <p:cNvSpPr/>
            <p:nvPr/>
          </p:nvSpPr>
          <p:spPr>
            <a:xfrm>
              <a:off x="10837333" y="1"/>
              <a:ext cx="1354667" cy="259206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94210556-658D-C5CB-1C1B-FEE57212D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5039" y="933285"/>
            <a:ext cx="1254524" cy="11463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920F8F8E-34A5-851A-F6B7-9414481DB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2294" y="4890052"/>
            <a:ext cx="1636477" cy="1636477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59AD4CE7-396F-DABE-5017-93A2991B8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5660" y="4977094"/>
            <a:ext cx="3027259" cy="155346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8F0CE9B-2A8C-DBC0-61B6-952C065C7333}"/>
              </a:ext>
            </a:extLst>
          </p:cNvPr>
          <p:cNvSpPr txBox="1"/>
          <p:nvPr/>
        </p:nvSpPr>
        <p:spPr>
          <a:xfrm>
            <a:off x="9872368" y="5304789"/>
            <a:ext cx="3690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A0A0A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Monique Martins</a:t>
            </a:r>
          </a:p>
          <a:p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Consultora </a:t>
            </a:r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 i="1" dirty="0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 </a:t>
            </a:r>
          </a:p>
          <a:p>
            <a:r>
              <a:rPr lang="pt-BR" sz="1400" i="1" dirty="0" err="1">
                <a:solidFill>
                  <a:srgbClr val="30313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International</a:t>
            </a:r>
            <a:endParaRPr lang="pt-BR" sz="1400" i="1" dirty="0">
              <a:solidFill>
                <a:srgbClr val="30313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A077188-24F9-59BB-7F0B-D12D0A9C67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14" y="1432700"/>
            <a:ext cx="4300629" cy="54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84DC3-192C-6472-256B-D4F5C1549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479ED33-A13B-7C32-0CA0-9B2D0271F9B7}"/>
              </a:ext>
            </a:extLst>
          </p:cNvPr>
          <p:cNvSpPr txBox="1"/>
          <p:nvPr/>
        </p:nvSpPr>
        <p:spPr>
          <a:xfrm>
            <a:off x="7082299" y="2249753"/>
            <a:ext cx="2996173" cy="53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2000" u="sng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@greatpeoplebr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A4E3825-A47C-B120-717B-F3F4F72B7AC1}"/>
              </a:ext>
            </a:extLst>
          </p:cNvPr>
          <p:cNvSpPr txBox="1"/>
          <p:nvPr/>
        </p:nvSpPr>
        <p:spPr>
          <a:xfrm>
            <a:off x="7082299" y="2882247"/>
            <a:ext cx="1910079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2000" u="sng" dirty="0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greatpeople</a:t>
            </a:r>
            <a:endParaRPr lang="pt-BR" sz="2000" u="sng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Gráfico 12">
            <a:extLst>
              <a:ext uri="{FF2B5EF4-FFF2-40B4-BE49-F238E27FC236}">
                <a16:creationId xmlns:a16="http://schemas.microsoft.com/office/drawing/2014/main" id="{DED20949-B9E5-6A5D-12EE-906DD468E3DF}"/>
              </a:ext>
            </a:extLst>
          </p:cNvPr>
          <p:cNvGrpSpPr/>
          <p:nvPr/>
        </p:nvGrpSpPr>
        <p:grpSpPr>
          <a:xfrm>
            <a:off x="6446382" y="2345426"/>
            <a:ext cx="491573" cy="491574"/>
            <a:chOff x="6446382" y="1784392"/>
            <a:chExt cx="491573" cy="491574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2C462D4B-F0D8-CAB4-049D-E3E3718E715A}"/>
                </a:ext>
              </a:extLst>
            </p:cNvPr>
            <p:cNvSpPr/>
            <p:nvPr/>
          </p:nvSpPr>
          <p:spPr>
            <a:xfrm>
              <a:off x="6446382" y="1784392"/>
              <a:ext cx="491573" cy="491574"/>
            </a:xfrm>
            <a:custGeom>
              <a:avLst/>
              <a:gdLst>
                <a:gd name="connsiteX0" fmla="*/ 491574 w 491573"/>
                <a:gd name="connsiteY0" fmla="*/ 245787 h 491574"/>
                <a:gd name="connsiteX1" fmla="*/ 245787 w 491573"/>
                <a:gd name="connsiteY1" fmla="*/ 491574 h 491574"/>
                <a:gd name="connsiteX2" fmla="*/ 0 w 491573"/>
                <a:gd name="connsiteY2" fmla="*/ 245787 h 491574"/>
                <a:gd name="connsiteX3" fmla="*/ 245787 w 491573"/>
                <a:gd name="connsiteY3" fmla="*/ 0 h 491574"/>
                <a:gd name="connsiteX4" fmla="*/ 491574 w 491573"/>
                <a:gd name="connsiteY4" fmla="*/ 245787 h 4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573" h="491574">
                  <a:moveTo>
                    <a:pt x="491574" y="245787"/>
                  </a:moveTo>
                  <a:cubicBezTo>
                    <a:pt x="491574" y="381532"/>
                    <a:pt x="381531" y="491574"/>
                    <a:pt x="245787" y="491574"/>
                  </a:cubicBezTo>
                  <a:cubicBezTo>
                    <a:pt x="110043" y="491574"/>
                    <a:pt x="0" y="381532"/>
                    <a:pt x="0" y="245787"/>
                  </a:cubicBezTo>
                  <a:cubicBezTo>
                    <a:pt x="0" y="110043"/>
                    <a:pt x="110043" y="0"/>
                    <a:pt x="245787" y="0"/>
                  </a:cubicBezTo>
                  <a:cubicBezTo>
                    <a:pt x="381531" y="0"/>
                    <a:pt x="491574" y="110043"/>
                    <a:pt x="491574" y="245787"/>
                  </a:cubicBezTo>
                  <a:close/>
                </a:path>
              </a:pathLst>
            </a:custGeom>
            <a:solidFill>
              <a:srgbClr val="FFFFFF"/>
            </a:solidFill>
            <a:ln w="1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u="sng"/>
            </a:p>
          </p:txBody>
        </p:sp>
        <p:grpSp>
          <p:nvGrpSpPr>
            <p:cNvPr id="6" name="Gráfico 12">
              <a:extLst>
                <a:ext uri="{FF2B5EF4-FFF2-40B4-BE49-F238E27FC236}">
                  <a16:creationId xmlns:a16="http://schemas.microsoft.com/office/drawing/2014/main" id="{75387C81-90E8-FF11-3CE3-9B61CF9F1B07}"/>
                </a:ext>
              </a:extLst>
            </p:cNvPr>
            <p:cNvGrpSpPr/>
            <p:nvPr/>
          </p:nvGrpSpPr>
          <p:grpSpPr>
            <a:xfrm>
              <a:off x="6538563" y="1876558"/>
              <a:ext cx="307211" cy="307226"/>
              <a:chOff x="6538563" y="1876558"/>
              <a:chExt cx="307211" cy="307226"/>
            </a:xfrm>
            <a:solidFill>
              <a:srgbClr val="2F3030"/>
            </a:solidFill>
          </p:grpSpPr>
          <p:sp>
            <p:nvSpPr>
              <p:cNvPr id="10" name="Forma Livre: Forma 9">
                <a:extLst>
                  <a:ext uri="{FF2B5EF4-FFF2-40B4-BE49-F238E27FC236}">
                    <a16:creationId xmlns:a16="http://schemas.microsoft.com/office/drawing/2014/main" id="{832D29D3-06E8-4099-97C7-80B151419A9F}"/>
                  </a:ext>
                </a:extLst>
              </p:cNvPr>
              <p:cNvSpPr/>
              <p:nvPr/>
            </p:nvSpPr>
            <p:spPr>
              <a:xfrm>
                <a:off x="6538563" y="1876558"/>
                <a:ext cx="307211" cy="307226"/>
              </a:xfrm>
              <a:custGeom>
                <a:avLst/>
                <a:gdLst>
                  <a:gd name="connsiteX0" fmla="*/ 224006 w 307211"/>
                  <a:gd name="connsiteY0" fmla="*/ 307227 h 307226"/>
                  <a:gd name="connsiteX1" fmla="*/ 83205 w 307211"/>
                  <a:gd name="connsiteY1" fmla="*/ 307227 h 307226"/>
                  <a:gd name="connsiteX2" fmla="*/ 0 w 307211"/>
                  <a:gd name="connsiteY2" fmla="*/ 224022 h 307226"/>
                  <a:gd name="connsiteX3" fmla="*/ 0 w 307211"/>
                  <a:gd name="connsiteY3" fmla="*/ 83205 h 307226"/>
                  <a:gd name="connsiteX4" fmla="*/ 83205 w 307211"/>
                  <a:gd name="connsiteY4" fmla="*/ 0 h 307226"/>
                  <a:gd name="connsiteX5" fmla="*/ 224006 w 307211"/>
                  <a:gd name="connsiteY5" fmla="*/ 0 h 307226"/>
                  <a:gd name="connsiteX6" fmla="*/ 307211 w 307211"/>
                  <a:gd name="connsiteY6" fmla="*/ 83205 h 307226"/>
                  <a:gd name="connsiteX7" fmla="*/ 307211 w 307211"/>
                  <a:gd name="connsiteY7" fmla="*/ 224022 h 307226"/>
                  <a:gd name="connsiteX8" fmla="*/ 224006 w 307211"/>
                  <a:gd name="connsiteY8" fmla="*/ 307227 h 307226"/>
                  <a:gd name="connsiteX9" fmla="*/ 83190 w 307211"/>
                  <a:gd name="connsiteY9" fmla="*/ 25608 h 307226"/>
                  <a:gd name="connsiteX10" fmla="*/ 25578 w 307211"/>
                  <a:gd name="connsiteY10" fmla="*/ 83220 h 307226"/>
                  <a:gd name="connsiteX11" fmla="*/ 25578 w 307211"/>
                  <a:gd name="connsiteY11" fmla="*/ 224037 h 307226"/>
                  <a:gd name="connsiteX12" fmla="*/ 83190 w 307211"/>
                  <a:gd name="connsiteY12" fmla="*/ 281648 h 307226"/>
                  <a:gd name="connsiteX13" fmla="*/ 223991 w 307211"/>
                  <a:gd name="connsiteY13" fmla="*/ 281648 h 307226"/>
                  <a:gd name="connsiteX14" fmla="*/ 281603 w 307211"/>
                  <a:gd name="connsiteY14" fmla="*/ 224037 h 307226"/>
                  <a:gd name="connsiteX15" fmla="*/ 281603 w 307211"/>
                  <a:gd name="connsiteY15" fmla="*/ 83220 h 307226"/>
                  <a:gd name="connsiteX16" fmla="*/ 223991 w 307211"/>
                  <a:gd name="connsiteY16" fmla="*/ 25608 h 307226"/>
                  <a:gd name="connsiteX17" fmla="*/ 83190 w 307211"/>
                  <a:gd name="connsiteY17" fmla="*/ 25608 h 30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7211" h="307226">
                    <a:moveTo>
                      <a:pt x="224006" y="307227"/>
                    </a:moveTo>
                    <a:lnTo>
                      <a:pt x="83205" y="307227"/>
                    </a:lnTo>
                    <a:cubicBezTo>
                      <a:pt x="37317" y="307227"/>
                      <a:pt x="0" y="269910"/>
                      <a:pt x="0" y="224022"/>
                    </a:cubicBezTo>
                    <a:lnTo>
                      <a:pt x="0" y="83205"/>
                    </a:lnTo>
                    <a:cubicBezTo>
                      <a:pt x="0" y="37317"/>
                      <a:pt x="37332" y="0"/>
                      <a:pt x="83205" y="0"/>
                    </a:cubicBezTo>
                    <a:lnTo>
                      <a:pt x="224006" y="0"/>
                    </a:lnTo>
                    <a:cubicBezTo>
                      <a:pt x="269894" y="0"/>
                      <a:pt x="307211" y="37317"/>
                      <a:pt x="307211" y="83205"/>
                    </a:cubicBezTo>
                    <a:lnTo>
                      <a:pt x="307211" y="224022"/>
                    </a:lnTo>
                    <a:cubicBezTo>
                      <a:pt x="307211" y="269910"/>
                      <a:pt x="269894" y="307227"/>
                      <a:pt x="224006" y="307227"/>
                    </a:cubicBezTo>
                    <a:close/>
                    <a:moveTo>
                      <a:pt x="83190" y="25608"/>
                    </a:moveTo>
                    <a:cubicBezTo>
                      <a:pt x="51427" y="25608"/>
                      <a:pt x="25578" y="51457"/>
                      <a:pt x="25578" y="83220"/>
                    </a:cubicBezTo>
                    <a:lnTo>
                      <a:pt x="25578" y="224037"/>
                    </a:lnTo>
                    <a:cubicBezTo>
                      <a:pt x="25578" y="255799"/>
                      <a:pt x="51412" y="281648"/>
                      <a:pt x="83190" y="281648"/>
                    </a:cubicBezTo>
                    <a:lnTo>
                      <a:pt x="223991" y="281648"/>
                    </a:lnTo>
                    <a:cubicBezTo>
                      <a:pt x="255754" y="281648"/>
                      <a:pt x="281603" y="255814"/>
                      <a:pt x="281603" y="224037"/>
                    </a:cubicBezTo>
                    <a:lnTo>
                      <a:pt x="281603" y="83220"/>
                    </a:lnTo>
                    <a:cubicBezTo>
                      <a:pt x="281603" y="51457"/>
                      <a:pt x="255754" y="25608"/>
                      <a:pt x="223991" y="25608"/>
                    </a:cubicBezTo>
                    <a:lnTo>
                      <a:pt x="83190" y="25608"/>
                    </a:lnTo>
                    <a:close/>
                  </a:path>
                </a:pathLst>
              </a:custGeom>
              <a:solidFill>
                <a:srgbClr val="2F3030"/>
              </a:solidFill>
              <a:ln w="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u="sng"/>
              </a:p>
            </p:txBody>
          </p:sp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3498F5E6-4D4B-3724-A855-BCF3B6FE6C95}"/>
                  </a:ext>
                </a:extLst>
              </p:cNvPr>
              <p:cNvSpPr/>
              <p:nvPr/>
            </p:nvSpPr>
            <p:spPr>
              <a:xfrm>
                <a:off x="6615358" y="1953353"/>
                <a:ext cx="153620" cy="153620"/>
              </a:xfrm>
              <a:custGeom>
                <a:avLst/>
                <a:gdLst>
                  <a:gd name="connsiteX0" fmla="*/ 76810 w 153620"/>
                  <a:gd name="connsiteY0" fmla="*/ 153621 h 153620"/>
                  <a:gd name="connsiteX1" fmla="*/ 0 w 153620"/>
                  <a:gd name="connsiteY1" fmla="*/ 76810 h 153620"/>
                  <a:gd name="connsiteX2" fmla="*/ 76810 w 153620"/>
                  <a:gd name="connsiteY2" fmla="*/ 0 h 153620"/>
                  <a:gd name="connsiteX3" fmla="*/ 153621 w 153620"/>
                  <a:gd name="connsiteY3" fmla="*/ 76810 h 153620"/>
                  <a:gd name="connsiteX4" fmla="*/ 76810 w 153620"/>
                  <a:gd name="connsiteY4" fmla="*/ 153621 h 153620"/>
                  <a:gd name="connsiteX5" fmla="*/ 76810 w 153620"/>
                  <a:gd name="connsiteY5" fmla="*/ 25608 h 153620"/>
                  <a:gd name="connsiteX6" fmla="*/ 25608 w 153620"/>
                  <a:gd name="connsiteY6" fmla="*/ 76810 h 153620"/>
                  <a:gd name="connsiteX7" fmla="*/ 76810 w 153620"/>
                  <a:gd name="connsiteY7" fmla="*/ 128012 h 153620"/>
                  <a:gd name="connsiteX8" fmla="*/ 128012 w 153620"/>
                  <a:gd name="connsiteY8" fmla="*/ 76810 h 153620"/>
                  <a:gd name="connsiteX9" fmla="*/ 76810 w 153620"/>
                  <a:gd name="connsiteY9" fmla="*/ 25608 h 153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620" h="153620">
                    <a:moveTo>
                      <a:pt x="76810" y="153621"/>
                    </a:moveTo>
                    <a:cubicBezTo>
                      <a:pt x="34465" y="153621"/>
                      <a:pt x="0" y="119156"/>
                      <a:pt x="0" y="76810"/>
                    </a:cubicBezTo>
                    <a:cubicBezTo>
                      <a:pt x="0" y="34465"/>
                      <a:pt x="34465" y="0"/>
                      <a:pt x="76810" y="0"/>
                    </a:cubicBezTo>
                    <a:cubicBezTo>
                      <a:pt x="119156" y="0"/>
                      <a:pt x="153621" y="34450"/>
                      <a:pt x="153621" y="76810"/>
                    </a:cubicBezTo>
                    <a:cubicBezTo>
                      <a:pt x="153621" y="119171"/>
                      <a:pt x="119171" y="153621"/>
                      <a:pt x="76810" y="153621"/>
                    </a:cubicBezTo>
                    <a:close/>
                    <a:moveTo>
                      <a:pt x="76810" y="25608"/>
                    </a:moveTo>
                    <a:cubicBezTo>
                      <a:pt x="48575" y="25608"/>
                      <a:pt x="25608" y="48575"/>
                      <a:pt x="25608" y="76810"/>
                    </a:cubicBezTo>
                    <a:cubicBezTo>
                      <a:pt x="25608" y="105046"/>
                      <a:pt x="48575" y="128012"/>
                      <a:pt x="76810" y="128012"/>
                    </a:cubicBezTo>
                    <a:cubicBezTo>
                      <a:pt x="105046" y="128012"/>
                      <a:pt x="128012" y="105046"/>
                      <a:pt x="128012" y="76810"/>
                    </a:cubicBezTo>
                    <a:cubicBezTo>
                      <a:pt x="128012" y="48575"/>
                      <a:pt x="105046" y="25608"/>
                      <a:pt x="76810" y="25608"/>
                    </a:cubicBezTo>
                    <a:close/>
                  </a:path>
                </a:pathLst>
              </a:custGeom>
              <a:solidFill>
                <a:srgbClr val="2F3030"/>
              </a:solidFill>
              <a:ln w="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u="sng"/>
              </a:p>
            </p:txBody>
          </p:sp>
          <p:sp>
            <p:nvSpPr>
              <p:cNvPr id="12" name="Forma Livre: Forma 11">
                <a:extLst>
                  <a:ext uri="{FF2B5EF4-FFF2-40B4-BE49-F238E27FC236}">
                    <a16:creationId xmlns:a16="http://schemas.microsoft.com/office/drawing/2014/main" id="{420580F0-8403-7A46-3ABD-50C2880A051A}"/>
                  </a:ext>
                </a:extLst>
              </p:cNvPr>
              <p:cNvSpPr/>
              <p:nvPr/>
            </p:nvSpPr>
            <p:spPr>
              <a:xfrm>
                <a:off x="6756159" y="1930972"/>
                <a:ext cx="35200" cy="35200"/>
              </a:xfrm>
              <a:custGeom>
                <a:avLst/>
                <a:gdLst>
                  <a:gd name="connsiteX0" fmla="*/ 17608 w 35200"/>
                  <a:gd name="connsiteY0" fmla="*/ 0 h 35200"/>
                  <a:gd name="connsiteX1" fmla="*/ 35200 w 35200"/>
                  <a:gd name="connsiteY1" fmla="*/ 17608 h 35200"/>
                  <a:gd name="connsiteX2" fmla="*/ 17608 w 35200"/>
                  <a:gd name="connsiteY2" fmla="*/ 35200 h 35200"/>
                  <a:gd name="connsiteX3" fmla="*/ 0 w 35200"/>
                  <a:gd name="connsiteY3" fmla="*/ 17608 h 35200"/>
                  <a:gd name="connsiteX4" fmla="*/ 17608 w 35200"/>
                  <a:gd name="connsiteY4" fmla="*/ 0 h 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00" h="35200">
                    <a:moveTo>
                      <a:pt x="17608" y="0"/>
                    </a:moveTo>
                    <a:cubicBezTo>
                      <a:pt x="27320" y="0"/>
                      <a:pt x="35200" y="7881"/>
                      <a:pt x="35200" y="17608"/>
                    </a:cubicBezTo>
                    <a:cubicBezTo>
                      <a:pt x="35200" y="27335"/>
                      <a:pt x="27320" y="35200"/>
                      <a:pt x="17608" y="35200"/>
                    </a:cubicBezTo>
                    <a:cubicBezTo>
                      <a:pt x="7896" y="35200"/>
                      <a:pt x="0" y="27320"/>
                      <a:pt x="0" y="17608"/>
                    </a:cubicBezTo>
                    <a:cubicBezTo>
                      <a:pt x="0" y="7896"/>
                      <a:pt x="7881" y="0"/>
                      <a:pt x="17608" y="0"/>
                    </a:cubicBezTo>
                    <a:close/>
                  </a:path>
                </a:pathLst>
              </a:custGeom>
              <a:solidFill>
                <a:srgbClr val="2F3030"/>
              </a:solidFill>
              <a:ln w="1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u="sng"/>
              </a:p>
            </p:txBody>
          </p:sp>
        </p:grpSp>
      </p:grpSp>
      <p:grpSp>
        <p:nvGrpSpPr>
          <p:cNvPr id="17" name="Gráfico 12">
            <a:extLst>
              <a:ext uri="{FF2B5EF4-FFF2-40B4-BE49-F238E27FC236}">
                <a16:creationId xmlns:a16="http://schemas.microsoft.com/office/drawing/2014/main" id="{EE7ADA32-F11D-E779-7F6B-33FDEDF71A91}"/>
              </a:ext>
            </a:extLst>
          </p:cNvPr>
          <p:cNvGrpSpPr/>
          <p:nvPr/>
        </p:nvGrpSpPr>
        <p:grpSpPr>
          <a:xfrm>
            <a:off x="6355284" y="2844207"/>
            <a:ext cx="695190" cy="695191"/>
            <a:chOff x="6355284" y="2283173"/>
            <a:chExt cx="695190" cy="695191"/>
          </a:xfrm>
        </p:grpSpPr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1401EB2B-77CC-8C53-5BC6-6606BF0FCF10}"/>
                </a:ext>
              </a:extLst>
            </p:cNvPr>
            <p:cNvSpPr/>
            <p:nvPr/>
          </p:nvSpPr>
          <p:spPr>
            <a:xfrm rot="-2700000">
              <a:off x="6457093" y="2384982"/>
              <a:ext cx="491573" cy="491574"/>
            </a:xfrm>
            <a:custGeom>
              <a:avLst/>
              <a:gdLst>
                <a:gd name="connsiteX0" fmla="*/ 491574 w 491573"/>
                <a:gd name="connsiteY0" fmla="*/ 245787 h 491574"/>
                <a:gd name="connsiteX1" fmla="*/ 245787 w 491573"/>
                <a:gd name="connsiteY1" fmla="*/ 491575 h 491574"/>
                <a:gd name="connsiteX2" fmla="*/ 0 w 491573"/>
                <a:gd name="connsiteY2" fmla="*/ 245787 h 491574"/>
                <a:gd name="connsiteX3" fmla="*/ 245787 w 491573"/>
                <a:gd name="connsiteY3" fmla="*/ 0 h 491574"/>
                <a:gd name="connsiteX4" fmla="*/ 491574 w 491573"/>
                <a:gd name="connsiteY4" fmla="*/ 245787 h 4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573" h="491574">
                  <a:moveTo>
                    <a:pt x="491574" y="245787"/>
                  </a:moveTo>
                  <a:cubicBezTo>
                    <a:pt x="491574" y="381532"/>
                    <a:pt x="381531" y="491575"/>
                    <a:pt x="245787" y="491575"/>
                  </a:cubicBezTo>
                  <a:cubicBezTo>
                    <a:pt x="110043" y="491575"/>
                    <a:pt x="0" y="381532"/>
                    <a:pt x="0" y="245787"/>
                  </a:cubicBezTo>
                  <a:cubicBezTo>
                    <a:pt x="0" y="110043"/>
                    <a:pt x="110043" y="0"/>
                    <a:pt x="245787" y="0"/>
                  </a:cubicBezTo>
                  <a:cubicBezTo>
                    <a:pt x="381531" y="0"/>
                    <a:pt x="491574" y="110043"/>
                    <a:pt x="491574" y="245787"/>
                  </a:cubicBezTo>
                  <a:close/>
                </a:path>
              </a:pathLst>
            </a:custGeom>
            <a:solidFill>
              <a:srgbClr val="FFFFFF"/>
            </a:solidFill>
            <a:ln w="1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u="sng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C5CB1A05-66A5-5676-CF77-79107C6855CC}"/>
                </a:ext>
              </a:extLst>
            </p:cNvPr>
            <p:cNvSpPr/>
            <p:nvPr/>
          </p:nvSpPr>
          <p:spPr>
            <a:xfrm>
              <a:off x="6564637" y="2477411"/>
              <a:ext cx="276513" cy="276003"/>
            </a:xfrm>
            <a:custGeom>
              <a:avLst/>
              <a:gdLst>
                <a:gd name="connsiteX0" fmla="*/ 61905 w 276513"/>
                <a:gd name="connsiteY0" fmla="*/ 275989 h 276003"/>
                <a:gd name="connsiteX1" fmla="*/ 4548 w 276513"/>
                <a:gd name="connsiteY1" fmla="*/ 275989 h 276003"/>
                <a:gd name="connsiteX2" fmla="*/ 4548 w 276513"/>
                <a:gd name="connsiteY2" fmla="*/ 91641 h 276003"/>
                <a:gd name="connsiteX3" fmla="*/ 61905 w 276513"/>
                <a:gd name="connsiteY3" fmla="*/ 91641 h 276003"/>
                <a:gd name="connsiteX4" fmla="*/ 61905 w 276513"/>
                <a:gd name="connsiteY4" fmla="*/ 275989 h 276003"/>
                <a:gd name="connsiteX5" fmla="*/ 33249 w 276513"/>
                <a:gd name="connsiteY5" fmla="*/ 66453 h 276003"/>
                <a:gd name="connsiteX6" fmla="*/ 0 w 276513"/>
                <a:gd name="connsiteY6" fmla="*/ 33219 h 276003"/>
                <a:gd name="connsiteX7" fmla="*/ 33249 w 276513"/>
                <a:gd name="connsiteY7" fmla="*/ 0 h 276003"/>
                <a:gd name="connsiteX8" fmla="*/ 66453 w 276513"/>
                <a:gd name="connsiteY8" fmla="*/ 33219 h 276003"/>
                <a:gd name="connsiteX9" fmla="*/ 33249 w 276513"/>
                <a:gd name="connsiteY9" fmla="*/ 66453 h 276003"/>
                <a:gd name="connsiteX10" fmla="*/ 276514 w 276513"/>
                <a:gd name="connsiteY10" fmla="*/ 275989 h 276003"/>
                <a:gd name="connsiteX11" fmla="*/ 219218 w 276513"/>
                <a:gd name="connsiteY11" fmla="*/ 275989 h 276003"/>
                <a:gd name="connsiteX12" fmla="*/ 219218 w 276513"/>
                <a:gd name="connsiteY12" fmla="*/ 186344 h 276003"/>
                <a:gd name="connsiteX13" fmla="*/ 189451 w 276513"/>
                <a:gd name="connsiteY13" fmla="*/ 137469 h 276003"/>
                <a:gd name="connsiteX14" fmla="*/ 155092 w 276513"/>
                <a:gd name="connsiteY14" fmla="*/ 184813 h 276003"/>
                <a:gd name="connsiteX15" fmla="*/ 155092 w 276513"/>
                <a:gd name="connsiteY15" fmla="*/ 275989 h 276003"/>
                <a:gd name="connsiteX16" fmla="*/ 97855 w 276513"/>
                <a:gd name="connsiteY16" fmla="*/ 275989 h 276003"/>
                <a:gd name="connsiteX17" fmla="*/ 97855 w 276513"/>
                <a:gd name="connsiteY17" fmla="*/ 91641 h 276003"/>
                <a:gd name="connsiteX18" fmla="*/ 152780 w 276513"/>
                <a:gd name="connsiteY18" fmla="*/ 91641 h 276003"/>
                <a:gd name="connsiteX19" fmla="*/ 152780 w 276513"/>
                <a:gd name="connsiteY19" fmla="*/ 116844 h 276003"/>
                <a:gd name="connsiteX20" fmla="*/ 153561 w 276513"/>
                <a:gd name="connsiteY20" fmla="*/ 116844 h 276003"/>
                <a:gd name="connsiteX21" fmla="*/ 207780 w 276513"/>
                <a:gd name="connsiteY21" fmla="*/ 87078 h 276003"/>
                <a:gd name="connsiteX22" fmla="*/ 276499 w 276513"/>
                <a:gd name="connsiteY22" fmla="*/ 174906 h 276003"/>
                <a:gd name="connsiteX23" fmla="*/ 276499 w 276513"/>
                <a:gd name="connsiteY23" fmla="*/ 276004 h 276003"/>
                <a:gd name="connsiteX24" fmla="*/ 276499 w 276513"/>
                <a:gd name="connsiteY24" fmla="*/ 276004 h 27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6513" h="276003">
                  <a:moveTo>
                    <a:pt x="61905" y="275989"/>
                  </a:moveTo>
                  <a:lnTo>
                    <a:pt x="4548" y="275989"/>
                  </a:lnTo>
                  <a:lnTo>
                    <a:pt x="4548" y="91641"/>
                  </a:lnTo>
                  <a:lnTo>
                    <a:pt x="61905" y="91641"/>
                  </a:lnTo>
                  <a:lnTo>
                    <a:pt x="61905" y="275989"/>
                  </a:lnTo>
                  <a:close/>
                  <a:moveTo>
                    <a:pt x="33249" y="66453"/>
                  </a:moveTo>
                  <a:cubicBezTo>
                    <a:pt x="14846" y="66453"/>
                    <a:pt x="0" y="51562"/>
                    <a:pt x="0" y="33219"/>
                  </a:cubicBezTo>
                  <a:cubicBezTo>
                    <a:pt x="0" y="14876"/>
                    <a:pt x="14831" y="0"/>
                    <a:pt x="33249" y="0"/>
                  </a:cubicBezTo>
                  <a:cubicBezTo>
                    <a:pt x="51667" y="0"/>
                    <a:pt x="66453" y="14891"/>
                    <a:pt x="66453" y="33219"/>
                  </a:cubicBezTo>
                  <a:cubicBezTo>
                    <a:pt x="66453" y="51562"/>
                    <a:pt x="51577" y="66453"/>
                    <a:pt x="33249" y="66453"/>
                  </a:cubicBezTo>
                  <a:close/>
                  <a:moveTo>
                    <a:pt x="276514" y="275989"/>
                  </a:moveTo>
                  <a:lnTo>
                    <a:pt x="219218" y="275989"/>
                  </a:lnTo>
                  <a:lnTo>
                    <a:pt x="219218" y="186344"/>
                  </a:lnTo>
                  <a:cubicBezTo>
                    <a:pt x="219218" y="164969"/>
                    <a:pt x="218843" y="137469"/>
                    <a:pt x="189451" y="137469"/>
                  </a:cubicBezTo>
                  <a:cubicBezTo>
                    <a:pt x="160060" y="137469"/>
                    <a:pt x="155092" y="160766"/>
                    <a:pt x="155092" y="184813"/>
                  </a:cubicBezTo>
                  <a:lnTo>
                    <a:pt x="155092" y="275989"/>
                  </a:lnTo>
                  <a:lnTo>
                    <a:pt x="97855" y="275989"/>
                  </a:lnTo>
                  <a:lnTo>
                    <a:pt x="97855" y="91641"/>
                  </a:lnTo>
                  <a:lnTo>
                    <a:pt x="152780" y="91641"/>
                  </a:lnTo>
                  <a:lnTo>
                    <a:pt x="152780" y="116844"/>
                  </a:lnTo>
                  <a:lnTo>
                    <a:pt x="153561" y="116844"/>
                  </a:lnTo>
                  <a:cubicBezTo>
                    <a:pt x="161201" y="102344"/>
                    <a:pt x="179889" y="87078"/>
                    <a:pt x="207780" y="87078"/>
                  </a:cubicBezTo>
                  <a:cubicBezTo>
                    <a:pt x="265781" y="87078"/>
                    <a:pt x="276499" y="125235"/>
                    <a:pt x="276499" y="174906"/>
                  </a:cubicBezTo>
                  <a:lnTo>
                    <a:pt x="276499" y="276004"/>
                  </a:lnTo>
                  <a:lnTo>
                    <a:pt x="276499" y="276004"/>
                  </a:lnTo>
                  <a:close/>
                </a:path>
              </a:pathLst>
            </a:custGeom>
            <a:solidFill>
              <a:srgbClr val="2F3030"/>
            </a:solidFill>
            <a:ln w="1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u="sng"/>
            </a:p>
          </p:txBody>
        </p:sp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8C6FEFD0-E7B5-BCDC-0F57-5D0F047F4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4552" y="2112358"/>
            <a:ext cx="2175236" cy="2037721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95DC7B2-F2CB-B692-B855-769E3CBD4C2E}"/>
              </a:ext>
            </a:extLst>
          </p:cNvPr>
          <p:cNvGrpSpPr/>
          <p:nvPr/>
        </p:nvGrpSpPr>
        <p:grpSpPr>
          <a:xfrm>
            <a:off x="0" y="5123395"/>
            <a:ext cx="12192000" cy="45719"/>
            <a:chOff x="0" y="5096931"/>
            <a:chExt cx="12192000" cy="1776050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E2A7F19-59A8-36F7-4AD2-6EE978950B3A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95E9C70-D53B-6945-2820-35ED90FD1899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17D30D5C-62A8-5EB3-0822-7DC275215637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1555CDD1-DB5D-1C6F-5629-E3C64905EC7A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AD031B-8490-BF4C-FD42-E83751BF48BB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F02EFFB0-3D52-7F24-1F90-0FCEAC6D6035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94A4266F-9F3F-3D34-51F1-1355609757FF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34DA079-DA20-A67F-07F5-AB725E44BB29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97D546FF-3EB3-3724-0016-F1D4600DD851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A54D8F48-2B86-DF45-9FBD-850B47810DFD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CB635D-8BAD-CC39-0CC4-9E96C9F233C9}"/>
              </a:ext>
            </a:extLst>
          </p:cNvPr>
          <p:cNvSpPr txBox="1"/>
          <p:nvPr/>
        </p:nvSpPr>
        <p:spPr>
          <a:xfrm>
            <a:off x="7082298" y="3429000"/>
            <a:ext cx="3461132" cy="53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pt-BR" sz="2000" u="sng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www.greatpeople.com.br</a:t>
            </a: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FBBFEEFA-AB94-C7F0-6D26-B60891EAB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4270" y="3546606"/>
            <a:ext cx="488681" cy="4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9DE1F418-3115-09E6-177F-F1806C2DB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29" y="957414"/>
            <a:ext cx="7168342" cy="403708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81A76B9-F398-638D-A10C-53CB197A4D3B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C71AAB7-8A1D-3FE5-CF14-6A37EAF6615B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B98DF4C-1E13-40DC-718B-4396BB226298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796FD34-F23A-5C37-A124-71DBE599854C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CD1D6F4-9962-BA7D-26F9-DE73230BF353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D5BC478-3D53-AA57-BB6A-73982E5A8470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3A72E63-8FDC-844F-598C-FCED846D2C63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45CC628-4109-6325-9601-8A2790A1D0EB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ADF873E-F187-DC32-53B8-12B26E961036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5079E6C-87AC-B052-247D-EEB365EBB6C3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C01D25D-0E04-FEBD-88CA-245C6CBC433F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6F4E194-5B5F-E465-519A-CC91AEECCF8F}"/>
              </a:ext>
            </a:extLst>
          </p:cNvPr>
          <p:cNvSpPr txBox="1"/>
          <p:nvPr/>
        </p:nvSpPr>
        <p:spPr>
          <a:xfrm>
            <a:off x="2617490" y="1959831"/>
            <a:ext cx="74091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endParaRPr lang="pt-BR" sz="4600" i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4500"/>
              </a:lnSpc>
            </a:pPr>
            <a:r>
              <a:rPr lang="pt-BR" sz="4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Ecossistema de Soluções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B8C08C3-C8C8-61B7-51C9-EB83E9D450C2}"/>
              </a:ext>
            </a:extLst>
          </p:cNvPr>
          <p:cNvSpPr txBox="1"/>
          <p:nvPr/>
        </p:nvSpPr>
        <p:spPr>
          <a:xfrm>
            <a:off x="9418320" y="3429000"/>
            <a:ext cx="18327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pt-BR" sz="1600" dirty="0" err="1">
                <a:solidFill>
                  <a:srgbClr val="FF79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diversity</a:t>
            </a:r>
            <a:endParaRPr lang="pt-BR" sz="1600" dirty="0">
              <a:solidFill>
                <a:srgbClr val="FF79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600"/>
              </a:lnSpc>
            </a:pPr>
            <a:r>
              <a:rPr lang="pt-BR" sz="1600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consulting</a:t>
            </a:r>
            <a:endParaRPr lang="pt-BR" sz="16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600"/>
              </a:lnSpc>
            </a:pPr>
            <a:r>
              <a:rPr lang="pt-BR" sz="1600" dirty="0">
                <a:solidFill>
                  <a:srgbClr val="CC257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mentoring</a:t>
            </a:r>
          </a:p>
          <a:p>
            <a:pPr>
              <a:lnSpc>
                <a:spcPts val="1600"/>
              </a:lnSpc>
            </a:pPr>
            <a:r>
              <a:rPr lang="pt-BR" sz="1600" dirty="0">
                <a:solidFill>
                  <a:srgbClr val="990FE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books</a:t>
            </a:r>
          </a:p>
          <a:p>
            <a:pPr>
              <a:lnSpc>
                <a:spcPts val="1600"/>
              </a:lnSpc>
            </a:pPr>
            <a:r>
              <a:rPr lang="pt-BR" sz="1600" dirty="0" err="1">
                <a:solidFill>
                  <a:srgbClr val="1563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leadership</a:t>
            </a:r>
            <a:endParaRPr lang="pt-BR" sz="1600" dirty="0">
              <a:solidFill>
                <a:srgbClr val="1563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600"/>
              </a:lnSpc>
            </a:pPr>
            <a:r>
              <a:rPr lang="pt-BR" sz="1600" dirty="0">
                <a:solidFill>
                  <a:srgbClr val="27BBF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mental </a:t>
            </a:r>
            <a:r>
              <a:rPr lang="pt-BR" sz="1600" dirty="0" err="1">
                <a:solidFill>
                  <a:srgbClr val="27BBF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health</a:t>
            </a:r>
            <a:endParaRPr lang="pt-BR" sz="1600" dirty="0">
              <a:solidFill>
                <a:srgbClr val="27BBFC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600"/>
              </a:lnSpc>
            </a:pPr>
            <a:r>
              <a:rPr lang="pt-BR" sz="1600" dirty="0" err="1">
                <a:solidFill>
                  <a:srgbClr val="1ED6B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partners</a:t>
            </a:r>
            <a:endParaRPr lang="pt-BR" sz="1600" dirty="0">
              <a:solidFill>
                <a:srgbClr val="1ED6B3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600"/>
              </a:lnSpc>
            </a:pPr>
            <a:r>
              <a:rPr lang="pt-BR" sz="1600" dirty="0" err="1">
                <a:solidFill>
                  <a:srgbClr val="3ECC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energy</a:t>
            </a:r>
            <a:endParaRPr lang="pt-BR" sz="1600" dirty="0">
              <a:solidFill>
                <a:srgbClr val="3ECC3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600"/>
              </a:lnSpc>
            </a:pPr>
            <a:r>
              <a:rPr lang="pt-BR" sz="1600" dirty="0" err="1">
                <a:solidFill>
                  <a:srgbClr val="1B891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esg</a:t>
            </a:r>
            <a:endParaRPr lang="pt-BR" sz="1600" dirty="0">
              <a:solidFill>
                <a:srgbClr val="1B8915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600"/>
              </a:lnSpc>
            </a:pPr>
            <a:r>
              <a:rPr lang="pt-BR" sz="1600" dirty="0" err="1">
                <a:solidFill>
                  <a:srgbClr val="A0A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international</a:t>
            </a:r>
            <a:endParaRPr lang="pt-BR" sz="1600" dirty="0">
              <a:solidFill>
                <a:srgbClr val="A0A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A92ADB-C65E-AAEC-557D-FE62BD745DF0}"/>
              </a:ext>
            </a:extLst>
          </p:cNvPr>
          <p:cNvSpPr txBox="1"/>
          <p:nvPr/>
        </p:nvSpPr>
        <p:spPr>
          <a:xfrm>
            <a:off x="917555" y="1597546"/>
            <a:ext cx="2921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Acreditamos que o trabalho tem o poder de transformar </a:t>
            </a:r>
          </a:p>
          <a:p>
            <a:r>
              <a:rPr lang="pt-BR" sz="2000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sociedade 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FF61732-C9BB-9A71-F390-1F1023AC4F26}"/>
              </a:ext>
            </a:extLst>
          </p:cNvPr>
          <p:cNvSpPr/>
          <p:nvPr/>
        </p:nvSpPr>
        <p:spPr>
          <a:xfrm>
            <a:off x="929165" y="935975"/>
            <a:ext cx="2747889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BA6C3DA-716A-697A-1C3E-C5D23B56DCCD}"/>
              </a:ext>
            </a:extLst>
          </p:cNvPr>
          <p:cNvSpPr txBox="1"/>
          <p:nvPr/>
        </p:nvSpPr>
        <p:spPr>
          <a:xfrm>
            <a:off x="1143403" y="951879"/>
            <a:ext cx="26957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Great</a:t>
            </a: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Place</a:t>
            </a: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</a:t>
            </a: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Work</a:t>
            </a:r>
            <a:endParaRPr lang="pt-BR" sz="2000" dirty="0">
              <a:solidFill>
                <a:srgbClr val="30313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69BDE5C-415D-5C6E-4480-B30F1DB19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66" y="2435266"/>
            <a:ext cx="1987468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981A76B9-F398-638D-A10C-53CB197A4D3B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C71AAB7-8A1D-3FE5-CF14-6A37EAF6615B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B98DF4C-1E13-40DC-718B-4396BB226298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796FD34-F23A-5C37-A124-71DBE599854C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CD1D6F4-9962-BA7D-26F9-DE73230BF353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D5BC478-3D53-AA57-BB6A-73982E5A8470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3A72E63-8FDC-844F-598C-FCED846D2C63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45CC628-4109-6325-9601-8A2790A1D0EB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ADF873E-F187-DC32-53B8-12B26E961036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5079E6C-87AC-B052-247D-EEB365EBB6C3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C01D25D-0E04-FEBD-88CA-245C6CBC433F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2415FDA-D33E-D775-E86B-C4ADB62AC3F4}"/>
              </a:ext>
            </a:extLst>
          </p:cNvPr>
          <p:cNvSpPr/>
          <p:nvPr/>
        </p:nvSpPr>
        <p:spPr>
          <a:xfrm>
            <a:off x="929165" y="935975"/>
            <a:ext cx="3271359" cy="42841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u="sng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003AB5E-E999-56E5-B2BA-0819B5688695}"/>
              </a:ext>
            </a:extLst>
          </p:cNvPr>
          <p:cNvSpPr txBox="1"/>
          <p:nvPr/>
        </p:nvSpPr>
        <p:spPr>
          <a:xfrm>
            <a:off x="1143402" y="951879"/>
            <a:ext cx="2890435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Nosso Impacto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EECC3C5-8BC9-B9CD-ECDC-BCB2E2BDD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49" y="1844906"/>
            <a:ext cx="8448502" cy="31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E7E13BA-3B90-4867-5DBB-B811254464A3}"/>
              </a:ext>
            </a:extLst>
          </p:cNvPr>
          <p:cNvSpPr txBox="1"/>
          <p:nvPr/>
        </p:nvSpPr>
        <p:spPr>
          <a:xfrm>
            <a:off x="929166" y="1448615"/>
            <a:ext cx="83302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Um ecossistema de </a:t>
            </a:r>
            <a:r>
              <a:rPr lang="pt-BR" sz="2800" b="1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soluções integradas</a:t>
            </a:r>
            <a:r>
              <a:rPr lang="pt-BR" sz="2800" b="1" dirty="0">
                <a:solidFill>
                  <a:srgbClr val="2626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b="1" dirty="0">
                <a:solidFill>
                  <a:srgbClr val="262626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que compõem uma</a:t>
            </a:r>
            <a:r>
              <a:rPr lang="pt-BR" sz="2800" b="1" dirty="0">
                <a:solidFill>
                  <a:srgbClr val="2626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b="1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jornada de transformação </a:t>
            </a:r>
            <a:r>
              <a:rPr lang="pt-BR" sz="2800" b="1" dirty="0">
                <a:solidFill>
                  <a:srgbClr val="262626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dos ambientes de trabalho, trazendo as</a:t>
            </a:r>
            <a:r>
              <a:rPr lang="pt-BR" sz="2800" b="1" dirty="0">
                <a:solidFill>
                  <a:srgbClr val="26262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b="1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pessoas para o centro dos negócios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FE9E609-65C3-61BC-70E4-98F92A5C513A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876FA25-E588-16BC-5C29-05CF521599C1}"/>
              </a:ext>
            </a:extLst>
          </p:cNvPr>
          <p:cNvSpPr txBox="1"/>
          <p:nvPr/>
        </p:nvSpPr>
        <p:spPr>
          <a:xfrm>
            <a:off x="1119616" y="935975"/>
            <a:ext cx="289412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Quem Somos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1CBFED-55CD-C2E1-AFA1-39FC82D02A37}"/>
              </a:ext>
            </a:extLst>
          </p:cNvPr>
          <p:cNvSpPr txBox="1"/>
          <p:nvPr/>
        </p:nvSpPr>
        <p:spPr>
          <a:xfrm>
            <a:off x="929166" y="4616657"/>
            <a:ext cx="9952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Tudo que a sua empresa precisa, em um único lugar.</a:t>
            </a:r>
          </a:p>
        </p:txBody>
      </p:sp>
    </p:spTree>
    <p:extLst>
      <p:ext uri="{BB962C8B-B14F-4D97-AF65-F5344CB8AC3E}">
        <p14:creationId xmlns:p14="http://schemas.microsoft.com/office/powerpoint/2010/main" val="20869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A10940B6-2B60-CF8D-93F7-718A6E789BE4}"/>
              </a:ext>
            </a:extLst>
          </p:cNvPr>
          <p:cNvSpPr/>
          <p:nvPr/>
        </p:nvSpPr>
        <p:spPr>
          <a:xfrm>
            <a:off x="6674297" y="66502"/>
            <a:ext cx="5517703" cy="6791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81A76B9-F398-638D-A10C-53CB197A4D3B}"/>
              </a:ext>
            </a:extLst>
          </p:cNvPr>
          <p:cNvGrpSpPr/>
          <p:nvPr/>
        </p:nvGrpSpPr>
        <p:grpSpPr>
          <a:xfrm>
            <a:off x="0" y="6205989"/>
            <a:ext cx="12192000" cy="45719"/>
            <a:chOff x="0" y="5096931"/>
            <a:chExt cx="12192000" cy="177605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C71AAB7-8A1D-3FE5-CF14-6A37EAF6615B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B98DF4C-1E13-40DC-718B-4396BB226298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A796FD34-F23A-5C37-A124-71DBE599854C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0CD1D6F4-9962-BA7D-26F9-DE73230BF353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D5BC478-3D53-AA57-BB6A-73982E5A8470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3A72E63-8FDC-844F-598C-FCED846D2C63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45CC628-4109-6325-9601-8A2790A1D0EB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CADF873E-F187-DC32-53B8-12B26E961036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B5079E6C-87AC-B052-247D-EEB365EBB6C3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C01D25D-0E04-FEBD-88CA-245C6CBC433F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991CE8-11B0-8494-C67D-84293D83F638}"/>
              </a:ext>
            </a:extLst>
          </p:cNvPr>
          <p:cNvSpPr txBox="1"/>
          <p:nvPr/>
        </p:nvSpPr>
        <p:spPr>
          <a:xfrm>
            <a:off x="1312473" y="3706852"/>
            <a:ext cx="405705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400" i="1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 futuro entregue no presente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1AE6B81F-9647-8ECA-DDEA-6A9A76933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64" y="1153448"/>
            <a:ext cx="4453737" cy="570455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47420B2-21DB-4964-AF6F-14BDD894B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47" y="558175"/>
            <a:ext cx="2873647" cy="28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8CE94F4-8A55-6250-5418-AC6928751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13" y="2758825"/>
            <a:ext cx="2581072" cy="258107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7B73A4A-C668-DCC8-F838-E51927E58325}"/>
              </a:ext>
            </a:extLst>
          </p:cNvPr>
          <p:cNvSpPr txBox="1"/>
          <p:nvPr/>
        </p:nvSpPr>
        <p:spPr>
          <a:xfrm>
            <a:off x="917555" y="1380295"/>
            <a:ext cx="10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 você, construindo o futuro dos negócios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80291D7-0049-7578-9F32-561442E8FC29}"/>
              </a:ext>
            </a:extLst>
          </p:cNvPr>
          <p:cNvSpPr/>
          <p:nvPr/>
        </p:nvSpPr>
        <p:spPr>
          <a:xfrm>
            <a:off x="929166" y="935975"/>
            <a:ext cx="3161780" cy="428416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31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246E26-3F15-7D7A-B49E-A866678B367B}"/>
              </a:ext>
            </a:extLst>
          </p:cNvPr>
          <p:cNvSpPr txBox="1"/>
          <p:nvPr/>
        </p:nvSpPr>
        <p:spPr>
          <a:xfrm>
            <a:off x="1143403" y="935975"/>
            <a:ext cx="2822206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000" dirty="0" err="1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Great</a:t>
            </a:r>
            <a:r>
              <a:rPr lang="pt-BR" sz="2000" dirty="0">
                <a:solidFill>
                  <a:srgbClr val="30313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People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D672302-B0FE-CB9B-E7F9-75662EFA2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48" y="2758825"/>
            <a:ext cx="2581072" cy="2581072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A460060D-7E17-21D7-56B7-468E235E5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6022" y="2670339"/>
            <a:ext cx="2767226" cy="143397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3EC81E6-F575-A59B-39E7-FBD343FBF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62" y="2758825"/>
            <a:ext cx="2581074" cy="258107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C34B92-18A5-C852-F673-5013EAA22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3561" y="2670339"/>
            <a:ext cx="2767226" cy="143397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8CDB7B-98C5-2885-B221-E0690321C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9295" y="2670339"/>
            <a:ext cx="2767226" cy="14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A8DF3-FAC0-04E0-CB98-E7BC70182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C63DB66-437E-E2FC-D24B-4962AD6F0C73}"/>
              </a:ext>
            </a:extLst>
          </p:cNvPr>
          <p:cNvSpPr txBox="1"/>
          <p:nvPr/>
        </p:nvSpPr>
        <p:spPr>
          <a:xfrm>
            <a:off x="917555" y="1458240"/>
            <a:ext cx="8330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Soluções Plurais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B39AD893-2AF3-ABD1-8BC7-80CE34B6296D}"/>
              </a:ext>
            </a:extLst>
          </p:cNvPr>
          <p:cNvSpPr/>
          <p:nvPr/>
        </p:nvSpPr>
        <p:spPr>
          <a:xfrm>
            <a:off x="929166" y="935975"/>
            <a:ext cx="2479664" cy="42841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8F9226F-4946-B7DE-44B1-145055BC300D}"/>
              </a:ext>
            </a:extLst>
          </p:cNvPr>
          <p:cNvSpPr txBox="1"/>
          <p:nvPr/>
        </p:nvSpPr>
        <p:spPr>
          <a:xfrm>
            <a:off x="1143402" y="951879"/>
            <a:ext cx="2265427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Pilares de Atuação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14365516-BE75-5162-D9A0-C5E1D313CF26}"/>
              </a:ext>
            </a:extLst>
          </p:cNvPr>
          <p:cNvGrpSpPr/>
          <p:nvPr/>
        </p:nvGrpSpPr>
        <p:grpSpPr>
          <a:xfrm>
            <a:off x="0" y="5096931"/>
            <a:ext cx="12192000" cy="1776050"/>
            <a:chOff x="0" y="5096931"/>
            <a:chExt cx="12192000" cy="177605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A94B72DB-DEDE-89B4-C9EE-1EFD3D8E3D1D}"/>
                </a:ext>
              </a:extLst>
            </p:cNvPr>
            <p:cNvSpPr/>
            <p:nvPr/>
          </p:nvSpPr>
          <p:spPr>
            <a:xfrm>
              <a:off x="0" y="5096933"/>
              <a:ext cx="1219200" cy="1767018"/>
            </a:xfrm>
            <a:prstGeom prst="rect">
              <a:avLst/>
            </a:prstGeom>
            <a:solidFill>
              <a:srgbClr val="FF7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2CC0A98-B617-D074-FAA5-A00F8F06DBE1}"/>
                </a:ext>
              </a:extLst>
            </p:cNvPr>
            <p:cNvSpPr/>
            <p:nvPr/>
          </p:nvSpPr>
          <p:spPr>
            <a:xfrm>
              <a:off x="1219198" y="5096931"/>
              <a:ext cx="1219200" cy="1767018"/>
            </a:xfrm>
            <a:prstGeom prst="rect">
              <a:avLst/>
            </a:prstGeom>
            <a:solidFill>
              <a:srgbClr val="FE15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8FC6308-0C5A-2E7A-016A-5610E70DC371}"/>
                </a:ext>
              </a:extLst>
            </p:cNvPr>
            <p:cNvSpPr/>
            <p:nvPr/>
          </p:nvSpPr>
          <p:spPr>
            <a:xfrm>
              <a:off x="3657600" y="5096935"/>
              <a:ext cx="1219200" cy="1767014"/>
            </a:xfrm>
            <a:prstGeom prst="rect">
              <a:avLst/>
            </a:prstGeom>
            <a:solidFill>
              <a:srgbClr val="990F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3ECC905-5D47-5D6E-ECA0-74E75879CC75}"/>
                </a:ext>
              </a:extLst>
            </p:cNvPr>
            <p:cNvSpPr/>
            <p:nvPr/>
          </p:nvSpPr>
          <p:spPr>
            <a:xfrm>
              <a:off x="4876800" y="5096935"/>
              <a:ext cx="1219200" cy="1767014"/>
            </a:xfrm>
            <a:prstGeom prst="rect">
              <a:avLst/>
            </a:prstGeom>
            <a:solidFill>
              <a:srgbClr val="156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FF8A3DC-4867-6A00-F415-B14C1C73F81C}"/>
                </a:ext>
              </a:extLst>
            </p:cNvPr>
            <p:cNvSpPr/>
            <p:nvPr/>
          </p:nvSpPr>
          <p:spPr>
            <a:xfrm>
              <a:off x="6096000" y="5096933"/>
              <a:ext cx="1219200" cy="1771532"/>
            </a:xfrm>
            <a:prstGeom prst="rect">
              <a:avLst/>
            </a:prstGeom>
            <a:solidFill>
              <a:srgbClr val="27BB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74D055C-569F-A987-FB98-0821A9A88584}"/>
                </a:ext>
              </a:extLst>
            </p:cNvPr>
            <p:cNvSpPr/>
            <p:nvPr/>
          </p:nvSpPr>
          <p:spPr>
            <a:xfrm>
              <a:off x="7315200" y="5096933"/>
              <a:ext cx="1219200" cy="1776048"/>
            </a:xfrm>
            <a:prstGeom prst="rect">
              <a:avLst/>
            </a:prstGeom>
            <a:solidFill>
              <a:srgbClr val="1ED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828F51D-7E16-4110-576C-1B2A73556732}"/>
                </a:ext>
              </a:extLst>
            </p:cNvPr>
            <p:cNvSpPr/>
            <p:nvPr/>
          </p:nvSpPr>
          <p:spPr>
            <a:xfrm>
              <a:off x="8534400" y="5096933"/>
              <a:ext cx="1219200" cy="1767015"/>
            </a:xfrm>
            <a:prstGeom prst="rect">
              <a:avLst/>
            </a:prstGeom>
            <a:solidFill>
              <a:srgbClr val="1B89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BC17BDE-DF8C-C833-A4A5-1C5DD832BD2D}"/>
                </a:ext>
              </a:extLst>
            </p:cNvPr>
            <p:cNvSpPr/>
            <p:nvPr/>
          </p:nvSpPr>
          <p:spPr>
            <a:xfrm>
              <a:off x="9753600" y="5096934"/>
              <a:ext cx="1219200" cy="1767014"/>
            </a:xfrm>
            <a:prstGeom prst="rect">
              <a:avLst/>
            </a:prstGeom>
            <a:solidFill>
              <a:srgbClr val="3ECC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4512A2F-EA48-5925-D7BE-245A96457037}"/>
                </a:ext>
              </a:extLst>
            </p:cNvPr>
            <p:cNvSpPr/>
            <p:nvPr/>
          </p:nvSpPr>
          <p:spPr>
            <a:xfrm>
              <a:off x="10972800" y="5096933"/>
              <a:ext cx="1219200" cy="1767014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6C343E7-9C77-71ED-C261-9B2CC52F091F}"/>
                </a:ext>
              </a:extLst>
            </p:cNvPr>
            <p:cNvSpPr/>
            <p:nvPr/>
          </p:nvSpPr>
          <p:spPr>
            <a:xfrm>
              <a:off x="2438399" y="5096933"/>
              <a:ext cx="1219200" cy="1776048"/>
            </a:xfrm>
            <a:prstGeom prst="rect">
              <a:avLst/>
            </a:prstGeom>
            <a:solidFill>
              <a:srgbClr val="CC25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9840416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 animBg="1"/>
      <p:bldP spid="3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8DD709B4112CC468235E53D2125655C" ma:contentTypeVersion="15" ma:contentTypeDescription="Crie um novo documento." ma:contentTypeScope="" ma:versionID="e0832713e23a07b5489a12317627fb35">
  <xsd:schema xmlns:xsd="http://www.w3.org/2001/XMLSchema" xmlns:xs="http://www.w3.org/2001/XMLSchema" xmlns:p="http://schemas.microsoft.com/office/2006/metadata/properties" xmlns:ns2="29fc074b-d49b-4b97-8600-b971662bf4db" xmlns:ns3="2656a6de-c304-495d-b9b5-baf06482e3ce" targetNamespace="http://schemas.microsoft.com/office/2006/metadata/properties" ma:root="true" ma:fieldsID="79e96a394318bfcd911be07759b7b9d2" ns2:_="" ns3:_="">
    <xsd:import namespace="29fc074b-d49b-4b97-8600-b971662bf4db"/>
    <xsd:import namespace="2656a6de-c304-495d-b9b5-baf06482e3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c074b-d49b-4b97-8600-b971662bf4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Marcações de imagem" ma:readOnly="false" ma:fieldId="{5cf76f15-5ced-4ddc-b409-7134ff3c332f}" ma:taxonomyMulti="true" ma:sspId="6f58809d-530b-48f8-b8bd-44488f1bd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6a6de-c304-495d-b9b5-baf06482e3c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3e133d5-84b2-48d7-b055-2081f8e901dc}" ma:internalName="TaxCatchAll" ma:showField="CatchAllData" ma:web="2656a6de-c304-495d-b9b5-baf06482e3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56a6de-c304-495d-b9b5-baf06482e3ce" xsi:nil="true"/>
    <lcf76f155ced4ddcb4097134ff3c332f xmlns="29fc074b-d49b-4b97-8600-b971662bf4d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BBEA5D-35D0-4770-BE0B-620FEACF10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D54FC4-E58C-4B8C-BFB8-89FBCAE799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fc074b-d49b-4b97-8600-b971662bf4db"/>
    <ds:schemaRef ds:uri="2656a6de-c304-495d-b9b5-baf06482e3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949149-0244-49D9-9C79-97384E7298A6}">
  <ds:schemaRefs>
    <ds:schemaRef ds:uri="http://schemas.microsoft.com/office/2006/metadata/properties"/>
    <ds:schemaRef ds:uri="http://schemas.microsoft.com/office/infopath/2007/PartnerControls"/>
    <ds:schemaRef ds:uri="2656a6de-c304-495d-b9b5-baf06482e3ce"/>
    <ds:schemaRef ds:uri="29fc074b-d49b-4b97-8600-b971662bf4d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717</Words>
  <Application>Microsoft Office PowerPoint</Application>
  <PresentationFormat>Widescreen</PresentationFormat>
  <Paragraphs>118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13</cp:revision>
  <dcterms:created xsi:type="dcterms:W3CDTF">2024-04-15T20:53:46Z</dcterms:created>
  <dcterms:modified xsi:type="dcterms:W3CDTF">2024-04-17T13:15:28Z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0x010100E8DD709B4112CC468235E53D2125655C</vt:lpwstr>
  </property>
</Properties>
</file>