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95" r:id="rId6"/>
    <p:sldId id="296" r:id="rId7"/>
    <p:sldId id="266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5" r:id="rId35"/>
    <p:sldId id="324" r:id="rId36"/>
    <p:sldId id="326" r:id="rId37"/>
    <p:sldId id="327" r:id="rId38"/>
    <p:sldId id="328" r:id="rId39"/>
    <p:sldId id="329" r:id="rId40"/>
    <p:sldId id="330" r:id="rId41"/>
    <p:sldId id="264" r:id="rId42"/>
    <p:sldId id="297" r:id="rId43"/>
    <p:sldId id="332" r:id="rId44"/>
    <p:sldId id="333" r:id="rId45"/>
    <p:sldId id="334" r:id="rId46"/>
    <p:sldId id="260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C"/>
    <a:srgbClr val="11DECC"/>
    <a:srgbClr val="12D3AF"/>
    <a:srgbClr val="FF0D6E"/>
    <a:srgbClr val="00518A"/>
    <a:srgbClr val="330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8AEC2-A98F-BE54-D4AF-38F470DF47CF}" v="216" dt="2023-08-01T17:11:43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62902-B589-6A6F-A1F4-7A671D9F0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C3EBF9-AB66-4E99-289F-C466C0A25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311F6-9E89-78F6-87D9-5D96EF16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6E154A-47F3-9179-BBFE-07B63D36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A02841-ECD4-7DE9-FC6F-C2B81943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7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D463C-7E92-D5EB-91AE-0AE85241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412C8C-1863-4BCE-D791-E7DDBF816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445492-7CFF-B95D-12DC-D975336C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BD74AB-02CC-DC04-6943-1EC5DC12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B939DF-A1E2-C920-A87C-2B984A9D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28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805D09-9847-5AB4-8058-4F8C880D0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529965-4A14-98D1-A39C-645670D1C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D4246F-3BDD-7270-D9E0-624BDB5E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1586ED-D85C-F0C7-37F6-3AA6866F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9F63D3-C42E-DC84-4C4E-EC8E0470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69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14D813-9D74-65A4-86CD-278B5EE0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4275-3E73-467C-902F-DF16D22545A9}" type="datetime1">
              <a:rPr lang="pt-BR" smtClean="0"/>
              <a:t>05/10/2023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A5360E0-BBB0-C600-9B1E-B4605D92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© 2023 Great People® Brasil. Todos os Direitos Reservados.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2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CFD76-21FB-4181-05CE-DE676B50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B96285-5921-4A44-7760-72A0CB26E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A6252C-BBEF-AE57-038D-8EDC6A36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203B1D-7071-63C9-785D-406C2B9D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D9A7AD-C65E-107C-F5E9-7E872B3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12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AF844-296E-270D-96B1-7DAD8964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E486C2-A0A6-DF69-4451-FF7B1E6B5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9C500D-2581-EBA0-18D3-CFB4BA26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00B7E0-CA09-0B45-A770-0C3541C1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074002-BED8-0413-0E4E-987A4AC8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13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49DEF-52CA-130E-DDCE-249230FC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226B46-3C57-4CA2-1BC6-6953E27A8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77E70C-5AD6-8834-47CA-4C5A31599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939A2E-35C6-0CD8-D4E1-CA93F9C8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DDF0B8-01B2-132F-CC75-CEED7786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7E5F61-B38F-9415-6A3C-5787B2D9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6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7D015-418D-BB8B-DC32-0C135F4A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4BD3AE-A6AE-31D3-7199-AFB4079F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5D56F7-78CA-E9FE-3D5B-C904ED564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BD49AC-5A96-B988-A045-495CB169D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9BBD99A-A50E-17BC-0374-6BB752C1E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24E1B9-99FD-F1D2-2DDE-749C5231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27D9EB-E655-8D8D-BEB4-A45FEC46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064CDD-0D73-807A-D65A-7EC734A3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78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B8370-6E13-E542-F1A6-B9D80DB8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D20112-6C6B-162C-6F00-427B3591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3FE704B-ACB8-47ED-9906-29F4CE56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AA15295-5308-EDCA-2286-8B20A4D7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86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34974-DE97-D95C-AD55-C14AAD46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25E07F2-8573-9CBF-5770-C1480010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ECE0BB-2729-AFFB-7DD1-D03B39D6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09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BE6C5-1EA8-1120-CBBD-CB8E9978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669561-74FF-3C74-92CB-6D195EAC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D443D9-C017-1340-D1BB-A26052F5D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574C09-E8FC-6DDC-78DB-AED196E4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27313C-5EF1-DE8C-4011-80EB86CA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A32F7-45B4-13B9-A894-37FB07EE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0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DEA80-C057-B23D-4DA6-978F0411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E174DA-EE3C-50EE-6047-45C41DF65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86660E-F49C-C3E9-8ECF-24390C8FF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EA0A30-BE87-1005-33B0-AD2E4B84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6F486E-629E-0B3E-7AF9-FA27655A1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2E1B20-A287-7165-0117-3123B339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43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70A5B11-14B0-18A8-BFA9-30120DE8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86D3A-B7B4-86CC-F1F6-C74AC5FB1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497C5E-26F4-EA9E-E511-C2F58CC67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E393C-ED8B-49EF-8943-5D63E5417281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8E0409-E95D-54CA-9BFD-A5BA0180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2B591D-32BA-0251-3DDE-4E6514B49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AB3C6-BEA7-425D-A47F-47E18BD8D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0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great-people-oficial" TargetMode="External"/><Relationship Id="rId3" Type="http://schemas.openxmlformats.org/officeDocument/2006/relationships/image" Target="../media/image10.svg"/><Relationship Id="rId7" Type="http://schemas.openxmlformats.org/officeDocument/2006/relationships/hyperlink" Target="https://www.greatpeople.com.br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gptwbrasil/" TargetMode="External"/><Relationship Id="rId11" Type="http://schemas.openxmlformats.org/officeDocument/2006/relationships/image" Target="../media/image22.jpeg"/><Relationship Id="rId5" Type="http://schemas.openxmlformats.org/officeDocument/2006/relationships/hyperlink" Target="https://www.linkedin.com/company/great-place-to-work-brasil/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https://gptw.com.br/&#8203;" TargetMode="External"/><Relationship Id="rId9" Type="http://schemas.openxmlformats.org/officeDocument/2006/relationships/hyperlink" Target="https://www.instagram.com/greatpeopleoficial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rojetopartners.twygoead.com/users/logi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ptw.zeev.it/&#8203;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hyperlink" Target="https://www.youtube.com/watch?v=56Xp39Frmg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pamella.nilsen@greatplacetowork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silvia.furgler@greatpeople.com.b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rafaella.mesquita@greatpeople.com.b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10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6E2B2AF-BA68-042A-F958-81463950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64179A-1958-57D4-9E89-676D39DFAA17}"/>
              </a:ext>
            </a:extLst>
          </p:cNvPr>
          <p:cNvSpPr txBox="1"/>
          <p:nvPr/>
        </p:nvSpPr>
        <p:spPr>
          <a:xfrm>
            <a:off x="707477" y="3729652"/>
            <a:ext cx="418483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Verdana"/>
                <a:ea typeface="Verdana"/>
              </a:rPr>
              <a:t>Manual dos </a:t>
            </a:r>
            <a:r>
              <a:rPr lang="pt-BR" sz="2400" b="1" err="1">
                <a:solidFill>
                  <a:schemeClr val="bg1"/>
                </a:solidFill>
                <a:latin typeface="Verdana"/>
                <a:ea typeface="Verdana"/>
              </a:rPr>
              <a:t>Partners</a:t>
            </a:r>
            <a:endParaRPr lang="pt-BR" sz="2400" err="1">
              <a:solidFill>
                <a:schemeClr val="bg1"/>
              </a:solidFill>
              <a:cs typeface="Calibri"/>
            </a:endParaRPr>
          </a:p>
          <a:p>
            <a:r>
              <a:rPr lang="pt-BR" sz="2800" dirty="0">
                <a:solidFill>
                  <a:srgbClr val="11DECC"/>
                </a:solidFill>
                <a:latin typeface="Verdana"/>
                <a:ea typeface="Verdana"/>
              </a:rPr>
              <a:t>Turma 6</a:t>
            </a:r>
            <a:endParaRPr lang="pt-BR" dirty="0"/>
          </a:p>
          <a:p>
            <a:endParaRPr lang="pt-BR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0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1" y="727182"/>
            <a:ext cx="558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Credenciais Soft Skills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Entenda o que representa cada credencial​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EC0ABAD-718B-99C1-F53A-B7E3B8BBB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85287"/>
              </p:ext>
            </p:extLst>
          </p:nvPr>
        </p:nvGraphicFramePr>
        <p:xfrm>
          <a:off x="886460" y="2142013"/>
          <a:ext cx="10502899" cy="4136863"/>
        </p:xfrm>
        <a:graphic>
          <a:graphicData uri="http://schemas.openxmlformats.org/drawingml/2006/table">
            <a:tbl>
              <a:tblPr/>
              <a:tblGrid>
                <a:gridCol w="2608675">
                  <a:extLst>
                    <a:ext uri="{9D8B030D-6E8A-4147-A177-3AD203B41FA5}">
                      <a16:colId xmlns:a16="http://schemas.microsoft.com/office/drawing/2014/main" val="923953163"/>
                    </a:ext>
                  </a:extLst>
                </a:gridCol>
                <a:gridCol w="2463748">
                  <a:extLst>
                    <a:ext uri="{9D8B030D-6E8A-4147-A177-3AD203B41FA5}">
                      <a16:colId xmlns:a16="http://schemas.microsoft.com/office/drawing/2014/main" val="3904386792"/>
                    </a:ext>
                  </a:extLst>
                </a:gridCol>
                <a:gridCol w="2642775">
                  <a:extLst>
                    <a:ext uri="{9D8B030D-6E8A-4147-A177-3AD203B41FA5}">
                      <a16:colId xmlns:a16="http://schemas.microsoft.com/office/drawing/2014/main" val="988910615"/>
                    </a:ext>
                  </a:extLst>
                </a:gridCol>
                <a:gridCol w="2787701">
                  <a:extLst>
                    <a:ext uri="{9D8B030D-6E8A-4147-A177-3AD203B41FA5}">
                      <a16:colId xmlns:a16="http://schemas.microsoft.com/office/drawing/2014/main" val="1745261735"/>
                    </a:ext>
                  </a:extLst>
                </a:gridCol>
              </a:tblGrid>
              <a:tr h="636440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MEMBER</a:t>
                      </a:r>
                      <a:r>
                        <a:rPr lang="pt-BR" sz="2400" b="0" i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MASTER</a:t>
                      </a:r>
                      <a:r>
                        <a:rPr lang="pt-BR" sz="2400" b="0" i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PREMIUM</a:t>
                      </a:r>
                      <a:r>
                        <a:rPr lang="pt-BR" sz="2400" b="0" i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INFLUENCER</a:t>
                      </a:r>
                      <a:r>
                        <a:rPr lang="pt-BR" sz="2400" b="0" i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56548"/>
                  </a:ext>
                </a:extLst>
              </a:tr>
              <a:tr h="3500423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Partners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com Formação obrigatória completa de 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forma satisfatória.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Iniciantes na prática de nossos produtos e serviços 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Mínimo de 06 meses no programa. Apto a estruturar estratégias de negócios conjuntas (ecossistema + atuação própria) e conduzir reuniões sobre o portfólio GPTW e 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Great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People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Mais de 08 meses no programa. Se mantem participante na Formação e   demonstram entender bem nos nossos serviços e metodologia, quase sempre gerando bons negócios 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Após 12 meses. São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ativos na comunidade 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Partners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e no ecossistema, contribuem para o desenvolvimento dos demais, sendo considerado referência no grupo. Destaca-se pela atuação nas mídias sociais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00779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A1E1E30-A1C1-0068-23F7-68399D5E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80" y="2141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6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1" y="727182"/>
            <a:ext cx="558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Credenciais Soft Skills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Benefícios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A1E1E30-A1C1-0068-23F7-68399D5E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80" y="2141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3675C0D-2919-ECAD-F3FC-E31CC6314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244"/>
              </p:ext>
            </p:extLst>
          </p:nvPr>
        </p:nvGraphicFramePr>
        <p:xfrm>
          <a:off x="854929" y="2201751"/>
          <a:ext cx="10380981" cy="3324860"/>
        </p:xfrm>
        <a:graphic>
          <a:graphicData uri="http://schemas.openxmlformats.org/drawingml/2006/table">
            <a:tbl>
              <a:tblPr/>
              <a:tblGrid>
                <a:gridCol w="5497296">
                  <a:extLst>
                    <a:ext uri="{9D8B030D-6E8A-4147-A177-3AD203B41FA5}">
                      <a16:colId xmlns:a16="http://schemas.microsoft.com/office/drawing/2014/main" val="3220659036"/>
                    </a:ext>
                  </a:extLst>
                </a:gridCol>
                <a:gridCol w="1218819">
                  <a:extLst>
                    <a:ext uri="{9D8B030D-6E8A-4147-A177-3AD203B41FA5}">
                      <a16:colId xmlns:a16="http://schemas.microsoft.com/office/drawing/2014/main" val="313743886"/>
                    </a:ext>
                  </a:extLst>
                </a:gridCol>
                <a:gridCol w="1059113">
                  <a:extLst>
                    <a:ext uri="{9D8B030D-6E8A-4147-A177-3AD203B41FA5}">
                      <a16:colId xmlns:a16="http://schemas.microsoft.com/office/drawing/2014/main" val="3370936134"/>
                    </a:ext>
                  </a:extLst>
                </a:gridCol>
                <a:gridCol w="1294471">
                  <a:extLst>
                    <a:ext uri="{9D8B030D-6E8A-4147-A177-3AD203B41FA5}">
                      <a16:colId xmlns:a16="http://schemas.microsoft.com/office/drawing/2014/main" val="3224938609"/>
                    </a:ext>
                  </a:extLst>
                </a:gridCol>
                <a:gridCol w="1311282">
                  <a:extLst>
                    <a:ext uri="{9D8B030D-6E8A-4147-A177-3AD203B41FA5}">
                      <a16:colId xmlns:a16="http://schemas.microsoft.com/office/drawing/2014/main" val="307607195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BENEFÍCIOS</a:t>
                      </a: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400" b="0" i="0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MEMBER</a:t>
                      </a:r>
                      <a:r>
                        <a:rPr lang="pt-BR" sz="1600" b="0" i="0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MASTER</a:t>
                      </a:r>
                      <a:r>
                        <a:rPr lang="pt-BR" sz="1600" b="0" i="0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PREMIUM</a:t>
                      </a:r>
                      <a:r>
                        <a:rPr lang="pt-BR" sz="1600" b="0" i="0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INFLUENCER</a:t>
                      </a:r>
                      <a:r>
                        <a:rPr lang="pt-BR" sz="1600" b="0" i="0" dirty="0">
                          <a:solidFill>
                            <a:schemeClr val="bg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5392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Acesso ao Programa de Formação Completo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89955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Sessões de  Mentoria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1892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Perfil no site Partners 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16048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Possibilidade de repasse de Leads (prioridade por credencial)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508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Condução de entregas Jornada Certificação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09512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Destaque no site Partners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11274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Participação no Conselho do Partners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51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Vaga Premiação Nacional e/ou Programa Visitas 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 </a:t>
                      </a:r>
                      <a:r>
                        <a:rPr lang="pt-BR" sz="1800" b="0" i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X</a:t>
                      </a:r>
                      <a:r>
                        <a:rPr lang="pt-BR" sz="1800" b="0" i="0" dirty="0">
                          <a:solidFill>
                            <a:schemeClr val="tx1"/>
                          </a:solidFill>
                          <a:effectLst/>
                          <a:latin typeface="Sailec"/>
                        </a:rPr>
                        <a:t>​</a:t>
                      </a:r>
                      <a:endParaRPr lang="pt-BR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59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514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1" y="2426970"/>
            <a:ext cx="5110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Conforme o resultado de novos negócios gerados, o percentual de comissionamento aumenta, considerando os gatilhos detalhados ao lado.​</a:t>
            </a:r>
          </a:p>
          <a:p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 renovações também são comissionadas, mas não contabilizam para a passagem de nível.​</a:t>
            </a:r>
          </a:p>
          <a:p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 sempre conosco para discutir estratégias e lhe apoiar a buscar seus objetivos no programa!</a:t>
            </a: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Níveis: Hard Skills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Determina o percentual de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comissionamento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A64936-4A36-BD7E-8D86-11C118669866}"/>
              </a:ext>
            </a:extLst>
          </p:cNvPr>
          <p:cNvSpPr txBox="1"/>
          <p:nvPr/>
        </p:nvSpPr>
        <p:spPr>
          <a:xfrm>
            <a:off x="6163309" y="2136881"/>
            <a:ext cx="433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NÍVEIS</a:t>
            </a:r>
            <a:endParaRPr lang="en-US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26A4002-6E1C-DE2B-5EF7-5B95189D1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04739"/>
              </p:ext>
            </p:extLst>
          </p:nvPr>
        </p:nvGraphicFramePr>
        <p:xfrm>
          <a:off x="6195238" y="2717058"/>
          <a:ext cx="5244921" cy="2466812"/>
        </p:xfrm>
        <a:graphic>
          <a:graphicData uri="http://schemas.openxmlformats.org/drawingml/2006/table">
            <a:tbl>
              <a:tblPr/>
              <a:tblGrid>
                <a:gridCol w="1416016">
                  <a:extLst>
                    <a:ext uri="{9D8B030D-6E8A-4147-A177-3AD203B41FA5}">
                      <a16:colId xmlns:a16="http://schemas.microsoft.com/office/drawing/2014/main" val="2601454547"/>
                    </a:ext>
                  </a:extLst>
                </a:gridCol>
                <a:gridCol w="1215215">
                  <a:extLst>
                    <a:ext uri="{9D8B030D-6E8A-4147-A177-3AD203B41FA5}">
                      <a16:colId xmlns:a16="http://schemas.microsoft.com/office/drawing/2014/main" val="1794940980"/>
                    </a:ext>
                  </a:extLst>
                </a:gridCol>
                <a:gridCol w="1339851">
                  <a:extLst>
                    <a:ext uri="{9D8B030D-6E8A-4147-A177-3AD203B41FA5}">
                      <a16:colId xmlns:a16="http://schemas.microsoft.com/office/drawing/2014/main" val="536232483"/>
                    </a:ext>
                  </a:extLst>
                </a:gridCol>
                <a:gridCol w="1273839">
                  <a:extLst>
                    <a:ext uri="{9D8B030D-6E8A-4147-A177-3AD203B41FA5}">
                      <a16:colId xmlns:a16="http://schemas.microsoft.com/office/drawing/2014/main" val="2102250267"/>
                    </a:ext>
                  </a:extLst>
                </a:gridCol>
              </a:tblGrid>
              <a:tr h="403167">
                <a:tc>
                  <a:txBody>
                    <a:bodyPr/>
                    <a:lstStyle/>
                    <a:p>
                      <a:pPr algn="l" fontAlgn="auto"/>
                      <a:r>
                        <a:rPr lang="pt-BR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anchor="b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Nível 1 </a:t>
                      </a:r>
                      <a:r>
                        <a:rPr lang="pt-BR" sz="2000" b="0" i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Nível 2</a:t>
                      </a:r>
                      <a:r>
                        <a:rPr lang="pt-BR" sz="2000" b="0" i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Nível 3</a:t>
                      </a:r>
                      <a:r>
                        <a:rPr lang="pt-BR" sz="2000" b="0" i="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901634"/>
                  </a:ext>
                </a:extLst>
              </a:tr>
              <a:tr h="633179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Comissão</a:t>
                      </a:r>
                      <a:r>
                        <a:rPr lang="pt-BR" sz="1600" b="1" i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​</a:t>
                      </a:r>
                      <a:endParaRPr lang="pt-BR" sz="1400" b="1" i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8%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9%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10%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251612"/>
                  </a:ext>
                </a:extLst>
              </a:tr>
              <a:tr h="717171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Qtde*</a:t>
                      </a:r>
                      <a:r>
                        <a:rPr lang="pt-BR" sz="1600" b="1" i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​</a:t>
                      </a:r>
                      <a:endParaRPr lang="pt-BR" sz="1400" b="1" i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1 a 3 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vendas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4 a 6 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vendas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Acima de 7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191426"/>
                  </a:ext>
                </a:extLst>
              </a:tr>
              <a:tr h="71329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Valor*</a:t>
                      </a:r>
                      <a:r>
                        <a:rPr lang="pt-BR" sz="1600" b="1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​</a:t>
                      </a:r>
                      <a:endParaRPr lang="pt-BR" sz="14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até 30k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até 100k</a:t>
                      </a:r>
                      <a:r>
                        <a:rPr lang="pt-BR" sz="1600" b="0" i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Acima de 100k</a:t>
                      </a:r>
                      <a:r>
                        <a:rPr lang="pt-BR" sz="1600" b="0" i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</a:rPr>
                        <a:t>​</a:t>
                      </a:r>
                      <a:endParaRPr lang="pt-BR" sz="16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DB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871547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55123B-7481-59D2-1A75-6A2CDEDC1826}"/>
              </a:ext>
            </a:extLst>
          </p:cNvPr>
          <p:cNvSpPr txBox="1"/>
          <p:nvPr/>
        </p:nvSpPr>
        <p:spPr>
          <a:xfrm>
            <a:off x="6181064" y="5271604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*Ou quantidade de vendas ou valor, o que vier primeiro. </a:t>
            </a: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25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B0B6D9-7F43-9F2D-432A-D59709FFCF7D}"/>
              </a:ext>
            </a:extLst>
          </p:cNvPr>
          <p:cNvSpPr txBox="1"/>
          <p:nvPr/>
        </p:nvSpPr>
        <p:spPr>
          <a:xfrm>
            <a:off x="886460" y="2136881"/>
            <a:ext cx="9648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Você determinará o seu ritmo de trabalho!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 trabalhamos com metas oficiais.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​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3694BE-1C8F-CCF4-12F2-A520BB689518}"/>
              </a:ext>
            </a:extLst>
          </p:cNvPr>
          <p:cNvSpPr txBox="1"/>
          <p:nvPr/>
        </p:nvSpPr>
        <p:spPr>
          <a:xfrm>
            <a:off x="886460" y="3524517"/>
            <a:ext cx="10419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Como referência de sucesso, o benchmark atual é que o novo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tenha realizado seu primeiro negócio até o final do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1D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4º mês de programa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acordo com a sua performance, você poderá evoluir seu Nível, Credencial e conquistar novos benefícios.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EE15C0-AE04-7FFF-1148-627506EC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BCE588E-E90F-DEF9-E6EE-51EE4BAF40A6}"/>
              </a:ext>
            </a:extLst>
          </p:cNvPr>
          <p:cNvSpPr txBox="1"/>
          <p:nvPr/>
        </p:nvSpPr>
        <p:spPr>
          <a:xfrm>
            <a:off x="922869" y="738183"/>
            <a:ext cx="587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Alinhando Expectativas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2CD8006D-12B0-F692-1123-F44C1674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74275-3E73-467C-902F-DF16D22545A9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05/10/2023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FF2FAB66-E47D-004F-DBA3-DA6682A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© 2023 </a:t>
            </a:r>
            <a:r>
              <a:rPr kumimoji="0" lang="pt-B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Partners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331622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593621" y="2274838"/>
            <a:ext cx="491891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</a:rPr>
              <a:t>Uso das Marcas e Redes Sociais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26395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Uso das Marcas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2136881"/>
            <a:ext cx="104190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sempre poderá usar a sua 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CREDENCIAL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para comunicações, assinaturas de e-mails, sites e mídias, sem necessidade de autorização para isso (e sem moderação)​;</a:t>
            </a:r>
          </a:p>
          <a:p>
            <a:pPr marL="342900" indent="-342900">
              <a:buFont typeface="+mj-lt"/>
              <a:buAutoNum type="arabicPeriod"/>
            </a:pP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 caso de peças específicas para eventos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sempre solicitar autorização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 time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antes de realizar qualquer divulgação;</a:t>
            </a:r>
          </a:p>
          <a:p>
            <a:pPr marL="342900" indent="-342900">
              <a:buFont typeface="+mj-lt"/>
              <a:buAutoNum type="arabicPeriod"/>
            </a:pP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Sempre deve ser usada a marca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Place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junto com a logo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People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(veja no slide a seguir). Em hipótese nenhuma é permitido usar somente a logo GPTW sem prévia consulta do time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76575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Logo Oficial dos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800" b="1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5122" name="Picture 2" descr="Uma imagem contendo Texto&#10;&#10;Descrição gerada automaticamente">
            <a:extLst>
              <a:ext uri="{FF2B5EF4-FFF2-40B4-BE49-F238E27FC236}">
                <a16:creationId xmlns:a16="http://schemas.microsoft.com/office/drawing/2014/main" id="{D1BB922E-B439-33BD-790C-FD5DB3F9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6" y="4131498"/>
            <a:ext cx="6181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BBC80654-78D5-90DC-7529-75061713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832995"/>
            <a:ext cx="3793885" cy="21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1" y="2136881"/>
            <a:ext cx="52095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Onde posso usar a credencial?​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Assinatura de e-mail, Cartão de visitas, Apresentações, Propostas Comerciais, Mídias Sociais, Site, entre outros.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 favor, não alterar cores e formatos ou fazer composições com outras logos​.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Lembrando que o uso da credencial é da sua 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Pessoa física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não da sua empresa (PJ)​.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Vocês irão receber a credencial após a formação obrigatória. 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254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Uso Correto </a:t>
            </a:r>
          </a:p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Credencial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0405514-6279-A7A1-A74C-53197003E13B}"/>
              </a:ext>
            </a:extLst>
          </p:cNvPr>
          <p:cNvSpPr/>
          <p:nvPr/>
        </p:nvSpPr>
        <p:spPr>
          <a:xfrm>
            <a:off x="8148084" y="0"/>
            <a:ext cx="4043916" cy="6858000"/>
          </a:xfrm>
          <a:prstGeom prst="rect">
            <a:avLst/>
          </a:prstGeom>
          <a:solidFill>
            <a:srgbClr val="00706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Texto&#10;&#10;Descrição gerada automaticamente">
            <a:extLst>
              <a:ext uri="{FF2B5EF4-FFF2-40B4-BE49-F238E27FC236}">
                <a16:creationId xmlns:a16="http://schemas.microsoft.com/office/drawing/2014/main" id="{8145739C-D0A4-0D62-62AE-7EF38ECD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34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45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1" y="1854437"/>
            <a:ext cx="10553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maneira correta é informar que é </a:t>
            </a:r>
            <a:r>
              <a:rPr lang="pt-BR" sz="1600" b="1" i="0" dirty="0" err="1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b="1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do GPTW e </a:t>
            </a:r>
            <a:r>
              <a:rPr lang="pt-BR" sz="1600" b="1" i="0" dirty="0" err="1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600" b="1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People</a:t>
            </a:r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Sempre na descrição principal, abaixo do seu nome (modelos abaixo)​</a:t>
            </a:r>
          </a:p>
          <a:p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Não é permitido informar que trabalha no </a:t>
            </a:r>
            <a:r>
              <a:rPr lang="pt-BR" sz="1600" b="1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Place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em nenhum outro campo.</a:t>
            </a: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LinkedIn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Como se posicionar corretamente na rede​​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04B95F-F291-965F-31DB-ED1A228F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5" y="3281826"/>
            <a:ext cx="4229617" cy="28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14C88442-2D16-EF49-BFA9-2DCCEB4D5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94" y="3314697"/>
            <a:ext cx="4370967" cy="28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89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melhor maneira de divulgar nossa parceria para sua rede de contatos é por meio das suas mídias sociais. 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Você pode (e deve) compartilhar todos os posts das nossas marcas que desejar, seja no LinkedIn ou no Instagram. E também,  usar nossos conteúdos para produzir posts relevantes para sua rede.​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Não se esqueça de sempre marcar a fonte e/ou a marca que produzir o material!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 para sua rede que você é um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24B15D05-F4A3-D08D-FBDF-07915D148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14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7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66EA84F-6DC9-1923-255E-EF7027949AF6}"/>
              </a:ext>
            </a:extLst>
          </p:cNvPr>
          <p:cNvSpPr txBox="1"/>
          <p:nvPr/>
        </p:nvSpPr>
        <p:spPr>
          <a:xfrm>
            <a:off x="755073" y="2477323"/>
            <a:ext cx="10641038" cy="324704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pt-BR" b="1" dirty="0">
                <a:solidFill>
                  <a:srgbClr val="FF0D6E"/>
                </a:solidFill>
                <a:latin typeface="Calibri"/>
                <a:cs typeface="Calibri"/>
              </a:rPr>
              <a:t>Bem-vindos ao nosso Ecossistema!</a:t>
            </a:r>
            <a:endParaRPr lang="pt-BR" b="1" dirty="0">
              <a:solidFill>
                <a:srgbClr val="FF0D6E"/>
              </a:solidFill>
              <a:cs typeface="Calibri"/>
            </a:endParaRPr>
          </a:p>
          <a:p>
            <a:endParaRPr lang="pt-BR" sz="1700" b="1" dirty="0">
              <a:solidFill>
                <a:srgbClr val="FF0D6E"/>
              </a:solidFill>
              <a:latin typeface="Calibri"/>
              <a:cs typeface="Calibri"/>
            </a:endParaRPr>
          </a:p>
          <a:p>
            <a:r>
              <a:rPr lang="pt-BR" sz="1700" dirty="0">
                <a:solidFill>
                  <a:srgbClr val="000000"/>
                </a:solidFill>
                <a:latin typeface="Calibri"/>
                <a:cs typeface="Calibri"/>
              </a:rPr>
              <a:t>Transformar empresas em excelentes não é tarefa para uma empresa só! Por isso, estamos construindo uma rede de consultores parceiros, em todo o Brasil para nos apoiarem na missão de impactar cada vez mais pessoas, negócios e a sociedade. </a:t>
            </a:r>
            <a:endParaRPr lang="pt-BR" sz="1700">
              <a:cs typeface="Calibri"/>
            </a:endParaRPr>
          </a:p>
          <a:p>
            <a:endParaRPr lang="pt-BR" sz="17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pt-BR" sz="1700" dirty="0">
                <a:solidFill>
                  <a:srgbClr val="000000"/>
                </a:solidFill>
                <a:latin typeface="Calibri"/>
                <a:cs typeface="Calibri"/>
              </a:rPr>
              <a:t>Estamos muito felizes com a sua entrada no programa </a:t>
            </a:r>
            <a:r>
              <a:rPr lang="pt-BR" sz="1700" err="1">
                <a:solidFill>
                  <a:srgbClr val="000000"/>
                </a:solidFill>
                <a:latin typeface="Calibri"/>
                <a:cs typeface="Calibri"/>
              </a:rPr>
              <a:t>Partners</a:t>
            </a:r>
            <a:r>
              <a:rPr lang="pt-BR" sz="1700" dirty="0">
                <a:solidFill>
                  <a:srgbClr val="000000"/>
                </a:solidFill>
                <a:latin typeface="Calibri"/>
                <a:cs typeface="Calibri"/>
              </a:rPr>
              <a:t> e temos certeza que aprenderemos muito juntos! </a:t>
            </a:r>
          </a:p>
          <a:p>
            <a:endParaRPr lang="pt-BR" sz="17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pt-BR" sz="1700" dirty="0">
                <a:solidFill>
                  <a:srgbClr val="000000"/>
                </a:solidFill>
                <a:latin typeface="Calibri"/>
                <a:cs typeface="Calibri"/>
              </a:rPr>
              <a:t>Segue o nosso “manual” onde concentramos as instruções e orientações nas atividades do seu dia a dia como parceiro. </a:t>
            </a:r>
          </a:p>
          <a:p>
            <a:endParaRPr lang="pt-BR" sz="17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pt-BR" sz="1700" dirty="0">
                <a:solidFill>
                  <a:srgbClr val="000000"/>
                </a:solidFill>
                <a:latin typeface="Calibri"/>
                <a:cs typeface="Calibri"/>
              </a:rPr>
              <a:t>Que a nossa jornada seja incrível!</a:t>
            </a:r>
            <a:endParaRPr lang="pt-BR" sz="1700" dirty="0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805EA994-EDDF-004C-24EB-1B9C06F4E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3" y="508653"/>
            <a:ext cx="3047692" cy="1509993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48E7C59-BBC3-636D-E0C8-8307AE387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2A0501-B6BF-7188-62E2-EA8FF0C6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627816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118626"/>
            <a:ext cx="1055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Somos muito ativos nas mídias sociais, nos acompanhe para saber todas as novidades e fique à vontade para compartilhar nossos posts em suas redes sempre que desejar, nós adoramos! ​</a:t>
            </a: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Conecte-se ao nosso mundo!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Siga as nossas redes sociais​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7FC46B-6F33-3B26-F3B0-AAF91F8C9B78}"/>
              </a:ext>
            </a:extLst>
          </p:cNvPr>
          <p:cNvSpPr txBox="1"/>
          <p:nvPr/>
        </p:nvSpPr>
        <p:spPr>
          <a:xfrm>
            <a:off x="2204897" y="3160528"/>
            <a:ext cx="9363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Site</a:t>
            </a:r>
            <a:r>
              <a:rPr lang="pt-BR" sz="16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https://gptw.com.br/​ </a:t>
            </a:r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LinkedIn: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https://www.linkedin.com/company/great-place-to-work-brasil/</a:t>
            </a:r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Instagram: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https://www.instagram.com/gptwbrasil/</a:t>
            </a: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9A27687-3EC4-7466-6379-2EFADE0B8298}"/>
              </a:ext>
            </a:extLst>
          </p:cNvPr>
          <p:cNvSpPr txBox="1"/>
          <p:nvPr/>
        </p:nvSpPr>
        <p:spPr>
          <a:xfrm>
            <a:off x="2204897" y="4356534"/>
            <a:ext cx="9363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Site</a:t>
            </a:r>
            <a:r>
              <a:rPr lang="pt-BR" sz="16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https://www.greatpeople.com.br</a:t>
            </a:r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LinkedIn: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https://www.linkedin.com/company/great-people-oficial</a:t>
            </a:r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Instagram: 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https://www.instagram.com/greatpeopleoficial/</a:t>
            </a:r>
            <a:endParaRPr lang="pt-BR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Great Place To Work® Brasil">
            <a:extLst>
              <a:ext uri="{FF2B5EF4-FFF2-40B4-BE49-F238E27FC236}">
                <a16:creationId xmlns:a16="http://schemas.microsoft.com/office/drawing/2014/main" id="{95F0A18C-C9C8-7504-42C9-E8BD5C1B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04" y="312065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aga de SDR Júnior- PJ">
            <a:extLst>
              <a:ext uri="{FF2B5EF4-FFF2-40B4-BE49-F238E27FC236}">
                <a16:creationId xmlns:a16="http://schemas.microsoft.com/office/drawing/2014/main" id="{600E5D93-7B9C-3F11-0F34-8668E9A7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" y="427351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878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70067" y="2274838"/>
            <a:ext cx="49189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Abordagem de Clientes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9354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Foco na experiência dos nossos clientes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2136881"/>
            <a:ext cx="10419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 nossa prioridade e responsabilidade cuidarmos da experiência dos nossos clientes em todo o ecossistema. Devemos sempre prezar pelo nosso alinhamento, garantindo que não haja ruídos nas abordagens com os clientes.​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isso, antes de abordar qualquer empresa para apresentar soluções do ecossistema e marcas,  </a:t>
            </a:r>
            <a:r>
              <a:rPr lang="pt-BR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 obrigatório que o </a:t>
            </a:r>
            <a:r>
              <a:rPr lang="pt-BR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aprove com o time interno</a:t>
            </a:r>
            <a:r>
              <a:rPr lang="pt-BR" sz="1600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Essa consulta será realizada por meio do fluxo apresentado a seguir.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63531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Fluxo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CC7D408-6218-9B09-A963-50B5BFAAE2F7}"/>
              </a:ext>
            </a:extLst>
          </p:cNvPr>
          <p:cNvGrpSpPr/>
          <p:nvPr/>
        </p:nvGrpSpPr>
        <p:grpSpPr>
          <a:xfrm>
            <a:off x="1385816" y="1497669"/>
            <a:ext cx="9798827" cy="4633149"/>
            <a:chOff x="471477" y="725400"/>
            <a:chExt cx="11436977" cy="5883502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3011191D-EA94-7241-0CC6-2819D867CE84}"/>
                </a:ext>
              </a:extLst>
            </p:cNvPr>
            <p:cNvSpPr/>
            <p:nvPr/>
          </p:nvSpPr>
          <p:spPr>
            <a:xfrm>
              <a:off x="3664811" y="1550864"/>
              <a:ext cx="737419" cy="107013"/>
            </a:xfrm>
            <a:custGeom>
              <a:avLst/>
              <a:gdLst>
                <a:gd name="connsiteX0" fmla="*/ 0 w 405170"/>
                <a:gd name="connsiteY0" fmla="*/ 45720 h 91440"/>
                <a:gd name="connsiteX1" fmla="*/ 405170 w 4051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70" h="91440">
                  <a:moveTo>
                    <a:pt x="0" y="45720"/>
                  </a:moveTo>
                  <a:lnTo>
                    <a:pt x="40517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392" tIns="43540" rIns="204390" bIns="43539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" b="0" i="0" u="none" strike="noStrike" kern="1200" cap="none" spc="0" normalizeH="0" baseline="0" noProof="0">
                <a:ln>
                  <a:noFill/>
                </a:ln>
                <a:solidFill>
                  <a:srgbClr val="0B0B1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07BD258-077C-A016-A6D5-5562074F9A98}"/>
                </a:ext>
              </a:extLst>
            </p:cNvPr>
            <p:cNvSpPr/>
            <p:nvPr/>
          </p:nvSpPr>
          <p:spPr>
            <a:xfrm>
              <a:off x="4845350" y="725400"/>
              <a:ext cx="3409536" cy="1856912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CONSULTA AUTORIZAÇÃO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Envia lista para </a:t>
              </a:r>
              <a:r>
                <a:rPr lang="pt-BR" sz="1400" dirty="0">
                  <a:solidFill>
                    <a:prstClr val="white"/>
                  </a:solidFill>
                  <a:latin typeface="Segoe UI"/>
                </a:rPr>
                <a:t>Time </a:t>
              </a:r>
              <a:r>
                <a:rPr lang="pt-BR" sz="1400" dirty="0" err="1">
                  <a:solidFill>
                    <a:prstClr val="white"/>
                  </a:solidFill>
                  <a:latin typeface="Segoe UI"/>
                </a:rPr>
                <a:t>Partners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checar a disponibilidade da empresa para ser trabalhada</a:t>
              </a: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E48950E2-06F4-B0BB-4973-DE8AA347D85B}"/>
                </a:ext>
              </a:extLst>
            </p:cNvPr>
            <p:cNvSpPr/>
            <p:nvPr/>
          </p:nvSpPr>
          <p:spPr>
            <a:xfrm>
              <a:off x="8698007" y="1546843"/>
              <a:ext cx="737419" cy="107013"/>
            </a:xfrm>
            <a:custGeom>
              <a:avLst/>
              <a:gdLst>
                <a:gd name="connsiteX0" fmla="*/ 0 w 405170"/>
                <a:gd name="connsiteY0" fmla="*/ 45720 h 91440"/>
                <a:gd name="connsiteX1" fmla="*/ 405170 w 4051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70" h="91440">
                  <a:moveTo>
                    <a:pt x="0" y="45720"/>
                  </a:moveTo>
                  <a:lnTo>
                    <a:pt x="40517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392" tIns="43540" rIns="204390" bIns="43539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" b="0" i="0" u="none" strike="noStrike" kern="1200" cap="none" spc="0" normalizeH="0" baseline="0" noProof="0">
                <a:ln>
                  <a:noFill/>
                </a:ln>
                <a:solidFill>
                  <a:srgbClr val="0B0B1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C447D3C-11FE-5731-8164-B953B256CF0B}"/>
                </a:ext>
              </a:extLst>
            </p:cNvPr>
            <p:cNvSpPr/>
            <p:nvPr/>
          </p:nvSpPr>
          <p:spPr>
            <a:xfrm>
              <a:off x="471477" y="725401"/>
              <a:ext cx="2808818" cy="1856911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MAPEAR CLIENTES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Partner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preenche planilha com a lista das empresas que deseja abordar </a:t>
              </a:r>
            </a:p>
          </p:txBody>
        </p:sp>
        <p:sp>
          <p:nvSpPr>
            <p:cNvPr id="12" name="Fluxograma: Atraso 11">
              <a:extLst>
                <a:ext uri="{FF2B5EF4-FFF2-40B4-BE49-F238E27FC236}">
                  <a16:creationId xmlns:a16="http://schemas.microsoft.com/office/drawing/2014/main" id="{C4BF3E84-94BB-FFA8-640C-B6E4B750F098}"/>
                </a:ext>
              </a:extLst>
            </p:cNvPr>
            <p:cNvSpPr/>
            <p:nvPr/>
          </p:nvSpPr>
          <p:spPr>
            <a:xfrm>
              <a:off x="9819942" y="725400"/>
              <a:ext cx="2088512" cy="1856911"/>
            </a:xfrm>
            <a:prstGeom prst="flowChartDelay">
              <a:avLst/>
            </a:prstGeom>
            <a:solidFill>
              <a:srgbClr val="11DE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AGUARDAR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Até 05 dias úteis para retorno</a:t>
              </a: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6C954130-897F-DBAD-019C-6E9479AFCBA0}"/>
                </a:ext>
              </a:extLst>
            </p:cNvPr>
            <p:cNvSpPr/>
            <p:nvPr/>
          </p:nvSpPr>
          <p:spPr>
            <a:xfrm>
              <a:off x="8825255" y="2820627"/>
              <a:ext cx="2808818" cy="2227582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EMPRESA LIBERADA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 Partner terá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06 meses de exclusividade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para trabalhar relacionamento com a empresa</a:t>
              </a: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A34D302-D1FA-0074-350E-5104CA152C86}"/>
                </a:ext>
              </a:extLst>
            </p:cNvPr>
            <p:cNvSpPr/>
            <p:nvPr/>
          </p:nvSpPr>
          <p:spPr>
            <a:xfrm rot="10800000">
              <a:off x="8061166" y="3993452"/>
              <a:ext cx="550934" cy="45719"/>
            </a:xfrm>
            <a:custGeom>
              <a:avLst/>
              <a:gdLst>
                <a:gd name="connsiteX0" fmla="*/ 0 w 405170"/>
                <a:gd name="connsiteY0" fmla="*/ 45720 h 91440"/>
                <a:gd name="connsiteX1" fmla="*/ 405170 w 4051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70" h="91440">
                  <a:moveTo>
                    <a:pt x="0" y="45720"/>
                  </a:moveTo>
                  <a:lnTo>
                    <a:pt x="40517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392" tIns="43540" rIns="204390" bIns="43539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" b="0" i="0" u="none" strike="noStrike" kern="1200" cap="none" spc="0" normalizeH="0" baseline="0" noProof="0">
                <a:ln>
                  <a:noFill/>
                </a:ln>
                <a:solidFill>
                  <a:srgbClr val="0B0B1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1D5FBB85-C94D-931A-EB25-79CB2A275894}"/>
                </a:ext>
              </a:extLst>
            </p:cNvPr>
            <p:cNvSpPr/>
            <p:nvPr/>
          </p:nvSpPr>
          <p:spPr>
            <a:xfrm>
              <a:off x="4784281" y="2820627"/>
              <a:ext cx="3063732" cy="2273303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prstClr val="white"/>
                  </a:solidFill>
                  <a:latin typeface="Segoe UI"/>
                </a:rPr>
                <a:t>TRABALHANDO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OPORTUNIDADES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Partners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trabalha seus clientes e comunica o </a:t>
              </a:r>
              <a:r>
                <a:rPr lang="pt-BR" sz="1400" dirty="0">
                  <a:solidFill>
                    <a:prstClr val="white"/>
                  </a:solidFill>
                  <a:latin typeface="Segoe UI"/>
                </a:rPr>
                <a:t>Time </a:t>
              </a:r>
              <a:r>
                <a:rPr lang="pt-BR" sz="1400" dirty="0" err="1">
                  <a:solidFill>
                    <a:prstClr val="white"/>
                  </a:solidFill>
                  <a:latin typeface="Segoe UI"/>
                </a:rPr>
                <a:t>Partners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nos casos que receber de acordo do cliente</a:t>
              </a: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CD64721-3C6C-B3C5-FD8B-9D07505F0B4A}"/>
                </a:ext>
              </a:extLst>
            </p:cNvPr>
            <p:cNvSpPr/>
            <p:nvPr/>
          </p:nvSpPr>
          <p:spPr>
            <a:xfrm rot="10800000">
              <a:off x="4014628" y="4039173"/>
              <a:ext cx="550934" cy="45719"/>
            </a:xfrm>
            <a:custGeom>
              <a:avLst/>
              <a:gdLst>
                <a:gd name="connsiteX0" fmla="*/ 0 w 405170"/>
                <a:gd name="connsiteY0" fmla="*/ 45720 h 91440"/>
                <a:gd name="connsiteX1" fmla="*/ 405170 w 4051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70" h="91440">
                  <a:moveTo>
                    <a:pt x="0" y="45720"/>
                  </a:moveTo>
                  <a:lnTo>
                    <a:pt x="40517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392" tIns="43540" rIns="204390" bIns="43539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" b="0" i="0" u="none" strike="noStrike" kern="1200" cap="none" spc="0" normalizeH="0" baseline="0" noProof="0">
                <a:ln>
                  <a:noFill/>
                </a:ln>
                <a:solidFill>
                  <a:srgbClr val="0B0B1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8EB6A172-9B98-8B6E-790B-FD005EAD8A87}"/>
                </a:ext>
              </a:extLst>
            </p:cNvPr>
            <p:cNvSpPr/>
            <p:nvPr/>
          </p:nvSpPr>
          <p:spPr>
            <a:xfrm>
              <a:off x="737744" y="2820627"/>
              <a:ext cx="3063732" cy="2273303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CONCLUINDO 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NEGÓCIOS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Envia dados de Faturamento do cliente, cuida dos trâmites contratuais até conclusão, quando houver</a:t>
              </a: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4AF39FB1-64CF-A34A-90BB-F4AAB2A08FD8}"/>
                </a:ext>
              </a:extLst>
            </p:cNvPr>
            <p:cNvSpPr/>
            <p:nvPr/>
          </p:nvSpPr>
          <p:spPr>
            <a:xfrm>
              <a:off x="3801476" y="5408155"/>
              <a:ext cx="4215890" cy="1200747"/>
            </a:xfrm>
            <a:custGeom>
              <a:avLst/>
              <a:gdLst>
                <a:gd name="connsiteX0" fmla="*/ 0 w 3373719"/>
                <a:gd name="connsiteY0" fmla="*/ 0 h 2259104"/>
                <a:gd name="connsiteX1" fmla="*/ 3373719 w 3373719"/>
                <a:gd name="connsiteY1" fmla="*/ 0 h 2259104"/>
                <a:gd name="connsiteX2" fmla="*/ 3373719 w 3373719"/>
                <a:gd name="connsiteY2" fmla="*/ 2259104 h 2259104"/>
                <a:gd name="connsiteX3" fmla="*/ 0 w 3373719"/>
                <a:gd name="connsiteY3" fmla="*/ 2259104 h 2259104"/>
                <a:gd name="connsiteX4" fmla="*/ 0 w 3373719"/>
                <a:gd name="connsiteY4" fmla="*/ 0 h 22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719" h="2259104">
                  <a:moveTo>
                    <a:pt x="0" y="0"/>
                  </a:moveTo>
                  <a:lnTo>
                    <a:pt x="3373719" y="0"/>
                  </a:lnTo>
                  <a:lnTo>
                    <a:pt x="3373719" y="2259104"/>
                  </a:lnTo>
                  <a:lnTo>
                    <a:pt x="0" y="2259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6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COMISSIONAMENTO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Partner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receberá a comissão no dia 15 após o 1º pagamento do cliente</a:t>
              </a: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D861B70-0346-7545-D954-5A6D48841CE6}"/>
                </a:ext>
              </a:extLst>
            </p:cNvPr>
            <p:cNvSpPr/>
            <p:nvPr/>
          </p:nvSpPr>
          <p:spPr>
            <a:xfrm>
              <a:off x="2978943" y="5923269"/>
              <a:ext cx="550934" cy="45719"/>
            </a:xfrm>
            <a:custGeom>
              <a:avLst/>
              <a:gdLst>
                <a:gd name="connsiteX0" fmla="*/ 0 w 405170"/>
                <a:gd name="connsiteY0" fmla="*/ 45720 h 91440"/>
                <a:gd name="connsiteX1" fmla="*/ 405170 w 4051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70" h="91440">
                  <a:moveTo>
                    <a:pt x="0" y="45720"/>
                  </a:moveTo>
                  <a:lnTo>
                    <a:pt x="405170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392" tIns="43540" rIns="204390" bIns="43539" numCol="1" spcCol="127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" b="0" i="0" u="none" strike="noStrike" kern="1200" cap="none" spc="0" normalizeH="0" baseline="0" noProof="0">
                <a:ln>
                  <a:noFill/>
                </a:ln>
                <a:solidFill>
                  <a:srgbClr val="0B0B1D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50909C3F-FB5A-8075-7E40-E775A35E12C5}"/>
                </a:ext>
              </a:extLst>
            </p:cNvPr>
            <p:cNvCxnSpPr>
              <a:cxnSpLocks/>
            </p:cNvCxnSpPr>
            <p:nvPr/>
          </p:nvCxnSpPr>
          <p:spPr>
            <a:xfrm>
              <a:off x="2976671" y="5337388"/>
              <a:ext cx="0" cy="599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7054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70067" y="2274838"/>
            <a:ext cx="49189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Processos Financeiros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09319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Financeiro: Mensalidade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1803637"/>
            <a:ext cx="10419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Conforme previsto em contrato, a adesão ao programa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prevê o pagamento de uma mensalidade correspondente ao direito de uso das marcas, formação e suporte contínuo. (1º ano R$ 290,00, 2º ano R$ 150,00 e 3º ano R$ 75,00, na mudança de ano corrigidos pelo IGPM)​.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Sobre o pagamento do seu </a:t>
            </a:r>
            <a:r>
              <a:rPr lang="pt-BR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Fee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Mensal:​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Vencimento todo dia 15 de cada mês​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Boletos e notas fiscais enviados via e-mail, com o remetente 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YOULEADER CONSULTORIA LTDA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noreply@omie.com.br (Olhem suas caixas de spam)​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 não pagamento dos valores nas datas, implicará a incidência de multa moratória de 10% sobre o valor total do débito, bem como a correção monetária pelo IPCA e juros de mora de 1% ao mês até o efetivo pagamento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354613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Financeiro: Mensalidade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1803637"/>
            <a:ext cx="10419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Impostos:​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Impostos são descontados do boleto, na nota fiscal você vai observar que o valor bruto é o valor total e o líquido é o valor já descontando os impostos, o cliente que recolhe os impostos federais.  São eles: PIS 0,65%, COFINS 3,00%, CSLL 1,00% e IR 1,5%​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 sua empresa for Simples Nacional a regra muda, valores menores que R$ 666,00 não tem impostos, acima deste valor apenas IR de 1,5%​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Valores abaixo de R$ 215,00 não tem impostos, seja simples nacional ou não.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688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Financeiro: Comissionamento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1803637"/>
            <a:ext cx="104190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​O comissionamento do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será pago todo o dia 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15 do mês subsequente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ao efetivo recebimento da 1ª parcela do pagamento do preço do(s) Produto(s) e Serviço(s) comercializados pelo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transferência é feita na conta do preenchimento da ficha cadastral.​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Gestão de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enviará por e-mail os valores para conferência e pedido de emissão de nota fiscal no valor do comissionamento a ser pago para 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nota fiscal do comissionamento deverá ser enviada pelo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até o dia 15 do mês do pagamento da comissão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No objeto da NF pode descrever como prestação de serviços de Treinamento &amp; Desenvolvimento.​</a:t>
            </a: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 pagamentos de comissão só acontecerão mediante emissão da nota fiscal pelo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322882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70067" y="2274838"/>
            <a:ext cx="49189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Plataforma Twygo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557046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Vocês receberão um e-mail com o assunto </a:t>
            </a:r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"Twygo – Instruções de confirmação".</a:t>
            </a:r>
          </a:p>
          <a:p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Neste e-mail, você irá receber o e-mail e senha de acesso. Após o primeiro login, você poderá alterar essa senha para um de sua preferência.​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URL principal é: 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https://projetopartners.twygoead.com/users/login</a:t>
            </a:r>
            <a:endParaRPr lang="pt-BR" sz="1600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 fazer login na Twygo?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024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B3DBCF-1FEE-4BB9-B7DC-93255FAA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81" y="1538009"/>
            <a:ext cx="5168646" cy="39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9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E3606B-3E27-BF7E-C928-A5377336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156EB7-FAE4-1BE0-8B2E-5196CA08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60BC3-7193-04C3-CB5D-5E10B8D1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DBD307-1F56-CD47-B353-B84F656B4177}"/>
              </a:ext>
            </a:extLst>
          </p:cNvPr>
          <p:cNvSpPr txBox="1"/>
          <p:nvPr/>
        </p:nvSpPr>
        <p:spPr>
          <a:xfrm>
            <a:off x="628364" y="539139"/>
            <a:ext cx="48380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</a:rPr>
              <a:t>Sumário</a:t>
            </a:r>
            <a:endParaRPr lang="pt-BR" sz="4800" b="1" i="0" dirty="0">
              <a:solidFill>
                <a:srgbClr val="11DEC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EE357E-D7ED-D3DF-38A1-803078D307EC}"/>
              </a:ext>
            </a:extLst>
          </p:cNvPr>
          <p:cNvSpPr txBox="1"/>
          <p:nvPr/>
        </p:nvSpPr>
        <p:spPr>
          <a:xfrm>
            <a:off x="629572" y="1657559"/>
            <a:ext cx="4567677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AutoNum type="arabicPeriod"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Jornada do Partner </a:t>
            </a:r>
            <a:endParaRPr lang="pt-BR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Uso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 das Marcas e Redes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Sociais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 </a:t>
            </a:r>
            <a:endParaRPr lang="en-US" sz="2000">
              <a:solidFill>
                <a:srgbClr val="000000"/>
              </a:solidFill>
              <a:latin typeface="Calibri" panose="020F0502020204030204"/>
              <a:ea typeface="Verdana"/>
              <a:cs typeface="+mn-lt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Abordagem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 de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Clientes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 </a:t>
            </a: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Processos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Financeiros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 </a:t>
            </a: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Plataforma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Twygo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 </a:t>
            </a: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Plataforma Zeev </a:t>
            </a: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Boas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Práticas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 Partners </a:t>
            </a: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endParaRPr lang="en-US" sz="2000">
              <a:cs typeface="Calibri" panose="020F0502020204030204"/>
            </a:endParaRPr>
          </a:p>
          <a:p>
            <a:pPr marL="342900" indent="-342900" algn="just">
              <a:buAutoNum type="arabicPeriod"/>
            </a:pP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+mn-lt"/>
              </a:rPr>
              <a:t>Time Partners</a:t>
            </a:r>
            <a:endParaRPr lang="pt-BR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060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70067" y="2274838"/>
            <a:ext cx="49189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Plataforma Zeev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3714903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932703"/>
            <a:ext cx="47168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Jornada da </a:t>
            </a:r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Certificação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acessar os planos da Jornada da certificação​;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o calendário de rankings​;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a busca de empresas certificadas​;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a Plataforma Connect, onde a pesquisa é realizada.</a:t>
            </a:r>
          </a:p>
          <a:p>
            <a:pPr>
              <a:spcAft>
                <a:spcPts val="600"/>
              </a:spcAft>
            </a:pP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Dúvidas da Jornada da certificação​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o Tutorial da jornada da certificação​;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</a:rPr>
              <a:t>Link para a Central de ajuda.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Plataforma Zeev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Links e Financeiro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A64936-4A36-BD7E-8D86-11C118669866}"/>
              </a:ext>
            </a:extLst>
          </p:cNvPr>
          <p:cNvSpPr txBox="1"/>
          <p:nvPr/>
        </p:nvSpPr>
        <p:spPr>
          <a:xfrm>
            <a:off x="5954409" y="2930820"/>
            <a:ext cx="544925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</a:t>
            </a:r>
            <a:r>
              <a:rPr lang="en-US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 para a Plataforma de aprendizado Twygo (onde estarão as gravações dos encontros e módulos dos cursos com explicações e propostas)​;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 para um diretório para os materiais </a:t>
            </a:r>
            <a:r>
              <a:rPr lang="pt-BR" sz="14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Identidade Visual​;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 para vocês acessarem diretamente o departamento financeiro​;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 para adquirir os livros da  Editora Primavera​;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Link para a comunidade </a:t>
            </a:r>
            <a:r>
              <a:rPr lang="pt-BR" sz="14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4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pt-BR" sz="1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pt-B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6EF143-7567-DBDE-8569-8B7187F35276}"/>
              </a:ext>
            </a:extLst>
          </p:cNvPr>
          <p:cNvSpPr txBox="1"/>
          <p:nvPr/>
        </p:nvSpPr>
        <p:spPr>
          <a:xfrm>
            <a:off x="849961" y="1854437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O objetivo principal da implementação dessa plataforma é centralizar as solicitações e links em um único canal e trazer mais agilidade e segurança para os nossos processos e consultas.​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Vocês irão encontrar na Página </a:t>
            </a:r>
            <a:r>
              <a:rPr lang="pt-BR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43517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Acesse a URL: </a:t>
            </a:r>
            <a:r>
              <a:rPr lang="pt-BR" sz="1600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https://gptw.zeev.it/​</a:t>
            </a:r>
            <a:endParaRPr lang="pt-BR" sz="1600" i="0" dirty="0">
              <a:solidFill>
                <a:srgbClr val="11DEC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 primeiro Acesso, você deve preencher o seu e-mail e usar o recurso de "Esqueci minha senha" para criar uma nova senha de acesso. Dúvidas com acesso, procurem o nosso time.</a:t>
            </a:r>
            <a:endParaRPr lang="pt-BR" sz="1600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 fazer login no Zeev?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1266" name="Picture 2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5917DC4D-D412-65A4-6482-D3440CC16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90" y="1338097"/>
            <a:ext cx="4554558" cy="41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54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70067" y="2274838"/>
            <a:ext cx="491891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Boas Práticas de Conduta </a:t>
            </a:r>
            <a:r>
              <a:rPr lang="pt-BR" sz="4800" b="1" dirty="0" err="1">
                <a:solidFill>
                  <a:srgbClr val="11DECC"/>
                </a:solidFill>
                <a:latin typeface="Verdana"/>
                <a:ea typeface="Verdana"/>
                <a:cs typeface="Calibri"/>
              </a:rPr>
              <a:t>Partners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43646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F7D6702-BFEE-0017-C206-78F7AE71D8C9}"/>
              </a:ext>
            </a:extLst>
          </p:cNvPr>
          <p:cNvSpPr/>
          <p:nvPr/>
        </p:nvSpPr>
        <p:spPr>
          <a:xfrm>
            <a:off x="2993062" y="2130884"/>
            <a:ext cx="6319283" cy="3539826"/>
          </a:xfrm>
          <a:prstGeom prst="rect">
            <a:avLst/>
          </a:prstGeom>
          <a:solidFill>
            <a:srgbClr val="0070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que esperamos de nossos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800" b="1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Assista ao vídeo clicando na imagem!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2290" name="Picture 2">
            <a:hlinkClick r:id="rId4"/>
            <a:extLst>
              <a:ext uri="{FF2B5EF4-FFF2-40B4-BE49-F238E27FC236}">
                <a16:creationId xmlns:a16="http://schemas.microsoft.com/office/drawing/2014/main" id="{2015CA2E-8352-D355-F0CE-CAEAA28F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79" y="2361406"/>
            <a:ext cx="5774260" cy="30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8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que é esperado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5BA4DA1-5239-22FA-DD23-498666B749B1}"/>
              </a:ext>
            </a:extLst>
          </p:cNvPr>
          <p:cNvSpPr/>
          <p:nvPr/>
        </p:nvSpPr>
        <p:spPr>
          <a:xfrm>
            <a:off x="2213543" y="1443871"/>
            <a:ext cx="4855535" cy="4855535"/>
          </a:xfrm>
          <a:prstGeom prst="ellipse">
            <a:avLst/>
          </a:prstGeom>
          <a:solidFill>
            <a:srgbClr val="007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9C2BCB3-E715-4CB8-B102-079B23F6B00E}"/>
              </a:ext>
            </a:extLst>
          </p:cNvPr>
          <p:cNvSpPr/>
          <p:nvPr/>
        </p:nvSpPr>
        <p:spPr>
          <a:xfrm>
            <a:off x="4883887" y="1443871"/>
            <a:ext cx="4855535" cy="4855535"/>
          </a:xfrm>
          <a:prstGeom prst="ellipse">
            <a:avLst/>
          </a:prstGeom>
          <a:solidFill>
            <a:srgbClr val="11DEC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0C368B-10B6-D2E2-F871-333CAD475937}"/>
              </a:ext>
            </a:extLst>
          </p:cNvPr>
          <p:cNvSpPr txBox="1"/>
          <p:nvPr/>
        </p:nvSpPr>
        <p:spPr>
          <a:xfrm>
            <a:off x="2785730" y="2618978"/>
            <a:ext cx="23391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GPTW e </a:t>
            </a:r>
          </a:p>
          <a:p>
            <a:r>
              <a:rPr lang="pt-BR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</a:t>
            </a:r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People</a:t>
            </a:r>
          </a:p>
          <a:p>
            <a:endParaRPr lang="pt-B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Capacitação 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Mentoria e suporte​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Portfólio variado​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Comissionamento​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Possibilidade de entregas​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Divulgação  ​</a:t>
            </a:r>
          </a:p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Eventos​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450D44-45AA-D436-1D08-CFFF9B69357F}"/>
              </a:ext>
            </a:extLst>
          </p:cNvPr>
          <p:cNvSpPr txBox="1"/>
          <p:nvPr/>
        </p:nvSpPr>
        <p:spPr>
          <a:xfrm>
            <a:off x="6989134" y="2618977"/>
            <a:ext cx="2339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endParaRPr lang="pt-B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endParaRPr lang="pt-B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Protagonismo​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Rede de clientes ativos​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 desenvolvimento ​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Compromisso com o grupo ​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Zelar pelo programa​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 feedbacks ​</a:t>
            </a:r>
          </a:p>
          <a:p>
            <a:pPr algn="r"/>
            <a:r>
              <a:rPr lang="pt-BR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</a:t>
            </a:r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Mensal​​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450CCF-8BF0-1FCD-9B74-B71B2ABE61AD}"/>
              </a:ext>
            </a:extLst>
          </p:cNvPr>
          <p:cNvSpPr txBox="1"/>
          <p:nvPr/>
        </p:nvSpPr>
        <p:spPr>
          <a:xfrm>
            <a:off x="4932921" y="2751034"/>
            <a:ext cx="20768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Grupo</a:t>
            </a:r>
          </a:p>
          <a:p>
            <a:pPr algn="ctr"/>
            <a:endParaRPr lang="pt-BR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 o melhor programa de parcerias do mercado, sendo referência de ​profissionalismo e credibilidade</a:t>
            </a:r>
          </a:p>
        </p:txBody>
      </p:sp>
    </p:spTree>
    <p:extLst>
      <p:ext uri="{BB962C8B-B14F-4D97-AF65-F5344CB8AC3E}">
        <p14:creationId xmlns:p14="http://schemas.microsoft.com/office/powerpoint/2010/main" val="3776030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Pedidos e Acordos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1803637"/>
            <a:ext cx="10419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FORMAÇÃO: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Estar presente nos encontros do grupo, ser pontual, interagir e contribuir para a qualidade dos encontros. ​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 manter atualizado(a), estudando os conteúdos da plataforma Twygo, acompanhando suas      atualizações​​.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CONSULTA DE LEADS: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Antes de qualquer interação com o cliente sobre as soluções do ecossistema, consultar a liberação do prospects, informando todas as informações necessárias para a consulta​.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​POSICIONAMENTO:</a:t>
            </a:r>
            <a:r>
              <a:rPr lang="pt-BR" sz="1600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Use corretamente a sua credencial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marcas nas redes sociais. ​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Cuide com muito zelo do tom da sua comunicação, para que mantenha a credibilidade do programa, das nossas marcas e principalmente dos processos de Certificações e Premiações que são realizados pelo ecossistema.</a:t>
            </a:r>
            <a:endParaRPr lang="pt-BR" sz="1600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491560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Pedidos e Acordos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1803637"/>
            <a:ext cx="104190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POSTURA NOS EVENTOS PRESENCIAIS: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Ao participar de algum evento do ecossistema, somos representantes da marca. Não é permitido realizar nenhuma abordagem comercial, somente networking.​</a:t>
            </a:r>
          </a:p>
          <a:p>
            <a:endParaRPr lang="pt-BR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MENSALIDADE: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Cumprir os pagamentos nos valores e datas acordados. Quando for necessário, entre em contato para negociação com antecedência.​</a:t>
            </a:r>
          </a:p>
          <a:p>
            <a:endParaRPr lang="pt-BR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OFEREÇA FEEDBACK: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Participe de maneira construtiva da pesquisa de satisfação mensal. Contribua com o programa e com o time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dê sugestões sempre que julgar necessário.​</a:t>
            </a:r>
          </a:p>
          <a:p>
            <a:endParaRPr lang="pt-BR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COMUNICAÇÃO: 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Durante o programa, nos comunicaremos por diversos canais, sempre organizando a informação de forma mais relevante para o grupo. Por favor, esteja atento e sempre consulte suas caixas de entrada e de spam para estar por dentro dos temas importantes.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982237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B0B6D9-7F43-9F2D-432A-D59709FFCF7D}"/>
              </a:ext>
            </a:extLst>
          </p:cNvPr>
          <p:cNvSpPr txBox="1"/>
          <p:nvPr/>
        </p:nvSpPr>
        <p:spPr>
          <a:xfrm>
            <a:off x="1541087" y="1720840"/>
            <a:ext cx="9109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“Somos um time, zelamos pela credibilidade do nosso grupo e do programa. Nossa atitude é colaborativa, onde juntos somos mais fortes. Todos merecem ser tratados com gentileza e respeito”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EE15C0-AE04-7FFF-1148-627506ECE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2CD8006D-12B0-F692-1123-F44C1674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FF2FAB66-E47D-004F-DBA3-DA6682AC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475542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86461" y="2136881"/>
            <a:ext cx="483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800" b="1" i="0" dirty="0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Time </a:t>
            </a:r>
            <a:r>
              <a:rPr lang="pt-BR" sz="4800" b="1" i="0" dirty="0" err="1">
                <a:solidFill>
                  <a:srgbClr val="11DEC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4800" b="1" i="0" dirty="0">
              <a:solidFill>
                <a:srgbClr val="11DEC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16410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DC5854-5B36-EDC0-873A-7FC5E3F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2C17F8-8A1C-49AF-30DB-D248A6935797}"/>
              </a:ext>
            </a:extLst>
          </p:cNvPr>
          <p:cNvSpPr txBox="1"/>
          <p:nvPr/>
        </p:nvSpPr>
        <p:spPr>
          <a:xfrm>
            <a:off x="886461" y="2136881"/>
            <a:ext cx="483806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</a:rPr>
              <a:t>Jornada </a:t>
            </a:r>
            <a:endParaRPr lang="pt-BR">
              <a:solidFill>
                <a:srgbClr val="000000"/>
              </a:solidFill>
              <a:latin typeface="Calibri" panose="020F0502020204030204"/>
              <a:ea typeface="Verdana"/>
              <a:cs typeface="Calibri" panose="020F0502020204030204"/>
            </a:endParaRPr>
          </a:p>
          <a:p>
            <a:r>
              <a:rPr lang="pt-BR" sz="4800" b="1" dirty="0">
                <a:solidFill>
                  <a:srgbClr val="11DECC"/>
                </a:solidFill>
                <a:latin typeface="Verdana"/>
                <a:ea typeface="Verdana"/>
              </a:rPr>
              <a:t>do </a:t>
            </a:r>
            <a:r>
              <a:rPr lang="pt-BR" sz="4800" b="1" dirty="0" err="1">
                <a:solidFill>
                  <a:srgbClr val="11DECC"/>
                </a:solidFill>
                <a:latin typeface="Verdana"/>
                <a:ea typeface="Verdana"/>
              </a:rPr>
              <a:t>Partner</a:t>
            </a:r>
            <a:endParaRPr lang="pt-BR" dirty="0">
              <a:cs typeface="Calibri"/>
            </a:endParaRPr>
          </a:p>
        </p:txBody>
      </p:sp>
      <p:sp>
        <p:nvSpPr>
          <p:cNvPr id="8" name="Espaço Reservado para Data 1">
            <a:extLst>
              <a:ext uri="{FF2B5EF4-FFF2-40B4-BE49-F238E27FC236}">
                <a16:creationId xmlns:a16="http://schemas.microsoft.com/office/drawing/2014/main" id="{AE364439-62AD-634E-D109-DD0163FF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ço Reservado para Rodapé 2">
            <a:extLst>
              <a:ext uri="{FF2B5EF4-FFF2-40B4-BE49-F238E27FC236}">
                <a16:creationId xmlns:a16="http://schemas.microsoft.com/office/drawing/2014/main" id="{5CA94573-48AC-9DCA-79C5-D5CBAE4B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3813032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CC93AD4-5D36-ACCB-2A68-7DA5AABD06A8}"/>
              </a:ext>
            </a:extLst>
          </p:cNvPr>
          <p:cNvSpPr/>
          <p:nvPr/>
        </p:nvSpPr>
        <p:spPr>
          <a:xfrm>
            <a:off x="8148084" y="0"/>
            <a:ext cx="4043916" cy="6858000"/>
          </a:xfrm>
          <a:prstGeom prst="rect">
            <a:avLst/>
          </a:prstGeom>
          <a:solidFill>
            <a:srgbClr val="00706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Pamella Nilsen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pamella.nilsen@greatplacetowork.com</a:t>
            </a: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(11) 96630-0491 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Responsável pelo time e pelo desenvolvimento e idealização do  programa.​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linkedin.com/in/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nilsenpamella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800" b="1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4338" name="Picture 2" descr="Mulher com a mão no queixo&#10;&#10;Descrição gerada automaticamente com confiança média">
            <a:extLst>
              <a:ext uri="{FF2B5EF4-FFF2-40B4-BE49-F238E27FC236}">
                <a16:creationId xmlns:a16="http://schemas.microsoft.com/office/drawing/2014/main" id="{5B840CB9-18D4-5A43-1354-831C5DDCB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42" y="1225154"/>
            <a:ext cx="3352483" cy="44076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61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CC93AD4-5D36-ACCB-2A68-7DA5AABD06A8}"/>
              </a:ext>
            </a:extLst>
          </p:cNvPr>
          <p:cNvSpPr/>
          <p:nvPr/>
        </p:nvSpPr>
        <p:spPr>
          <a:xfrm>
            <a:off x="8148084" y="0"/>
            <a:ext cx="4043916" cy="6858000"/>
          </a:xfrm>
          <a:prstGeom prst="rect">
            <a:avLst/>
          </a:prstGeom>
          <a:solidFill>
            <a:srgbClr val="00706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Silvia Furgler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silvia.furgler@greatpeople.com.br</a:t>
            </a: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(11) 95782-2977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Gestão, atendimento e relacionamento com os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. ​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linkedin.com/in/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silviafurgler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800" b="1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5362" name="Picture 2" descr="Mulher sorrindo com a mão no rosto&#10;&#10;Descrição gerada automaticamente">
            <a:extLst>
              <a:ext uri="{FF2B5EF4-FFF2-40B4-BE49-F238E27FC236}">
                <a16:creationId xmlns:a16="http://schemas.microsoft.com/office/drawing/2014/main" id="{FFFED07B-41CF-96BA-5CFC-3B4766942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42" y="1225154"/>
            <a:ext cx="3352483" cy="44076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74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CC93AD4-5D36-ACCB-2A68-7DA5AABD06A8}"/>
              </a:ext>
            </a:extLst>
          </p:cNvPr>
          <p:cNvSpPr/>
          <p:nvPr/>
        </p:nvSpPr>
        <p:spPr>
          <a:xfrm>
            <a:off x="8148084" y="0"/>
            <a:ext cx="4043916" cy="6858000"/>
          </a:xfrm>
          <a:prstGeom prst="rect">
            <a:avLst/>
          </a:prstGeom>
          <a:solidFill>
            <a:srgbClr val="00706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0" y="2434593"/>
            <a:ext cx="4610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Rafaella Maglioni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rafaella.mesquita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@greatpeople.com.br</a:t>
            </a:r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(31) 99614-5148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Gestão, atendimento e relacionamento com os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. Comunicação e Mídia.​</a:t>
            </a:r>
          </a:p>
          <a:p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linkedin.com/in/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rafaella-maglioni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89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 </a:t>
            </a:r>
            <a:r>
              <a:rPr lang="pt-BR" sz="2800" b="1" dirty="0" err="1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endParaRPr lang="pt-BR" sz="2800" b="1" dirty="0">
              <a:solidFill>
                <a:srgbClr val="11DE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63F80D9-7B29-170E-04B6-21DB6E48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42" y="1250402"/>
            <a:ext cx="3333280" cy="43824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82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A8039591-500C-E2FD-C486-D378F2D490F3}"/>
              </a:ext>
            </a:extLst>
          </p:cNvPr>
          <p:cNvSpPr txBox="1"/>
          <p:nvPr/>
        </p:nvSpPr>
        <p:spPr>
          <a:xfrm>
            <a:off x="8414327" y="3136613"/>
            <a:ext cx="299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OBRIGADA!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B20FD30-D63E-2A5E-8DD0-E558453A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B277503-6892-E65F-EFF9-B3715382A805}"/>
              </a:ext>
            </a:extLst>
          </p:cNvPr>
          <p:cNvSpPr txBox="1"/>
          <p:nvPr/>
        </p:nvSpPr>
        <p:spPr>
          <a:xfrm>
            <a:off x="8566727" y="3136612"/>
            <a:ext cx="299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20789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61881" y="727182"/>
            <a:ext cx="87915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/>
                <a:ea typeface="Verdana"/>
              </a:rPr>
              <a:t>A Jornada de um </a:t>
            </a:r>
            <a:r>
              <a:rPr lang="pt-BR" sz="2800" b="1" err="1">
                <a:solidFill>
                  <a:srgbClr val="11DECC"/>
                </a:solidFill>
                <a:latin typeface="Verdana"/>
                <a:ea typeface="Verdana"/>
              </a:rPr>
              <a:t>Partner</a:t>
            </a:r>
            <a:r>
              <a:rPr lang="pt-BR" sz="2800" b="1" dirty="0">
                <a:solidFill>
                  <a:srgbClr val="11DECC"/>
                </a:solidFill>
                <a:latin typeface="Verdana"/>
                <a:ea typeface="Verdana"/>
              </a:rPr>
              <a:t> de Sucesso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755F0B85-A2D2-CB38-5B47-ABB2DF64B3B5}"/>
              </a:ext>
            </a:extLst>
          </p:cNvPr>
          <p:cNvGrpSpPr/>
          <p:nvPr/>
        </p:nvGrpSpPr>
        <p:grpSpPr>
          <a:xfrm>
            <a:off x="1176701" y="1709018"/>
            <a:ext cx="9829843" cy="4306206"/>
            <a:chOff x="574476" y="1094502"/>
            <a:chExt cx="10997423" cy="5147734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E9819033-AEDE-FAB3-5288-6F628535D62A}"/>
                </a:ext>
              </a:extLst>
            </p:cNvPr>
            <p:cNvSpPr/>
            <p:nvPr/>
          </p:nvSpPr>
          <p:spPr>
            <a:xfrm>
              <a:off x="614406" y="2104306"/>
              <a:ext cx="2607168" cy="4137930"/>
            </a:xfrm>
            <a:prstGeom prst="rect">
              <a:avLst/>
            </a:prstGeom>
            <a:solidFill>
              <a:srgbClr val="0070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CaixaDeTexto 3">
              <a:extLst>
                <a:ext uri="{FF2B5EF4-FFF2-40B4-BE49-F238E27FC236}">
                  <a16:creationId xmlns:a16="http://schemas.microsoft.com/office/drawing/2014/main" id="{4C0E2D10-1B1E-E2C9-6B1E-1D88DBA4ED17}"/>
                </a:ext>
              </a:extLst>
            </p:cNvPr>
            <p:cNvSpPr txBox="1"/>
            <p:nvPr/>
          </p:nvSpPr>
          <p:spPr>
            <a:xfrm>
              <a:off x="574476" y="2363915"/>
              <a:ext cx="2607168" cy="371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Tudo que você precisa para começar a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 nossa parceria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!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 Entendimento do nosso ecossistema, aprofundamento da metodologia e produtos, com todo nosso suporte e mentoria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ailec" panose="020B0604020202020204" charset="0"/>
              </a:endParaRPr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E0D4857D-6C3A-BBE8-4403-02579D2EAC79}"/>
                </a:ext>
              </a:extLst>
            </p:cNvPr>
            <p:cNvSpPr/>
            <p:nvPr/>
          </p:nvSpPr>
          <p:spPr>
            <a:xfrm>
              <a:off x="3409858" y="2104306"/>
              <a:ext cx="2607168" cy="4137930"/>
            </a:xfrm>
            <a:prstGeom prst="rect">
              <a:avLst/>
            </a:prstGeom>
            <a:solidFill>
              <a:srgbClr val="0070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0" name="CaixaDeTexto 5">
              <a:extLst>
                <a:ext uri="{FF2B5EF4-FFF2-40B4-BE49-F238E27FC236}">
                  <a16:creationId xmlns:a16="http://schemas.microsoft.com/office/drawing/2014/main" id="{4CD78A52-59FF-6F2F-3A3C-1BABD6D7CB71}"/>
                </a:ext>
              </a:extLst>
            </p:cNvPr>
            <p:cNvSpPr txBox="1"/>
            <p:nvPr/>
          </p:nvSpPr>
          <p:spPr>
            <a:xfrm>
              <a:off x="3400211" y="2374700"/>
              <a:ext cx="2607168" cy="371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b="1" dirty="0">
                  <a:solidFill>
                    <a:schemeClr val="bg1"/>
                  </a:solidFill>
                  <a:latin typeface="Sailec" panose="020B0604020202020204" charset="0"/>
                </a:rPr>
                <a:t>Comunicação para sua rede sobre ser nosso Partner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Enquanto amplia as oportunidades de negócio, incluindo novas ofertas à  atuação</a:t>
              </a:r>
              <a:endPara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ailec" panose="020B0604020202020204" charset="0"/>
              </a:endParaRPr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31EEB346-E920-C331-4411-8FCE7D32C139}"/>
                </a:ext>
              </a:extLst>
            </p:cNvPr>
            <p:cNvSpPr/>
            <p:nvPr/>
          </p:nvSpPr>
          <p:spPr>
            <a:xfrm>
              <a:off x="6205313" y="2104306"/>
              <a:ext cx="2607168" cy="4137930"/>
            </a:xfrm>
            <a:prstGeom prst="rect">
              <a:avLst/>
            </a:prstGeom>
            <a:solidFill>
              <a:srgbClr val="0070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2" name="CaixaDeTexto 7">
              <a:extLst>
                <a:ext uri="{FF2B5EF4-FFF2-40B4-BE49-F238E27FC236}">
                  <a16:creationId xmlns:a16="http://schemas.microsoft.com/office/drawing/2014/main" id="{18A54716-309A-A953-1241-A1D4C5D7E938}"/>
                </a:ext>
              </a:extLst>
            </p:cNvPr>
            <p:cNvSpPr txBox="1"/>
            <p:nvPr/>
          </p:nvSpPr>
          <p:spPr>
            <a:xfrm>
              <a:off x="6195663" y="2363915"/>
              <a:ext cx="2687848" cy="371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pt-BR" b="1" dirty="0">
                  <a:solidFill>
                    <a:schemeClr val="bg1"/>
                  </a:solidFill>
                  <a:latin typeface="Sailec" panose="020B0604020202020204" charset="0"/>
                </a:rPr>
                <a:t>Referência no tema para sua região e clientes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Sendo capaz de influenciar e sensibilizar seus grupos de relacionamentos,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apoiando clientes nas implementações das nossas soluções </a:t>
              </a: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ailec" panose="020B0604020202020204" charset="0"/>
              </a:endParaRP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092FB8EA-90EE-4887-00D0-69BB85F7495D}"/>
                </a:ext>
              </a:extLst>
            </p:cNvPr>
            <p:cNvSpPr/>
            <p:nvPr/>
          </p:nvSpPr>
          <p:spPr>
            <a:xfrm>
              <a:off x="8964731" y="2104306"/>
              <a:ext cx="2607168" cy="4137930"/>
            </a:xfrm>
            <a:prstGeom prst="rect">
              <a:avLst/>
            </a:prstGeom>
            <a:solidFill>
              <a:srgbClr val="0070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4" name="CaixaDeTexto 9">
              <a:extLst>
                <a:ext uri="{FF2B5EF4-FFF2-40B4-BE49-F238E27FC236}">
                  <a16:creationId xmlns:a16="http://schemas.microsoft.com/office/drawing/2014/main" id="{8ABE0543-738B-ACB0-23DE-983C3E934D24}"/>
                </a:ext>
              </a:extLst>
            </p:cNvPr>
            <p:cNvSpPr txBox="1"/>
            <p:nvPr/>
          </p:nvSpPr>
          <p:spPr>
            <a:xfrm>
              <a:off x="8964731" y="2363915"/>
              <a:ext cx="2607168" cy="371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1" indent="-171450" algn="ctr" defTabSz="800100" fontAlgn="auto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schemeClr val="bg1"/>
                  </a:solidFill>
                  <a:latin typeface="Sailec" panose="020B0604020202020204" charset="0"/>
                </a:rPr>
                <a:t>Expansão da atuação nos clientes atuais</a:t>
              </a: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Parceiros referências do ecossistema, com habilidades validadas, promovendo alta satisfação e fidelização de clientes, gerando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ganhos recorrentes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ilec" panose="020B0604020202020204" charset="0"/>
                </a:rPr>
                <a:t> 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ilec" panose="020B0604020202020204" charset="0"/>
              </a:endParaRPr>
            </a:p>
            <a:p>
              <a:pPr marL="171450" marR="0" lvl="1" indent="-17145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6161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Sailec" panose="020B0604020202020204" charset="0"/>
              </a:endParaRPr>
            </a:p>
          </p:txBody>
        </p:sp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2E44528F-07F1-E8EE-B6F6-6005F66ADFB0}"/>
                </a:ext>
              </a:extLst>
            </p:cNvPr>
            <p:cNvGrpSpPr/>
            <p:nvPr/>
          </p:nvGrpSpPr>
          <p:grpSpPr>
            <a:xfrm>
              <a:off x="8956405" y="1112291"/>
              <a:ext cx="2615493" cy="1042867"/>
              <a:chOff x="8956405" y="1112291"/>
              <a:chExt cx="2607168" cy="1042867"/>
            </a:xfrm>
          </p:grpSpPr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1145F1AA-432B-5368-4E03-CC8DEA148096}"/>
                  </a:ext>
                </a:extLst>
              </p:cNvPr>
              <p:cNvSpPr/>
              <p:nvPr/>
            </p:nvSpPr>
            <p:spPr>
              <a:xfrm>
                <a:off x="8956405" y="1112291"/>
                <a:ext cx="2607168" cy="1042867"/>
              </a:xfrm>
              <a:prstGeom prst="rect">
                <a:avLst/>
              </a:prstGeom>
              <a:solidFill>
                <a:srgbClr val="002171"/>
              </a:solidFill>
              <a:ln w="12700" cap="flat" cmpd="sng" algn="ctr">
                <a:solidFill>
                  <a:srgbClr val="002171"/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79" name="CaixaDeTexto 24">
                <a:extLst>
                  <a:ext uri="{FF2B5EF4-FFF2-40B4-BE49-F238E27FC236}">
                    <a16:creationId xmlns:a16="http://schemas.microsoft.com/office/drawing/2014/main" id="{DE0B513F-035E-93DD-A693-0D9B8800FF9F}"/>
                  </a:ext>
                </a:extLst>
              </p:cNvPr>
              <p:cNvSpPr txBox="1"/>
              <p:nvPr/>
            </p:nvSpPr>
            <p:spPr>
              <a:xfrm>
                <a:off x="8956405" y="1112291"/>
                <a:ext cx="2607168" cy="1042867"/>
              </a:xfrm>
              <a:prstGeom prst="rect">
                <a:avLst/>
              </a:prstGeom>
              <a:solidFill>
                <a:srgbClr val="12D3AF"/>
              </a:solidFill>
              <a:ln>
                <a:solidFill>
                  <a:srgbClr val="12D3A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109728" rIns="192024" bIns="10972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ailec" panose="020B0604020202020204" charset="0"/>
                  </a:rPr>
                  <a:t>4. CONSISTÊNCIA</a:t>
                </a:r>
              </a:p>
            </p:txBody>
          </p:sp>
        </p:grp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67185388-EF67-CE8F-C9E9-50A1B544B154}"/>
                </a:ext>
              </a:extLst>
            </p:cNvPr>
            <p:cNvGrpSpPr/>
            <p:nvPr/>
          </p:nvGrpSpPr>
          <p:grpSpPr>
            <a:xfrm>
              <a:off x="6205313" y="1122240"/>
              <a:ext cx="2607168" cy="1042867"/>
              <a:chOff x="6205313" y="1122240"/>
              <a:chExt cx="2607168" cy="1042867"/>
            </a:xfrm>
          </p:grpSpPr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E2DF733A-612D-C2ED-A872-2E46A12F1DD2}"/>
                  </a:ext>
                </a:extLst>
              </p:cNvPr>
              <p:cNvSpPr/>
              <p:nvPr/>
            </p:nvSpPr>
            <p:spPr>
              <a:xfrm>
                <a:off x="6205313" y="1122240"/>
                <a:ext cx="2607168" cy="1042867"/>
              </a:xfrm>
              <a:prstGeom prst="rect">
                <a:avLst/>
              </a:prstGeom>
              <a:solidFill>
                <a:srgbClr val="002171"/>
              </a:solidFill>
              <a:ln w="12700" cap="flat" cmpd="sng" algn="ctr">
                <a:solidFill>
                  <a:srgbClr val="002171"/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CaixaDeTexto 22">
                <a:extLst>
                  <a:ext uri="{FF2B5EF4-FFF2-40B4-BE49-F238E27FC236}">
                    <a16:creationId xmlns:a16="http://schemas.microsoft.com/office/drawing/2014/main" id="{7E5CC6FF-B0C2-1851-0414-6CF0DB4B575E}"/>
                  </a:ext>
                </a:extLst>
              </p:cNvPr>
              <p:cNvSpPr txBox="1"/>
              <p:nvPr/>
            </p:nvSpPr>
            <p:spPr>
              <a:xfrm>
                <a:off x="6205313" y="1122240"/>
                <a:ext cx="2607168" cy="1042867"/>
              </a:xfrm>
              <a:prstGeom prst="rect">
                <a:avLst/>
              </a:prstGeom>
              <a:solidFill>
                <a:srgbClr val="12D3AF"/>
              </a:solidFill>
              <a:ln>
                <a:solidFill>
                  <a:srgbClr val="12D3A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109728" rIns="192024" bIns="10972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b="1" dirty="0"/>
                  <a:t>3. RELEVÂNCIA</a:t>
                </a:r>
              </a:p>
            </p:txBody>
          </p:sp>
        </p:grp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9309CD3C-4410-16B0-1CF7-F67C19E28BEC}"/>
                </a:ext>
              </a:extLst>
            </p:cNvPr>
            <p:cNvGrpSpPr/>
            <p:nvPr/>
          </p:nvGrpSpPr>
          <p:grpSpPr>
            <a:xfrm>
              <a:off x="3409463" y="1094502"/>
              <a:ext cx="2613258" cy="1042867"/>
              <a:chOff x="3409463" y="1094502"/>
              <a:chExt cx="2604622" cy="1042867"/>
            </a:xfrm>
          </p:grpSpPr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52DADA2C-7EA1-E089-FA5F-DB5EDCC43733}"/>
                  </a:ext>
                </a:extLst>
              </p:cNvPr>
              <p:cNvSpPr/>
              <p:nvPr/>
            </p:nvSpPr>
            <p:spPr>
              <a:xfrm>
                <a:off x="3409463" y="1094502"/>
                <a:ext cx="2604622" cy="1042867"/>
              </a:xfrm>
              <a:prstGeom prst="rect">
                <a:avLst/>
              </a:prstGeom>
              <a:solidFill>
                <a:srgbClr val="002171"/>
              </a:solidFill>
              <a:ln w="12700" cap="flat" cmpd="sng" algn="ctr">
                <a:solidFill>
                  <a:srgbClr val="002171"/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CaixaDeTexto 20">
                <a:extLst>
                  <a:ext uri="{FF2B5EF4-FFF2-40B4-BE49-F238E27FC236}">
                    <a16:creationId xmlns:a16="http://schemas.microsoft.com/office/drawing/2014/main" id="{567A36DD-5286-1CD6-2A82-85DC3E547448}"/>
                  </a:ext>
                </a:extLst>
              </p:cNvPr>
              <p:cNvSpPr txBox="1"/>
              <p:nvPr/>
            </p:nvSpPr>
            <p:spPr>
              <a:xfrm>
                <a:off x="3409463" y="1094502"/>
                <a:ext cx="2604622" cy="1042867"/>
              </a:xfrm>
              <a:prstGeom prst="rect">
                <a:avLst/>
              </a:prstGeom>
              <a:solidFill>
                <a:srgbClr val="12D3AF"/>
              </a:solidFill>
              <a:ln>
                <a:solidFill>
                  <a:srgbClr val="12D3A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109728" rIns="192024" bIns="10972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b="1" dirty="0"/>
                  <a:t>2. GO TO MARKET</a:t>
                </a:r>
              </a:p>
            </p:txBody>
          </p:sp>
        </p:grpSp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7490AC3D-DF42-417C-6BF7-722E4F2453D9}"/>
                </a:ext>
              </a:extLst>
            </p:cNvPr>
            <p:cNvGrpSpPr/>
            <p:nvPr/>
          </p:nvGrpSpPr>
          <p:grpSpPr>
            <a:xfrm>
              <a:off x="621956" y="1094502"/>
              <a:ext cx="2604622" cy="1042867"/>
              <a:chOff x="621956" y="1094502"/>
              <a:chExt cx="2604622" cy="1042867"/>
            </a:xfrm>
          </p:grpSpPr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946A4CAE-8C8A-74E8-263A-39C2CD157967}"/>
                  </a:ext>
                </a:extLst>
              </p:cNvPr>
              <p:cNvSpPr/>
              <p:nvPr/>
            </p:nvSpPr>
            <p:spPr>
              <a:xfrm>
                <a:off x="621956" y="1094502"/>
                <a:ext cx="2604622" cy="104286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CaixaDeTexto 18">
                <a:extLst>
                  <a:ext uri="{FF2B5EF4-FFF2-40B4-BE49-F238E27FC236}">
                    <a16:creationId xmlns:a16="http://schemas.microsoft.com/office/drawing/2014/main" id="{D564BC07-50B9-017F-7C45-0599CE142A29}"/>
                  </a:ext>
                </a:extLst>
              </p:cNvPr>
              <p:cNvSpPr txBox="1"/>
              <p:nvPr/>
            </p:nvSpPr>
            <p:spPr>
              <a:xfrm>
                <a:off x="621956" y="1094502"/>
                <a:ext cx="2604622" cy="1042867"/>
              </a:xfrm>
              <a:prstGeom prst="rect">
                <a:avLst/>
              </a:prstGeom>
              <a:solidFill>
                <a:srgbClr val="12D3AF"/>
              </a:solidFill>
              <a:ln>
                <a:solidFill>
                  <a:srgbClr val="12D3A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024" tIns="109728" rIns="192024" bIns="109728" numCol="1" spcCol="127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1. ENTRADA NO PROGRAMA</a:t>
                </a:r>
              </a:p>
            </p:txBody>
          </p:sp>
        </p:grpSp>
        <p:pic>
          <p:nvPicPr>
            <p:cNvPr id="69" name="Gráfico 14" descr="Voltar com preenchimento sólido">
              <a:extLst>
                <a:ext uri="{FF2B5EF4-FFF2-40B4-BE49-F238E27FC236}">
                  <a16:creationId xmlns:a16="http://schemas.microsoft.com/office/drawing/2014/main" id="{28691408-84FC-0E10-AD52-ABED6B82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014" y="3036811"/>
              <a:ext cx="914400" cy="914400"/>
            </a:xfrm>
            <a:prstGeom prst="rect">
              <a:avLst/>
            </a:prstGeom>
          </p:spPr>
        </p:pic>
        <p:pic>
          <p:nvPicPr>
            <p:cNvPr id="70" name="Gráfico 15" descr="Voltar com preenchimento sólido">
              <a:extLst>
                <a:ext uri="{FF2B5EF4-FFF2-40B4-BE49-F238E27FC236}">
                  <a16:creationId xmlns:a16="http://schemas.microsoft.com/office/drawing/2014/main" id="{937F6020-4BC3-E642-8DEF-3ED362BF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50559" y="3015786"/>
              <a:ext cx="914400" cy="914400"/>
            </a:xfrm>
            <a:prstGeom prst="rect">
              <a:avLst/>
            </a:prstGeom>
          </p:spPr>
        </p:pic>
        <p:pic>
          <p:nvPicPr>
            <p:cNvPr id="71" name="Gráfico 16" descr="Voltar com preenchimento sólido">
              <a:extLst>
                <a:ext uri="{FF2B5EF4-FFF2-40B4-BE49-F238E27FC236}">
                  <a16:creationId xmlns:a16="http://schemas.microsoft.com/office/drawing/2014/main" id="{D35085B9-99BF-9F6C-C706-9A630EC2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8513" y="301052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70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Evolução na Jornada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86461" y="2136881"/>
            <a:ext cx="104190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Uma vez no projeto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, nosso desejo é que sua 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evolução seja constante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  <a:p>
            <a:pPr algn="just"/>
            <a:endParaRPr lang="pt-BR" sz="16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Continuamente estamos atentos aos desafios de nossos parceiros, tendências de mercado e demandas de clientes para trazer para o programa conteúdos, ferramentas e experiências que contribuem para seu desenvolvimento pessoal e profissional e por consequência, no aumento de seus ganhos financeiros.​</a:t>
            </a:r>
          </a:p>
          <a:p>
            <a:pPr algn="just"/>
            <a:endParaRPr lang="pt-BR" sz="16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just"/>
            <a:endParaRPr lang="pt-BR" sz="1600" b="1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Como fazemos isso?  </a:t>
            </a:r>
          </a:p>
          <a:p>
            <a:pPr algn="just"/>
            <a:endParaRPr lang="pt-B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 meio da nossa </a:t>
            </a:r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FORMAÇÃO DE PARCEIROS</a:t>
            </a:r>
            <a:endParaRPr lang="pt-BR" sz="1600" b="1" dirty="0">
              <a:solidFill>
                <a:srgbClr val="00706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383852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1" y="2136881"/>
            <a:ext cx="43332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Inicial</a:t>
            </a:r>
            <a:r>
              <a:rPr lang="en-US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Obrigatória</a:t>
            </a:r>
            <a:endParaRPr lang="en-US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 a formação que lhe fornecerá toda a base para sua atuação como </a:t>
            </a:r>
            <a:r>
              <a:rPr lang="pt-BR" sz="16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garante o nivelamento de qualidade do nosso grupo, para que todos sejam bons representantes do nosso programa.​</a:t>
            </a:r>
          </a:p>
          <a:p>
            <a:pPr algn="just"/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Primeiros 2 meses no programa​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Conteúdo Principal Assíncronos na Plataforma Twygo​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Encontros Práticos Síncronos, sempre online​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Mentorias individuais ​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1055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Formação</a:t>
            </a:r>
          </a:p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 Formação do programa 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Partner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 é dividida em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dois momentos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A64936-4A36-BD7E-8D86-11C118669866}"/>
              </a:ext>
            </a:extLst>
          </p:cNvPr>
          <p:cNvSpPr txBox="1"/>
          <p:nvPr/>
        </p:nvSpPr>
        <p:spPr>
          <a:xfrm>
            <a:off x="6454141" y="2132701"/>
            <a:ext cx="433323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Complementar</a:t>
            </a:r>
            <a:r>
              <a:rPr lang="en-US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i="0" dirty="0" err="1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Desejada</a:t>
            </a:r>
            <a:endParaRPr lang="en-US" sz="1600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São encontros eletivos, para manter os </a:t>
            </a:r>
            <a:r>
              <a:rPr lang="pt-BR" sz="16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atualizados sobre temas relevantes do momento e estimular as trocas e aprendizados no grupo​</a:t>
            </a:r>
          </a:p>
          <a:p>
            <a:pPr algn="just"/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pt-BR" sz="16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Encontros mensais exclusivos para </a:t>
            </a:r>
            <a:r>
              <a:rPr lang="pt-BR" sz="16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(síncronos/online)​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Mentorias em Grupos​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Eventos do Ecossistema​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Encontro Anual Presencial​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9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392ED4-B8AA-ED8A-29A4-2344C461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02127"/>
            <a:ext cx="525221" cy="140151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738436-E8F5-6F3A-8C88-66653E471272}"/>
              </a:ext>
            </a:extLst>
          </p:cNvPr>
          <p:cNvSpPr txBox="1"/>
          <p:nvPr/>
        </p:nvSpPr>
        <p:spPr>
          <a:xfrm>
            <a:off x="886460" y="727182"/>
            <a:ext cx="107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Critérios para Formação Obrigatória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0A9045-61EE-80F3-C11B-8D6DEFD66236}"/>
              </a:ext>
            </a:extLst>
          </p:cNvPr>
          <p:cNvSpPr txBox="1"/>
          <p:nvPr/>
        </p:nvSpPr>
        <p:spPr>
          <a:xfrm>
            <a:off x="849961" y="2675361"/>
            <a:ext cx="10419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Participar de no mínimo </a:t>
            </a:r>
            <a:r>
              <a:rPr lang="pt-BR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80% dos encontros síncronos da formação obrigatória​</a:t>
            </a:r>
          </a:p>
          <a:p>
            <a:pPr marL="342900" indent="-342900" algn="just">
              <a:buFont typeface="+mj-lt"/>
              <a:buAutoNum type="arabicPeriod"/>
            </a:pPr>
            <a:endParaRPr lang="pt-BR" b="1" i="0" dirty="0">
              <a:solidFill>
                <a:srgbClr val="00706C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Estudar </a:t>
            </a:r>
            <a:r>
              <a:rPr lang="pt-BR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100% do conteúdo da Twygo/EAD </a:t>
            </a:r>
            <a:r>
              <a:rPr lang="pt-BR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nos módulos propostos</a:t>
            </a:r>
          </a:p>
          <a:p>
            <a:pPr marL="342900" indent="-342900" algn="just">
              <a:buFont typeface="+mj-lt"/>
              <a:buAutoNum type="arabicPeriod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Enviar a sua </a:t>
            </a:r>
            <a:r>
              <a:rPr lang="pt-BR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planilha de Leads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para consulta e liberação​</a:t>
            </a:r>
          </a:p>
          <a:p>
            <a:pPr marL="342900" indent="-342900" algn="just">
              <a:buFont typeface="+mj-lt"/>
              <a:buAutoNum type="arabicPeriod"/>
            </a:pP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Enviar seu </a:t>
            </a:r>
            <a:r>
              <a:rPr lang="pt-BR" b="1" dirty="0">
                <a:solidFill>
                  <a:srgbClr val="00706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Book de Negócios 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32C3EBC-4086-6990-B50E-09AA10EB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8F7669-0820-1614-FA80-8B339EDD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</p:spTree>
    <p:extLst>
      <p:ext uri="{BB962C8B-B14F-4D97-AF65-F5344CB8AC3E}">
        <p14:creationId xmlns:p14="http://schemas.microsoft.com/office/powerpoint/2010/main" val="2137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60744-E9EF-E1A9-578D-97A36B392D9A}"/>
              </a:ext>
            </a:extLst>
          </p:cNvPr>
          <p:cNvSpPr txBox="1"/>
          <p:nvPr/>
        </p:nvSpPr>
        <p:spPr>
          <a:xfrm>
            <a:off x="886461" y="2136881"/>
            <a:ext cx="43332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Trabalhamos no programa com duas formas de reconhecer nossos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​: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Credenciais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que destacam os </a:t>
            </a:r>
            <a:r>
              <a:rPr lang="pt-BR" sz="16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por suas soft skills​;</a:t>
            </a: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BR" sz="160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BR" sz="1600" b="1" i="0" dirty="0">
                <a:solidFill>
                  <a:srgbClr val="00706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Níveis</a:t>
            </a:r>
            <a:r>
              <a:rPr lang="pt-BR" sz="16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que reconhecem os melhores resultados em vendas, influenciando o percentual de comissionamento.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2682EC7-7514-9E44-6302-98E51A11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740" y="452927"/>
            <a:ext cx="525221" cy="14015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AAD787-F7CD-8422-CD3E-810E8DE7C0DD}"/>
              </a:ext>
            </a:extLst>
          </p:cNvPr>
          <p:cNvSpPr txBox="1"/>
          <p:nvPr/>
        </p:nvSpPr>
        <p:spPr>
          <a:xfrm>
            <a:off x="886460" y="727182"/>
            <a:ext cx="4254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1DE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Destaques e Reconhecimento</a:t>
            </a:r>
          </a:p>
        </p:txBody>
      </p:sp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4962FE67-EFC9-C771-A396-537BDE91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073" y="6492875"/>
            <a:ext cx="874222" cy="365125"/>
          </a:xfrm>
        </p:spPr>
        <p:txBody>
          <a:bodyPr/>
          <a:lstStyle/>
          <a:p>
            <a:fld id="{BAF74275-3E73-467C-902F-DF16D22545A9}" type="datetime1">
              <a:rPr lang="pt-BR" sz="900" smtClean="0">
                <a:latin typeface="Verdana" panose="020B0604030504040204" pitchFamily="34" charset="0"/>
                <a:ea typeface="Verdana" panose="020B0604030504040204" pitchFamily="34" charset="0"/>
              </a:rPr>
              <a:t>05/10/2023</a:t>
            </a:fld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5AB9733F-62C7-1E1C-35D0-9E4AD932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1554" y="6492875"/>
            <a:ext cx="3063051" cy="365125"/>
          </a:xfrm>
        </p:spPr>
        <p:txBody>
          <a:bodyPr/>
          <a:lstStyle/>
          <a:p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© 2023 </a:t>
            </a:r>
            <a:r>
              <a:rPr lang="pt-BR" sz="900" dirty="0" err="1">
                <a:latin typeface="Verdana" panose="020B0604030504040204" pitchFamily="34" charset="0"/>
                <a:ea typeface="Verdana" panose="020B0604030504040204" pitchFamily="34" charset="0"/>
              </a:rPr>
              <a:t>Partners</a:t>
            </a:r>
            <a:r>
              <a:rPr lang="pt-BR" sz="900" dirty="0">
                <a:latin typeface="Verdana" panose="020B0604030504040204" pitchFamily="34" charset="0"/>
                <a:ea typeface="Verdana" panose="020B0604030504040204" pitchFamily="34" charset="0"/>
              </a:rPr>
              <a:t>. Todos os Direitos Reservados.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0405514-6279-A7A1-A74C-53197003E13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706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1" name="Picture 7" descr="Texto&#10;&#10;Descrição gerada automaticamente">
            <a:extLst>
              <a:ext uri="{FF2B5EF4-FFF2-40B4-BE49-F238E27FC236}">
                <a16:creationId xmlns:a16="http://schemas.microsoft.com/office/drawing/2014/main" id="{371CE5B3-A6CC-FA62-7E91-5E8FD260B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93" y="836606"/>
            <a:ext cx="2592394" cy="259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xto&#10;&#10;Descrição gerada automaticamente">
            <a:extLst>
              <a:ext uri="{FF2B5EF4-FFF2-40B4-BE49-F238E27FC236}">
                <a16:creationId xmlns:a16="http://schemas.microsoft.com/office/drawing/2014/main" id="{00A83F55-886D-64FC-38B8-ED0FA023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64" y="836606"/>
            <a:ext cx="2592394" cy="259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exto&#10;&#10;Descrição gerada automaticamente">
            <a:extLst>
              <a:ext uri="{FF2B5EF4-FFF2-40B4-BE49-F238E27FC236}">
                <a16:creationId xmlns:a16="http://schemas.microsoft.com/office/drawing/2014/main" id="{B072960A-3720-C4C2-5E55-783BC15B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02" y="3434298"/>
            <a:ext cx="2581798" cy="25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xto&#10;&#10;Descrição gerada automaticamente">
            <a:extLst>
              <a:ext uri="{FF2B5EF4-FFF2-40B4-BE49-F238E27FC236}">
                <a16:creationId xmlns:a16="http://schemas.microsoft.com/office/drawing/2014/main" id="{BB572EFE-6CA7-8870-7169-2C575395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42" y="3429000"/>
            <a:ext cx="2592394" cy="259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578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7dc0a6-9f3f-41a2-86a1-b542896b834f" xsi:nil="true"/>
    <lcf76f155ced4ddcb4097134ff3c332f xmlns="59a237e7-44ce-4a64-9973-32227815c2a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DF31C055A724F924D5BDE43B42201" ma:contentTypeVersion="12" ma:contentTypeDescription="Crie um novo documento." ma:contentTypeScope="" ma:versionID="f9234aeb2bb0d300d17853c14556f4bb">
  <xsd:schema xmlns:xsd="http://www.w3.org/2001/XMLSchema" xmlns:xs="http://www.w3.org/2001/XMLSchema" xmlns:p="http://schemas.microsoft.com/office/2006/metadata/properties" xmlns:ns2="59a237e7-44ce-4a64-9973-32227815c2ac" xmlns:ns3="6e7dc0a6-9f3f-41a2-86a1-b542896b834f" targetNamespace="http://schemas.microsoft.com/office/2006/metadata/properties" ma:root="true" ma:fieldsID="e88f3a641b88c1afd2e163722b12c28d" ns2:_="" ns3:_="">
    <xsd:import namespace="59a237e7-44ce-4a64-9973-32227815c2ac"/>
    <xsd:import namespace="6e7dc0a6-9f3f-41a2-86a1-b542896b834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237e7-44ce-4a64-9973-32227815c2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Marcações de imagem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dc0a6-9f3f-41a2-86a1-b542896b834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beb28e9-b38a-459c-974a-5d90a2f7ff21}" ma:internalName="TaxCatchAll" ma:showField="CatchAllData" ma:web="6e7dc0a6-9f3f-41a2-86a1-b542896b83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04CB3E-64C4-4E01-9022-D86548404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BBCE0B-53F9-45F1-B931-53C2F661F8B0}">
  <ds:schemaRefs>
    <ds:schemaRef ds:uri="http://schemas.microsoft.com/office/2006/metadata/properties"/>
    <ds:schemaRef ds:uri="http://schemas.microsoft.com/office/infopath/2007/PartnerControls"/>
    <ds:schemaRef ds:uri="5154812a-bcce-4a4d-a70e-bf29c412170a"/>
    <ds:schemaRef ds:uri="283aebbd-b672-47b1-9835-78909ff2c74a"/>
    <ds:schemaRef ds:uri="6e7dc0a6-9f3f-41a2-86a1-b542896b834f"/>
    <ds:schemaRef ds:uri="59a237e7-44ce-4a64-9973-32227815c2ac"/>
  </ds:schemaRefs>
</ds:datastoreItem>
</file>

<file path=customXml/itemProps3.xml><?xml version="1.0" encoding="utf-8"?>
<ds:datastoreItem xmlns:ds="http://schemas.openxmlformats.org/officeDocument/2006/customXml" ds:itemID="{080B6561-9B74-47A4-A36E-41612E24DF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237e7-44ce-4a64-9973-32227815c2ac"/>
    <ds:schemaRef ds:uri="6e7dc0a6-9f3f-41a2-86a1-b542896b8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3233</Words>
  <Application>Microsoft Office PowerPoint</Application>
  <PresentationFormat>Widescreen</PresentationFormat>
  <Paragraphs>482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Sailec</vt:lpstr>
      <vt:lpstr>Segoe UI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Netto Gutierres</dc:creator>
  <cp:lastModifiedBy>Rafaella Maglioni</cp:lastModifiedBy>
  <cp:revision>110</cp:revision>
  <dcterms:created xsi:type="dcterms:W3CDTF">2022-08-23T20:57:43Z</dcterms:created>
  <dcterms:modified xsi:type="dcterms:W3CDTF">2023-10-05T19:59:11Z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0x010100182DF31C055A724F924D5BDE43B42201</vt:lpwstr>
  </property>
  <property fmtid="{D5CDD505-2E9C-101B-9397-08002B2CF9AE}" pid="3" name="MediaServiceImageTags">
    <vt:lpwstr/>
  </property>
</Properties>
</file>