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75" r:id="rId6"/>
    <p:sldMasterId id="2147483664" r:id="rId7"/>
    <p:sldMasterId id="2147483680" r:id="rId8"/>
    <p:sldMasterId id="2147483660" r:id="rId9"/>
  </p:sldMasterIdLst>
  <p:sldIdLst>
    <p:sldId id="256" r:id="rId10"/>
    <p:sldId id="2147376661" r:id="rId11"/>
    <p:sldId id="286" r:id="rId12"/>
    <p:sldId id="2147376664" r:id="rId13"/>
    <p:sldId id="296" r:id="rId14"/>
    <p:sldId id="2147376681" r:id="rId15"/>
    <p:sldId id="2147376685" r:id="rId16"/>
    <p:sldId id="299" r:id="rId17"/>
    <p:sldId id="300" r:id="rId18"/>
    <p:sldId id="301" r:id="rId19"/>
    <p:sldId id="305" r:id="rId20"/>
    <p:sldId id="306" r:id="rId21"/>
    <p:sldId id="2147376686" r:id="rId22"/>
    <p:sldId id="308" r:id="rId23"/>
    <p:sldId id="309" r:id="rId24"/>
    <p:sldId id="310" r:id="rId25"/>
    <p:sldId id="311" r:id="rId26"/>
    <p:sldId id="312" r:id="rId27"/>
    <p:sldId id="313" r:id="rId28"/>
    <p:sldId id="2147376687" r:id="rId29"/>
    <p:sldId id="315" r:id="rId30"/>
    <p:sldId id="316" r:id="rId31"/>
    <p:sldId id="2147376688" r:id="rId32"/>
    <p:sldId id="318" r:id="rId33"/>
    <p:sldId id="319" r:id="rId34"/>
    <p:sldId id="320" r:id="rId35"/>
    <p:sldId id="2147376689" r:id="rId36"/>
    <p:sldId id="322" r:id="rId37"/>
    <p:sldId id="2147376690" r:id="rId38"/>
    <p:sldId id="336" r:id="rId39"/>
    <p:sldId id="2147376691" r:id="rId40"/>
    <p:sldId id="325" r:id="rId41"/>
    <p:sldId id="324" r:id="rId42"/>
    <p:sldId id="2147376692" r:id="rId43"/>
    <p:sldId id="327" r:id="rId44"/>
    <p:sldId id="328" r:id="rId45"/>
    <p:sldId id="329" r:id="rId46"/>
    <p:sldId id="330" r:id="rId47"/>
    <p:sldId id="264" r:id="rId48"/>
    <p:sldId id="2147376693" r:id="rId49"/>
    <p:sldId id="332" r:id="rId50"/>
    <p:sldId id="333" r:id="rId51"/>
    <p:sldId id="334" r:id="rId52"/>
    <p:sldId id="2147376659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D3AF"/>
    <a:srgbClr val="330317"/>
    <a:srgbClr val="11DECC"/>
    <a:srgbClr val="00706C"/>
    <a:srgbClr val="FF0D6E"/>
    <a:srgbClr val="005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541D4-A9E8-5EBA-EE45-7CD826A378AF}" v="39" dt="2025-05-05T13:35:29.168"/>
    <p1510:client id="{4D365EE6-067C-2EF6-15C6-4E02E7B1181B}" v="88" dt="2025-05-05T19:20:47.157"/>
    <p1510:client id="{550EA3EF-A34E-2CFA-86D9-38C566BD7A51}" v="202" dt="2025-05-06T12:14:31.094"/>
    <p1510:client id="{87A107C5-3588-29DC-0EF1-55914FAD3C13}" v="8" dt="2025-05-05T19:04:05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62902-B589-6A6F-A1F4-7A671D9F0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C3EBF9-AB66-4E99-289F-C466C0A25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7311F6-9E89-78F6-87D9-5D96EF16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6E154A-47F3-9179-BBFE-07B63D36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A02841-ECD4-7DE9-FC6F-C2B81943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76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D463C-7E92-D5EB-91AE-0AE85241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412C8C-1863-4BCE-D791-E7DDBF816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445492-7CFF-B95D-12DC-D975336C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BD74AB-02CC-DC04-6943-1EC5DC12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B939DF-A1E2-C920-A87C-2B984A9D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28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805D09-9847-5AB4-8058-4F8C880D0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529965-4A14-98D1-A39C-645670D1C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D4246F-3BDD-7270-D9E0-624BDB5E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1586ED-D85C-F0C7-37F6-3AA6866F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9F63D3-C42E-DC84-4C4E-EC8E0470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69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14D813-9D74-65A4-86CD-278B5EE0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275-3E73-467C-902F-DF16D22545A9}" type="datetime1">
              <a:rPr lang="pt-BR" smtClean="0"/>
              <a:t>04/06/2025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A5360E0-BBB0-C600-9B1E-B4605D92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© 2023 Great People® Brasil. Todos os Direitos Reservados.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25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97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98828282-097A-4771-55CF-39C476049B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829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18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9F3DFB5-AD90-2ADA-7079-0A38ED634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51" y="603410"/>
            <a:ext cx="6037206" cy="13980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94D995E-17C8-D28B-0A7D-CE3392451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51" y="2167775"/>
            <a:ext cx="9144000" cy="403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22140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EC197E0-44F1-CCFF-D660-ABEC77CAF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51" y="798360"/>
            <a:ext cx="7290444" cy="4511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AA1128E-3C0F-1F20-3796-3E66A96E2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51" y="2167775"/>
            <a:ext cx="9144000" cy="32350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1331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136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62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CFD76-21FB-4181-05CE-DE676B50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96285-5921-4A44-7760-72A0CB26E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A6252C-BBEF-AE57-038D-8EDC6A36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203B1D-7071-63C9-785D-406C2B9D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D9A7AD-C65E-107C-F5E9-7E872B35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123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51762-8DFF-6F91-BB9C-845B28FF7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4D7CFF-3738-9983-9345-6129FAD95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8B3F98-F3B7-8566-7AA2-DCA1163E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E22-9B73-45AE-BC5A-CB78B14CB2A5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A95EF-89D9-D9E3-A749-B876435D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65044D-A10D-95F4-10F8-074F28A1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38B6-CAE0-4F8F-B82D-E83E768CA4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597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25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591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9F3DFB5-AD90-2ADA-7079-0A38ED634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51" y="603410"/>
            <a:ext cx="6037206" cy="13980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94D995E-17C8-D28B-0A7D-CE3392451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51" y="2167775"/>
            <a:ext cx="9144000" cy="403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18990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EC197E0-44F1-CCFF-D660-ABEC77CAF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51" y="798360"/>
            <a:ext cx="7290444" cy="4511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AA1128E-3C0F-1F20-3796-3E66A96E2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51" y="2167775"/>
            <a:ext cx="9144000" cy="32350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07307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375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93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AF844-296E-270D-96B1-7DAD8964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E486C2-A0A6-DF69-4451-FF7B1E6B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9C500D-2581-EBA0-18D3-CFB4BA26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00B7E0-CA09-0B45-A770-0C3541C1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074002-BED8-0413-0E4E-987A4AC8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13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49DEF-52CA-130E-DDCE-249230FC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226B46-3C57-4CA2-1BC6-6953E27A8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77E70C-5AD6-8834-47CA-4C5A31599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939A2E-35C6-0CD8-D4E1-CA93F9C8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DDF0B8-01B2-132F-CC75-CEED7786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7E5F61-B38F-9415-6A3C-5787B2D9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62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7D015-418D-BB8B-DC32-0C135F4A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4BD3AE-A6AE-31D3-7199-AFB4079F8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5D56F7-78CA-E9FE-3D5B-C904ED564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BD49AC-5A96-B988-A045-495CB169D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BBD99A-A50E-17BC-0374-6BB752C1E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524E1B9-99FD-F1D2-2DDE-749C5231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827D9EB-E655-8D8D-BEB4-A45FEC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064CDD-0D73-807A-D65A-7EC734A3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78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B8370-6E13-E542-F1A6-B9D80DB8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D20112-6C6B-162C-6F00-427B3591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E704B-ACB8-47ED-9906-29F4CE56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A15295-5308-EDCA-2286-8B20A4D7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86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C34974-DE97-D95C-AD55-C14AAD46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5E07F2-8573-9CBF-5770-C1480010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ECE0BB-2729-AFFB-7DD1-D03B39D6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09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BE6C5-1EA8-1120-CBBD-CB8E9978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669561-74FF-3C74-92CB-6D195EAC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D443D9-C017-1340-D1BB-A26052F5D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574C09-E8FC-6DDC-78DB-AED196E4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27313C-5EF1-DE8C-4011-80EB86CA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9A32F7-45B4-13B9-A894-37FB07EE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00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DEA80-C057-B23D-4DA6-978F0411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E174DA-EE3C-50EE-6047-45C41DF65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86660E-F49C-C3E9-8ECF-24390C8FF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EA0A30-BE87-1005-33B0-AD2E4B84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6F486E-629E-0B3E-7AF9-FA27655A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2E1B20-A287-7165-0117-3123B339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4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0A5B11-14B0-18A8-BFA9-30120DE8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086D3A-B7B4-86CC-F1F6-C74AC5FB1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497C5E-26F4-EA9E-E511-C2F58CC67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393C-ED8B-49EF-8943-5D63E5417281}" type="datetimeFigureOut">
              <a:rPr lang="pt-BR" smtClean="0"/>
              <a:t>04/06/2025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E0409-E95D-54CA-9BFD-A5BA01803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2B591D-32BA-0251-3DDE-4E6514B4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B3C6-BEA7-425D-A47F-47E18BD8D0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05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8F8B32F-BF13-6C62-B18D-AA2792A213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0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F7A0DEF-101A-815A-E9CD-8A2B6C7AE189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95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1" r:id="rId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41B1362-014A-F645-9716-1E8EC68C0317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FC0B26E-068D-6D2A-3C20-3DC8EBDE3C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1937" y="537435"/>
            <a:ext cx="778744" cy="7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4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FB909861-7C85-6847-2617-478F872331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2592020"/>
            <a:ext cx="10604500" cy="314325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8AE2953-DB16-85A5-71F5-D2C9AAB080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D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7DA09A4D-E1FD-BB67-BCC0-C945A4E4BD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58400" y="533263"/>
            <a:ext cx="1614864" cy="7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0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4" r:id="rId2"/>
    <p:sldLayoutId id="2147483695" r:id="rId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8D01DF1-6B0E-E9D2-0166-E62F4BC0F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2984" y="535164"/>
            <a:ext cx="794731" cy="7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415197E-6C3E-93EB-1B8B-34745D323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1545" y="530654"/>
            <a:ext cx="1620782" cy="7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6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www.linkedin.com/company/great-place-to-work-brasil/" TargetMode="External"/><Relationship Id="rId7" Type="http://schemas.openxmlformats.org/officeDocument/2006/relationships/hyperlink" Target="https://www.instagram.com/greatpeoplebr/" TargetMode="External"/><Relationship Id="rId2" Type="http://schemas.openxmlformats.org/officeDocument/2006/relationships/hyperlink" Target="https://gptw.com.br/&#8203;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great-people-oficial" TargetMode="External"/><Relationship Id="rId5" Type="http://schemas.openxmlformats.org/officeDocument/2006/relationships/hyperlink" Target="https://www.greatpeople.com.br/" TargetMode="External"/><Relationship Id="rId4" Type="http://schemas.openxmlformats.org/officeDocument/2006/relationships/hyperlink" Target="https://www.instagram.com/gptwbrasil/" TargetMode="Externa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projetopartners.twygoead.com/users/login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ptwpartners.com.br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gptw.zeev.it/&#8203;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56Xp39Frmg0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pamella.nilsen@greatplacetowork.com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silvia.furgler@greatpeople.com.br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rafaella.mesquita@greatpeople.com.br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1BB5A6EB-6AED-152B-1DCB-B44C754E9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4200" y="2070664"/>
            <a:ext cx="5546710" cy="24454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50A9045-61EE-80F3-C11B-8D6DEFD66236}"/>
              </a:ext>
            </a:extLst>
          </p:cNvPr>
          <p:cNvSpPr txBox="1"/>
          <p:nvPr/>
        </p:nvSpPr>
        <p:spPr>
          <a:xfrm>
            <a:off x="849961" y="2675361"/>
            <a:ext cx="1041907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i="0" dirty="0">
                <a:effectLst/>
                <a:latin typeface="Verdana"/>
                <a:ea typeface="Verdana"/>
              </a:rPr>
              <a:t>Participar </a:t>
            </a:r>
            <a:r>
              <a:rPr lang="pt-BR" b="1" i="0" dirty="0">
                <a:solidFill>
                  <a:srgbClr val="12D3AF"/>
                </a:solidFill>
                <a:effectLst/>
                <a:latin typeface="Verdana"/>
                <a:ea typeface="Verdana"/>
              </a:rPr>
              <a:t>dos encontros síncronos da formação obrigatória​</a:t>
            </a:r>
          </a:p>
          <a:p>
            <a:pPr marL="342900" indent="-342900" algn="just">
              <a:buFont typeface="+mj-lt"/>
              <a:buAutoNum type="arabicPeriod"/>
            </a:pPr>
            <a:endParaRPr lang="pt-BR" b="1" i="0" dirty="0">
              <a:solidFill>
                <a:srgbClr val="00706C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i="0" dirty="0">
                <a:effectLst/>
                <a:latin typeface="Verdana"/>
                <a:ea typeface="Verdana"/>
              </a:rPr>
              <a:t>Estudar </a:t>
            </a:r>
            <a:r>
              <a:rPr lang="pt-BR" b="1" i="0" dirty="0">
                <a:solidFill>
                  <a:srgbClr val="12D3AF"/>
                </a:solidFill>
                <a:effectLst/>
                <a:latin typeface="Verdana"/>
                <a:ea typeface="Verdana"/>
              </a:rPr>
              <a:t>100% do conteúdo da Twygo/EAD</a:t>
            </a:r>
            <a:r>
              <a:rPr lang="pt-BR" b="1" i="0" dirty="0">
                <a:solidFill>
                  <a:srgbClr val="00706C"/>
                </a:solidFill>
                <a:effectLst/>
                <a:latin typeface="Verdana"/>
                <a:ea typeface="Verdana"/>
              </a:rPr>
              <a:t> </a:t>
            </a:r>
            <a:r>
              <a:rPr lang="pt-BR" i="0" dirty="0">
                <a:effectLst/>
                <a:latin typeface="Verdana"/>
                <a:ea typeface="Verdana"/>
              </a:rPr>
              <a:t>nos módulos propostos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dirty="0">
                <a:latin typeface="Verdana"/>
                <a:ea typeface="Verdana"/>
              </a:rPr>
              <a:t>Enviar a sua </a:t>
            </a:r>
            <a:r>
              <a:rPr lang="pt-BR" b="1" dirty="0">
                <a:solidFill>
                  <a:srgbClr val="12D3AF"/>
                </a:solidFill>
                <a:latin typeface="Verdana"/>
                <a:ea typeface="Verdana"/>
              </a:rPr>
              <a:t>planilha de Leads</a:t>
            </a:r>
            <a:r>
              <a:rPr lang="pt-BR" dirty="0">
                <a:latin typeface="Verdana"/>
                <a:ea typeface="Verdana"/>
              </a:rPr>
              <a:t> para consulta e liberação​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C3EBC-4086-6990-B50E-09AA10EB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7669-0820-1614-FA80-8B339EDD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78669F7-2826-4111-DE9B-2CCA688F858C}"/>
              </a:ext>
            </a:extLst>
          </p:cNvPr>
          <p:cNvSpPr txBox="1"/>
          <p:nvPr/>
        </p:nvSpPr>
        <p:spPr>
          <a:xfrm>
            <a:off x="888983" y="806931"/>
            <a:ext cx="6427519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Critérios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 para</a:t>
            </a:r>
            <a:endParaRPr lang="pt-BR" dirty="0"/>
          </a:p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formação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obrigatória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137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897044" y="2818553"/>
            <a:ext cx="511030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Conforme o resultado de novos negócios gerados, o percentual de comissionamento aumenta, considerando os gatilhos detalhados ao lado.​</a:t>
            </a:r>
          </a:p>
          <a:p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​</a:t>
            </a:r>
          </a:p>
          <a:p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As renovações também são comissionadas, mas não contabilizam para a passagem de nível.​</a:t>
            </a:r>
          </a:p>
          <a:p>
            <a:endParaRPr lang="pt-BR" sz="1600" b="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Conte sempre conosco para discutir estratégias e lhe apoiar a buscar seus objetivos no programa!</a:t>
            </a:r>
            <a:endParaRPr lang="pt-BR" sz="1600" b="1" dirty="0">
              <a:solidFill>
                <a:srgbClr val="12D3AF"/>
              </a:solidFill>
              <a:latin typeface="Segoe UI"/>
              <a:ea typeface="Verdana"/>
              <a:cs typeface="Segoe U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AAD787-F7CD-8422-CD3E-810E8DE7C0DD}"/>
              </a:ext>
            </a:extLst>
          </p:cNvPr>
          <p:cNvSpPr txBox="1"/>
          <p:nvPr/>
        </p:nvSpPr>
        <p:spPr>
          <a:xfrm>
            <a:off x="886460" y="1901932"/>
            <a:ext cx="1055369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dirty="0">
                <a:latin typeface="Segoe UI"/>
                <a:ea typeface="Verdana" panose="020B0604030504040204" pitchFamily="34" charset="0"/>
                <a:cs typeface="Segoe UI"/>
              </a:rPr>
              <a:t>Determina o percentual de </a:t>
            </a:r>
            <a:r>
              <a:rPr lang="pt-BR" sz="2000" b="1" dirty="0">
                <a:latin typeface="Segoe UI"/>
                <a:ea typeface="Verdana" panose="020B0604030504040204" pitchFamily="34" charset="0"/>
                <a:cs typeface="Segoe UI"/>
              </a:rPr>
              <a:t>comissionamento</a:t>
            </a:r>
            <a:r>
              <a:rPr lang="pt-BR" sz="2000" dirty="0">
                <a:latin typeface="Segoe UI"/>
                <a:ea typeface="Verdana" panose="020B0604030504040204" pitchFamily="34" charset="0"/>
                <a:cs typeface="Segoe UI"/>
              </a:rPr>
              <a:t>​</a:t>
            </a:r>
            <a:endParaRPr lang="pt-BR" sz="2000" b="1" dirty="0"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A64936-4A36-BD7E-8D86-11C118669866}"/>
              </a:ext>
            </a:extLst>
          </p:cNvPr>
          <p:cNvSpPr txBox="1"/>
          <p:nvPr/>
        </p:nvSpPr>
        <p:spPr>
          <a:xfrm>
            <a:off x="6173892" y="2528464"/>
            <a:ext cx="433323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b="1" dirty="0">
                <a:solidFill>
                  <a:srgbClr val="12D3AF"/>
                </a:solidFill>
                <a:latin typeface="Segoe UI"/>
                <a:ea typeface="Verdana"/>
                <a:cs typeface="Segoe UI"/>
              </a:rPr>
              <a:t>NÍVEIS</a:t>
            </a:r>
            <a:endParaRPr lang="en-US" sz="1600" b="1" i="0" dirty="0">
              <a:solidFill>
                <a:srgbClr val="12D3AF"/>
              </a:solidFill>
              <a:effectLst/>
              <a:latin typeface="Segoe UI"/>
              <a:ea typeface="Verdana"/>
              <a:cs typeface="Segoe UI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26A4002-6E1C-DE2B-5EF7-5B95189D1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0783"/>
              </p:ext>
            </p:extLst>
          </p:nvPr>
        </p:nvGraphicFramePr>
        <p:xfrm>
          <a:off x="6191250" y="2868083"/>
          <a:ext cx="5244919" cy="2466812"/>
        </p:xfrm>
        <a:graphic>
          <a:graphicData uri="http://schemas.openxmlformats.org/drawingml/2006/table">
            <a:tbl>
              <a:tblPr/>
              <a:tblGrid>
                <a:gridCol w="1416016">
                  <a:extLst>
                    <a:ext uri="{9D8B030D-6E8A-4147-A177-3AD203B41FA5}">
                      <a16:colId xmlns:a16="http://schemas.microsoft.com/office/drawing/2014/main" val="2601454547"/>
                    </a:ext>
                  </a:extLst>
                </a:gridCol>
                <a:gridCol w="1215215">
                  <a:extLst>
                    <a:ext uri="{9D8B030D-6E8A-4147-A177-3AD203B41FA5}">
                      <a16:colId xmlns:a16="http://schemas.microsoft.com/office/drawing/2014/main" val="1794940980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536232483"/>
                    </a:ext>
                  </a:extLst>
                </a:gridCol>
                <a:gridCol w="1273838">
                  <a:extLst>
                    <a:ext uri="{9D8B030D-6E8A-4147-A177-3AD203B41FA5}">
                      <a16:colId xmlns:a16="http://schemas.microsoft.com/office/drawing/2014/main" val="2102250267"/>
                    </a:ext>
                  </a:extLst>
                </a:gridCol>
              </a:tblGrid>
              <a:tr h="403167">
                <a:tc>
                  <a:txBody>
                    <a:bodyPr/>
                    <a:lstStyle/>
                    <a:p>
                      <a:pPr algn="l" fontAlgn="auto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 anchor="b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Black"/>
                        </a:rPr>
                        <a:t>Nível 1 </a:t>
                      </a:r>
                      <a:r>
                        <a:rPr lang="pt-BR" sz="2000" b="0" i="0" dirty="0">
                          <a:solidFill>
                            <a:schemeClr val="bg1"/>
                          </a:solidFill>
                          <a:effectLst/>
                          <a:latin typeface="Segoe UI Black"/>
                        </a:rPr>
                        <a:t>​</a:t>
                      </a:r>
                      <a:endParaRPr lang="pt-BR" b="0" i="0" dirty="0">
                        <a:solidFill>
                          <a:schemeClr val="bg1"/>
                        </a:solidFill>
                        <a:effectLst/>
                        <a:latin typeface="Segoe UI Black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Black"/>
                        </a:rPr>
                        <a:t>Nível 2</a:t>
                      </a:r>
                      <a:r>
                        <a:rPr lang="pt-BR" sz="2000" b="0" i="0" dirty="0">
                          <a:solidFill>
                            <a:schemeClr val="bg1"/>
                          </a:solidFill>
                          <a:effectLst/>
                          <a:latin typeface="Segoe UI Black"/>
                        </a:rPr>
                        <a:t>​</a:t>
                      </a:r>
                      <a:endParaRPr lang="pt-BR" b="0" i="0" dirty="0">
                        <a:solidFill>
                          <a:schemeClr val="bg1"/>
                        </a:solidFill>
                        <a:effectLst/>
                        <a:latin typeface="Segoe UI Black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Black"/>
                        </a:rPr>
                        <a:t>Nível 3</a:t>
                      </a:r>
                      <a:r>
                        <a:rPr lang="pt-BR" sz="2000" b="0" i="0" dirty="0">
                          <a:solidFill>
                            <a:schemeClr val="bg1"/>
                          </a:solidFill>
                          <a:effectLst/>
                          <a:latin typeface="Segoe UI Black"/>
                        </a:rPr>
                        <a:t>​</a:t>
                      </a:r>
                      <a:endParaRPr lang="pt-BR" b="0" i="0">
                        <a:solidFill>
                          <a:schemeClr val="bg1"/>
                        </a:solidFill>
                        <a:effectLst/>
                        <a:latin typeface="Segoe UI Black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901634"/>
                  </a:ext>
                </a:extLst>
              </a:tr>
              <a:tr h="633179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Black"/>
                          <a:ea typeface="Verdana"/>
                        </a:rPr>
                        <a:t>Comissão</a:t>
                      </a:r>
                      <a:r>
                        <a:rPr lang="pt-BR" sz="1600" b="1" i="0" dirty="0">
                          <a:solidFill>
                            <a:schemeClr val="tx1"/>
                          </a:solidFill>
                          <a:effectLst/>
                          <a:latin typeface="Segoe UI Black"/>
                          <a:ea typeface="Verdana"/>
                        </a:rPr>
                        <a:t>​</a:t>
                      </a:r>
                      <a:endParaRPr lang="pt-BR" sz="1400" b="1" i="0" dirty="0">
                        <a:solidFill>
                          <a:schemeClr val="tx1"/>
                        </a:solidFill>
                        <a:effectLst/>
                        <a:latin typeface="Segoe UI Black"/>
                        <a:ea typeface="Verdan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8%</a:t>
                      </a:r>
                      <a:r>
                        <a:rPr lang="pt-BR" sz="16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  <a:endParaRPr lang="pt-BR" sz="1600" b="0" i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9%</a:t>
                      </a:r>
                      <a:r>
                        <a:rPr lang="pt-BR" sz="16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10%</a:t>
                      </a:r>
                      <a:r>
                        <a:rPr lang="pt-BR" sz="16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  <a:endParaRPr lang="pt-BR" sz="1600" b="0" i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251612"/>
                  </a:ext>
                </a:extLst>
              </a:tr>
              <a:tr h="717171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Segoe UI Black"/>
                          <a:ea typeface="Verdana"/>
                        </a:rPr>
                        <a:t>Qtde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Black"/>
                          <a:ea typeface="Verdana"/>
                        </a:rPr>
                        <a:t>*</a:t>
                      </a:r>
                      <a:r>
                        <a:rPr lang="pt-BR" sz="1600" b="1" i="0" dirty="0">
                          <a:solidFill>
                            <a:schemeClr val="tx1"/>
                          </a:solidFill>
                          <a:effectLst/>
                          <a:latin typeface="Segoe UI Black"/>
                          <a:ea typeface="Verdana"/>
                        </a:rPr>
                        <a:t>​</a:t>
                      </a:r>
                      <a:endParaRPr lang="pt-BR" sz="1400" b="1" i="0" dirty="0">
                        <a:solidFill>
                          <a:schemeClr val="tx1"/>
                        </a:solidFill>
                        <a:effectLst/>
                        <a:latin typeface="Segoe UI Black"/>
                        <a:ea typeface="Verdan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 a 3 </a:t>
                      </a:r>
                      <a:r>
                        <a:rPr lang="pt-BR" sz="16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vendas</a:t>
                      </a:r>
                      <a:r>
                        <a:rPr lang="pt-BR" sz="16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 a 6 </a:t>
                      </a:r>
                      <a:r>
                        <a:rPr lang="pt-BR" sz="16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vendas</a:t>
                      </a:r>
                      <a:r>
                        <a:rPr lang="pt-BR" sz="16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Acima de 7</a:t>
                      </a:r>
                      <a:r>
                        <a:rPr lang="pt-BR" sz="16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191426"/>
                  </a:ext>
                </a:extLst>
              </a:tr>
              <a:tr h="71329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Black"/>
                          <a:ea typeface="Verdana"/>
                        </a:rPr>
                        <a:t>Valor*</a:t>
                      </a:r>
                      <a:r>
                        <a:rPr lang="pt-BR" sz="1600" b="1" i="0" dirty="0">
                          <a:solidFill>
                            <a:schemeClr val="tx1"/>
                          </a:solidFill>
                          <a:effectLst/>
                          <a:latin typeface="Segoe UI Black"/>
                          <a:ea typeface="Verdana"/>
                        </a:rPr>
                        <a:t>​</a:t>
                      </a:r>
                      <a:endParaRPr lang="pt-BR" sz="1400" b="1" i="0">
                        <a:solidFill>
                          <a:schemeClr val="tx1"/>
                        </a:solidFill>
                        <a:effectLst/>
                        <a:latin typeface="Segoe UI Black"/>
                        <a:ea typeface="Verdan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até 30k</a:t>
                      </a:r>
                      <a:r>
                        <a:rPr lang="pt-BR" sz="16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até 100k</a:t>
                      </a:r>
                      <a:r>
                        <a:rPr lang="pt-BR" sz="16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Acima de 100k</a:t>
                      </a:r>
                      <a:r>
                        <a:rPr lang="pt-BR" sz="16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  <a:endParaRPr lang="pt-BR" sz="1600" b="0" i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D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871547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3655123B-7481-59D2-1A75-6A2CDEDC1826}"/>
              </a:ext>
            </a:extLst>
          </p:cNvPr>
          <p:cNvSpPr txBox="1"/>
          <p:nvPr/>
        </p:nvSpPr>
        <p:spPr>
          <a:xfrm>
            <a:off x="6170480" y="5409187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dirty="0">
                <a:effectLst/>
                <a:latin typeface="Segoe UI"/>
                <a:ea typeface="Verdana" panose="020B0604030504040204" pitchFamily="34" charset="0"/>
                <a:cs typeface="Segoe UI"/>
              </a:rPr>
              <a:t>*Ou quantidade de vendas ou valor, o que vier primeiro. </a:t>
            </a:r>
            <a:r>
              <a:rPr lang="pt-BR" sz="14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​</a:t>
            </a:r>
            <a:endParaRPr lang="pt-BR" sz="1400" dirty="0"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B55C27F-9D88-A6B1-CDD3-96A8EE1F2730}"/>
              </a:ext>
            </a:extLst>
          </p:cNvPr>
          <p:cNvSpPr txBox="1"/>
          <p:nvPr/>
        </p:nvSpPr>
        <p:spPr>
          <a:xfrm>
            <a:off x="888983" y="637598"/>
            <a:ext cx="6427519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Níveis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:</a:t>
            </a:r>
            <a:endParaRPr lang="en-US" sz="4650" dirty="0" err="1">
              <a:solidFill>
                <a:srgbClr val="26262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Hard Skills</a:t>
            </a:r>
          </a:p>
        </p:txBody>
      </p:sp>
    </p:spTree>
    <p:extLst>
      <p:ext uri="{BB962C8B-B14F-4D97-AF65-F5344CB8AC3E}">
        <p14:creationId xmlns:p14="http://schemas.microsoft.com/office/powerpoint/2010/main" val="190562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1B0B6D9-7F43-9F2D-432A-D59709FFCF7D}"/>
              </a:ext>
            </a:extLst>
          </p:cNvPr>
          <p:cNvSpPr txBox="1"/>
          <p:nvPr/>
        </p:nvSpPr>
        <p:spPr>
          <a:xfrm>
            <a:off x="886460" y="2454381"/>
            <a:ext cx="964818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2D3AF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Você determinará o seu ritmo de trabalho!</a:t>
            </a:r>
            <a:endParaRPr lang="pt-BR" sz="2400" b="1" i="0" u="none" strike="noStrike" kern="1200" cap="none" spc="0" normalizeH="0" baseline="0" noProof="0" dirty="0">
              <a:ln>
                <a:noFill/>
              </a:ln>
              <a:solidFill>
                <a:srgbClr val="12D3AF"/>
              </a:solidFill>
              <a:effectLst/>
              <a:uLnTx/>
              <a:uFillTx/>
              <a:latin typeface="Segoe UI"/>
              <a:ea typeface="Verdan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Segoe UI"/>
              </a:rPr>
              <a:t>Não trabalhamos com metas oficiais.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Verdana" panose="020B0604030504040204" pitchFamily="34" charset="0"/>
                <a:cs typeface="Segoe UI"/>
              </a:rPr>
              <a:t> 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3694BE-1C8F-CCF4-12F2-A520BB689518}"/>
              </a:ext>
            </a:extLst>
          </p:cNvPr>
          <p:cNvSpPr txBox="1"/>
          <p:nvPr/>
        </p:nvSpPr>
        <p:spPr>
          <a:xfrm>
            <a:off x="886460" y="3842017"/>
            <a:ext cx="1041907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Como referência de sucesso, o benchmark atual é que o novo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Partner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tenha realizado seu primeiro negócio até o final do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2D3AF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4º mês de programa.</a:t>
            </a:r>
            <a:r>
              <a:rPr lang="pt-BR" sz="1600" b="1" dirty="0">
                <a:solidFill>
                  <a:srgbClr val="12D3AF"/>
                </a:solidFill>
                <a:latin typeface="Segoe UI"/>
                <a:ea typeface="Verdana"/>
                <a:cs typeface="Segoe UI"/>
              </a:rPr>
              <a:t>  Lembrando que com 2 vendas no primeiro ano o </a:t>
            </a:r>
            <a:r>
              <a:rPr lang="pt-BR" sz="1600" b="1" dirty="0" err="1">
                <a:solidFill>
                  <a:srgbClr val="12D3AF"/>
                </a:solidFill>
                <a:latin typeface="Segoe UI"/>
                <a:ea typeface="Verdana"/>
                <a:cs typeface="Segoe UI"/>
              </a:rPr>
              <a:t>fee</a:t>
            </a:r>
            <a:r>
              <a:rPr lang="pt-BR" sz="1600" b="1" dirty="0">
                <a:solidFill>
                  <a:srgbClr val="12D3AF"/>
                </a:solidFill>
                <a:latin typeface="Segoe UI"/>
                <a:ea typeface="Verdana"/>
                <a:cs typeface="Segoe UI"/>
              </a:rPr>
              <a:t> mensal cai para R$ 150,00 no segundo ano.</a:t>
            </a:r>
            <a:endParaRPr lang="pt-BR" sz="1600" b="1" i="0" u="none" strike="noStrike" kern="1200" cap="none" spc="0" normalizeH="0" baseline="0" noProof="0" dirty="0">
              <a:ln>
                <a:noFill/>
              </a:ln>
              <a:solidFill>
                <a:srgbClr val="12D3AF"/>
              </a:solidFill>
              <a:effectLst/>
              <a:uLnTx/>
              <a:uFillTx/>
              <a:latin typeface="Segoe UI"/>
              <a:ea typeface="Verdana"/>
              <a:cs typeface="Segoe U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b="0" i="0" u="none" strike="noStrike" kern="1200" cap="none" spc="0" normalizeH="0" baseline="0" noProof="0" dirty="0">
              <a:ln>
                <a:noFill/>
              </a:ln>
              <a:solidFill>
                <a:srgbClr val="12D3AF"/>
              </a:solidFill>
              <a:effectLst/>
              <a:uLnTx/>
              <a:uFillTx/>
              <a:latin typeface="Segoe UI"/>
              <a:ea typeface="Verdana" panose="020B0604030504040204" pitchFamily="34" charset="0"/>
              <a:cs typeface="Segoe UI"/>
            </a:endParaRPr>
          </a:p>
          <a:p>
            <a:pPr algn="just"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De acordo com a sua performance, você poderá evoluir seu Nível, </a:t>
            </a:r>
            <a:r>
              <a:rPr lang="pt-BR" sz="1600" dirty="0">
                <a:solidFill>
                  <a:prstClr val="white"/>
                </a:solidFill>
                <a:latin typeface="Segoe UI"/>
                <a:ea typeface="Verdana"/>
                <a:cs typeface="Segoe UI"/>
              </a:rPr>
              <a:t> 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Verdana"/>
                <a:cs typeface="Segoe UI"/>
              </a:rPr>
              <a:t>e conquistar novos benefícios.</a:t>
            </a:r>
            <a:endParaRPr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Verdana"/>
              <a:cs typeface="Segoe UI"/>
            </a:endParaRPr>
          </a:p>
        </p:txBody>
      </p:sp>
      <p:sp>
        <p:nvSpPr>
          <p:cNvPr id="8" name="Espaço Reservado para Data 1">
            <a:extLst>
              <a:ext uri="{FF2B5EF4-FFF2-40B4-BE49-F238E27FC236}">
                <a16:creationId xmlns:a16="http://schemas.microsoft.com/office/drawing/2014/main" id="{2CD8006D-12B0-F692-1123-F44C1674D88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87312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4275-3E73-467C-902F-DF16D22545A9}" type="datetime1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04/06/2025</a:t>
            </a:fld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F2FAB66-E47D-004F-DBA3-DA6682ACC00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6387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2023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Todos os Direitos Reservados.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56AAFBA1-08A9-01D1-1EAD-D8292329B7AD}"/>
              </a:ext>
            </a:extLst>
          </p:cNvPr>
          <p:cNvSpPr txBox="1"/>
          <p:nvPr/>
        </p:nvSpPr>
        <p:spPr>
          <a:xfrm>
            <a:off x="888983" y="764598"/>
            <a:ext cx="6427519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Alinhando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expectativas</a:t>
            </a:r>
            <a:endParaRPr lang="pt-BR" dirty="0" err="1"/>
          </a:p>
        </p:txBody>
      </p:sp>
    </p:spTree>
    <p:extLst>
      <p:ext uri="{BB962C8B-B14F-4D97-AF65-F5344CB8AC3E}">
        <p14:creationId xmlns:p14="http://schemas.microsoft.com/office/powerpoint/2010/main" val="331622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BAD0C86-0338-3A97-8A64-D9609569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3" y="0"/>
            <a:ext cx="12251353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A6A50E-10AF-BBB1-A078-5B0FDFD04661}"/>
              </a:ext>
            </a:extLst>
          </p:cNvPr>
          <p:cNvSpPr txBox="1"/>
          <p:nvPr/>
        </p:nvSpPr>
        <p:spPr>
          <a:xfrm>
            <a:off x="473077" y="25692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Partners</a:t>
            </a:r>
            <a:endParaRPr kumimoji="0" lang="pt-BR" sz="16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EA4DAF-8272-120F-6D85-37CCC577E1F6}"/>
              </a:ext>
            </a:extLst>
          </p:cNvPr>
          <p:cNvSpPr/>
          <p:nvPr/>
        </p:nvSpPr>
        <p:spPr>
          <a:xfrm>
            <a:off x="2057400" y="4891413"/>
            <a:ext cx="8073946" cy="711321"/>
          </a:xfrm>
          <a:prstGeom prst="roundRect">
            <a:avLst>
              <a:gd name="adj" fmla="val 50000"/>
            </a:avLst>
          </a:prstGeom>
          <a:solidFill>
            <a:srgbClr val="1ED6B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FA4295-3D17-C3E6-5F89-FBF6137F8A59}"/>
              </a:ext>
            </a:extLst>
          </p:cNvPr>
          <p:cNvSpPr txBox="1"/>
          <p:nvPr/>
        </p:nvSpPr>
        <p:spPr>
          <a:xfrm>
            <a:off x="2203639" y="4889743"/>
            <a:ext cx="77817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Uso das marcas e redes sociais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50A9045-61EE-80F3-C11B-8D6DEFD66236}"/>
              </a:ext>
            </a:extLst>
          </p:cNvPr>
          <p:cNvSpPr txBox="1"/>
          <p:nvPr/>
        </p:nvSpPr>
        <p:spPr>
          <a:xfrm>
            <a:off x="886461" y="2422631"/>
            <a:ext cx="1041907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O </a:t>
            </a:r>
            <a:r>
              <a:rPr lang="pt-BR" sz="1600" i="0" dirty="0" err="1">
                <a:effectLst/>
                <a:latin typeface="Segoe UI"/>
                <a:ea typeface="Verdana"/>
                <a:cs typeface="Segoe UI"/>
              </a:rPr>
              <a:t>Partner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 sempre poderá usar a sua 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CREDENCIAL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 </a:t>
            </a:r>
            <a:r>
              <a:rPr lang="pt-BR" sz="1600" b="1" dirty="0">
                <a:solidFill>
                  <a:srgbClr val="12D3AF"/>
                </a:solidFill>
                <a:latin typeface="Segoe UI"/>
                <a:ea typeface="Verdana"/>
                <a:cs typeface="Segoe UI"/>
              </a:rPr>
              <a:t>PARTNER</a:t>
            </a:r>
            <a:r>
              <a:rPr lang="pt-BR" sz="1600" dirty="0">
                <a:latin typeface="Segoe UI"/>
                <a:ea typeface="Verdana"/>
                <a:cs typeface="Segoe UI"/>
              </a:rPr>
              <a:t> para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 comunicações, assinaturas de e-mails, sites e mídias, sem necessidade de autorização para isso (e sem moderação)​;</a:t>
            </a:r>
          </a:p>
          <a:p>
            <a:pPr marL="342900" indent="-342900">
              <a:buFont typeface="+mj-lt"/>
              <a:buAutoNum type="arabicPeriod"/>
            </a:pPr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marL="342900" indent="-342900">
              <a:buFont typeface="+mj-lt"/>
              <a:buAutoNum type="arabicPeriod"/>
            </a:pPr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Em caso de peças específicas para eventos </a:t>
            </a:r>
            <a:r>
              <a:rPr lang="pt-BR" sz="1600" i="0" err="1">
                <a:effectLst/>
                <a:latin typeface="Segoe UI"/>
                <a:ea typeface="Verdana"/>
                <a:cs typeface="Segoe UI"/>
              </a:rPr>
              <a:t>etc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, 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sempre solicitar autorização</a:t>
            </a:r>
            <a:r>
              <a:rPr lang="pt-BR" sz="1600" b="1" i="0" dirty="0">
                <a:solidFill>
                  <a:srgbClr val="00706C"/>
                </a:solidFill>
                <a:effectLst/>
                <a:latin typeface="Segoe UI"/>
                <a:ea typeface="Verdana"/>
                <a:cs typeface="Segoe UI"/>
              </a:rPr>
              <a:t> 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do time </a:t>
            </a:r>
            <a:r>
              <a:rPr lang="pt-BR" sz="1600" i="0" err="1">
                <a:effectLst/>
                <a:latin typeface="Segoe UI"/>
                <a:ea typeface="Verdana"/>
                <a:cs typeface="Segoe UI"/>
              </a:rPr>
              <a:t>Partners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 antes de realizar qualquer divulgação;</a:t>
            </a:r>
          </a:p>
          <a:p>
            <a:pPr marL="342900" indent="-342900">
              <a:buFont typeface="+mj-lt"/>
              <a:buAutoNum type="arabicPeriod"/>
            </a:pPr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marL="342900" indent="-342900">
              <a:buFont typeface="+mj-lt"/>
              <a:buAutoNum type="arabicPeriod"/>
            </a:pPr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Sempre deve ser usada a marca </a:t>
            </a:r>
            <a:r>
              <a:rPr lang="pt-BR" sz="1600" b="1" i="0" dirty="0" err="1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Great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 </a:t>
            </a:r>
            <a:r>
              <a:rPr lang="pt-BR" sz="1600" b="1" i="0" dirty="0" err="1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Place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 </a:t>
            </a:r>
            <a:r>
              <a:rPr lang="pt-BR" sz="1600" b="1" i="0" dirty="0" err="1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to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 </a:t>
            </a:r>
            <a:r>
              <a:rPr lang="pt-BR" sz="1600" b="1" i="0" dirty="0" err="1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Work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 junto com a logo </a:t>
            </a:r>
            <a:r>
              <a:rPr lang="pt-BR" sz="1600" b="1" i="0" dirty="0" err="1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Great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 People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 (veja no slide a seguir). Em hipótese nenhuma é permitido usar somente a logo GPTW</a:t>
            </a:r>
            <a:r>
              <a:rPr lang="pt-BR" sz="1600" dirty="0">
                <a:latin typeface="Segoe UI"/>
                <a:ea typeface="Verdana"/>
                <a:cs typeface="Segoe UI"/>
              </a:rPr>
              <a:t>.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 </a:t>
            </a:r>
            <a:r>
              <a:rPr lang="pt-BR" sz="1600" dirty="0" err="1">
                <a:latin typeface="Segoe UI"/>
                <a:ea typeface="Verdana"/>
                <a:cs typeface="Segoe UI"/>
              </a:rPr>
              <a:t>Ná</a:t>
            </a:r>
            <a:r>
              <a:rPr lang="pt-BR" sz="1600" dirty="0">
                <a:latin typeface="Segoe UI"/>
                <a:ea typeface="Verdana"/>
                <a:cs typeface="Segoe UI"/>
              </a:rPr>
              <a:t> dúvida consulte o 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time </a:t>
            </a:r>
            <a:r>
              <a:rPr lang="pt-BR" sz="1600" i="0" dirty="0" err="1">
                <a:effectLst/>
                <a:latin typeface="Segoe UI"/>
                <a:ea typeface="Verdana"/>
                <a:cs typeface="Segoe UI"/>
              </a:rPr>
              <a:t>Partners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.</a:t>
            </a:r>
            <a:endParaRPr lang="pt-BR" sz="1600" dirty="0">
              <a:latin typeface="Segoe UI"/>
              <a:ea typeface="Verdana"/>
              <a:cs typeface="Segoe UI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C3EBC-4086-6990-B50E-09AA10EB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7669-0820-1614-FA80-8B339EDD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F3EAF483-EF63-A0FD-4C6E-ECE5BBBA7411}"/>
              </a:ext>
            </a:extLst>
          </p:cNvPr>
          <p:cNvSpPr txBox="1"/>
          <p:nvPr/>
        </p:nvSpPr>
        <p:spPr>
          <a:xfrm>
            <a:off x="888983" y="711681"/>
            <a:ext cx="6427519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Uso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 das </a:t>
            </a: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marcas</a:t>
            </a:r>
            <a:endParaRPr lang="pt-BR" dirty="0" err="1"/>
          </a:p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nas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 redes</a:t>
            </a:r>
          </a:p>
        </p:txBody>
      </p:sp>
    </p:spTree>
    <p:extLst>
      <p:ext uri="{BB962C8B-B14F-4D97-AF65-F5344CB8AC3E}">
        <p14:creationId xmlns:p14="http://schemas.microsoft.com/office/powerpoint/2010/main" val="76575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C3EBC-4086-6990-B50E-09AA10EB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7669-0820-1614-FA80-8B339EDD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D77B2E29-CEC5-3683-BC98-1B8779750786}"/>
              </a:ext>
            </a:extLst>
          </p:cNvPr>
          <p:cNvSpPr txBox="1"/>
          <p:nvPr/>
        </p:nvSpPr>
        <p:spPr>
          <a:xfrm>
            <a:off x="888983" y="637598"/>
            <a:ext cx="6427519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Logo </a:t>
            </a: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oficial</a:t>
            </a:r>
            <a:endParaRPr lang="pt-BR" dirty="0" err="1"/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Dos Partners</a:t>
            </a:r>
            <a:endParaRPr lang="en-US" dirty="0"/>
          </a:p>
        </p:txBody>
      </p:sp>
      <p:pic>
        <p:nvPicPr>
          <p:cNvPr id="9" name="Imagem 8" descr="Texto, Logotipo&#10;&#10;Descrição gerada automaticamente">
            <a:extLst>
              <a:ext uri="{FF2B5EF4-FFF2-40B4-BE49-F238E27FC236}">
                <a16:creationId xmlns:a16="http://schemas.microsoft.com/office/drawing/2014/main" id="{03B86718-ACD7-9E50-3AFE-F409859E7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17" y="2946660"/>
            <a:ext cx="3587750" cy="1747846"/>
          </a:xfrm>
          <a:prstGeom prst="rect">
            <a:avLst/>
          </a:prstGeom>
        </p:spPr>
      </p:pic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FEB16F51-9D80-3327-F71B-2497DEF39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499" y="2946660"/>
            <a:ext cx="3460750" cy="17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886461" y="2136881"/>
            <a:ext cx="5209539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Após a formatura, onde posso usar a credencial?​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Assinatura de e-mail, Cartão de visitas, Apresentações, Propostas Comerciais, Mídias Sociais, Site, entre outros.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Por favor, não alterar cores e formatos ou fazer composições com outras logos​.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Lembrando que o uso da credencial é da sua </a:t>
            </a:r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Pessoa física </a:t>
            </a: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e não da sua empresa (PJ)​.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Vocês irão receber a credencial após a formação obrigatória. </a:t>
            </a:r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0405514-6279-A7A1-A74C-53197003E13B}"/>
              </a:ext>
            </a:extLst>
          </p:cNvPr>
          <p:cNvSpPr/>
          <p:nvPr/>
        </p:nvSpPr>
        <p:spPr>
          <a:xfrm>
            <a:off x="8148084" y="0"/>
            <a:ext cx="4043916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6D003DB-76DA-9B2E-5AB7-710A053F2AEB}"/>
              </a:ext>
            </a:extLst>
          </p:cNvPr>
          <p:cNvSpPr txBox="1"/>
          <p:nvPr/>
        </p:nvSpPr>
        <p:spPr>
          <a:xfrm>
            <a:off x="888983" y="637598"/>
            <a:ext cx="6427519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Uso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 </a:t>
            </a: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correto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:</a:t>
            </a:r>
            <a:endParaRPr lang="en-US" sz="4650" dirty="0" err="1">
              <a:solidFill>
                <a:srgbClr val="26262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credencial</a:t>
            </a:r>
          </a:p>
        </p:txBody>
      </p:sp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B23751FA-D2B6-9252-0566-FD046CAE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683" y="1826684"/>
            <a:ext cx="3141134" cy="32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4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886461" y="1854437"/>
            <a:ext cx="1055369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  <a:latin typeface="Segoe UI"/>
                <a:ea typeface="Verdana"/>
                <a:cs typeface="Segoe UI"/>
              </a:rPr>
              <a:t>A maneira correta é informar que é </a:t>
            </a:r>
            <a:r>
              <a:rPr lang="pt-BR" sz="1600" b="1" i="0" err="1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Partner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 do </a:t>
            </a:r>
            <a:r>
              <a:rPr lang="pt-BR" sz="1600" b="1" dirty="0">
                <a:solidFill>
                  <a:srgbClr val="12D3AF"/>
                </a:solidFill>
                <a:latin typeface="Segoe UI"/>
                <a:ea typeface="Verdana"/>
                <a:cs typeface="Segoe UI"/>
              </a:rPr>
              <a:t>Ecossistema </a:t>
            </a:r>
            <a:r>
              <a:rPr lang="pt-BR" sz="1600" b="1" i="0" err="1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Great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 People</a:t>
            </a:r>
            <a:r>
              <a:rPr lang="pt-BR" sz="1600" b="1" dirty="0">
                <a:solidFill>
                  <a:srgbClr val="12D3AF"/>
                </a:solidFill>
                <a:latin typeface="Segoe UI"/>
                <a:ea typeface="Verdana"/>
                <a:cs typeface="Segoe UI"/>
              </a:rPr>
              <a:t> &amp; GPTW</a:t>
            </a:r>
            <a:endParaRPr lang="pt-BR" sz="1600" b="0" i="0" dirty="0">
              <a:solidFill>
                <a:srgbClr val="12D3AF"/>
              </a:solidFill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Sempre na descrição principal, abaixo do seu nome (modelos abaixo)​</a:t>
            </a:r>
          </a:p>
          <a:p>
            <a:endParaRPr lang="pt-BR" sz="1600" b="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Não é permitido informar que trabalha no </a:t>
            </a:r>
            <a:r>
              <a:rPr lang="pt-BR" sz="1600" b="1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Great</a:t>
            </a:r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 </a:t>
            </a:r>
            <a:r>
              <a:rPr lang="pt-BR" sz="1600" b="1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Place</a:t>
            </a:r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 </a:t>
            </a:r>
            <a:r>
              <a:rPr lang="pt-BR" sz="1600" b="1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to</a:t>
            </a:r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 </a:t>
            </a:r>
            <a:r>
              <a:rPr lang="pt-BR" sz="1600" b="1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Work</a:t>
            </a:r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 em nenhum outro campo.</a:t>
            </a:r>
            <a:endParaRPr lang="pt-BR" sz="1600" b="1" dirty="0">
              <a:solidFill>
                <a:srgbClr val="00706C"/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204B95F-F291-965F-31DB-ED1A228F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95" y="3281826"/>
            <a:ext cx="4229617" cy="281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14C88442-2D16-EF49-BFA9-2DCCEB4D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94" y="3314697"/>
            <a:ext cx="4370967" cy="28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C515B4EB-753C-E5DB-6442-B225A42A4687}"/>
              </a:ext>
            </a:extLst>
          </p:cNvPr>
          <p:cNvSpPr txBox="1"/>
          <p:nvPr/>
        </p:nvSpPr>
        <p:spPr>
          <a:xfrm>
            <a:off x="888983" y="637598"/>
            <a:ext cx="7845685" cy="1055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LinkedIn Pós </a:t>
            </a: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Formatura</a:t>
            </a:r>
            <a:endParaRPr lang="en-US" sz="4650" dirty="0" err="1">
              <a:solidFill>
                <a:srgbClr val="26262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Como se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posicionar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5896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537210" y="2635677"/>
            <a:ext cx="46105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A melhor maneira de divulgar nossa parceria para sua rede de contatos é por meio das suas mídias sociais. 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Você pode (e deve) compartilhar todos os posts das nossas marcas que desejar, seja no LinkedIn ou no Instagram. E também,  usar nossos conteúdos para produzir posts relevantes para sua rede.​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Não se esqueça de sempre marcar a fonte e/ou a marca que produzir o material!</a:t>
            </a:r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03015DE-8896-AC3F-6C40-33346F71AE51}"/>
              </a:ext>
            </a:extLst>
          </p:cNvPr>
          <p:cNvSpPr txBox="1"/>
          <p:nvPr/>
        </p:nvSpPr>
        <p:spPr>
          <a:xfrm>
            <a:off x="539733" y="690515"/>
            <a:ext cx="6607436" cy="1580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Post:</a:t>
            </a:r>
          </a:p>
          <a:p>
            <a:pPr>
              <a:lnSpc>
                <a:spcPts val="4100"/>
              </a:lnSpc>
            </a:pPr>
            <a:r>
              <a:rPr lang="en-US" sz="4000" dirty="0">
                <a:solidFill>
                  <a:srgbClr val="1ED6B3"/>
                </a:solidFill>
                <a:latin typeface="Segoe UI Black"/>
                <a:ea typeface="Segoe UI Black"/>
              </a:rPr>
              <a:t>Conte para </a:t>
            </a:r>
            <a:r>
              <a:rPr lang="en-US" sz="4000" err="1">
                <a:solidFill>
                  <a:srgbClr val="1ED6B3"/>
                </a:solidFill>
                <a:latin typeface="Segoe UI Black"/>
                <a:ea typeface="Segoe UI Black"/>
              </a:rPr>
              <a:t>sua</a:t>
            </a:r>
            <a:r>
              <a:rPr lang="en-US" sz="4000" dirty="0">
                <a:solidFill>
                  <a:srgbClr val="1ED6B3"/>
                </a:solidFill>
                <a:latin typeface="Segoe UI Black"/>
                <a:ea typeface="Segoe UI Black"/>
              </a:rPr>
              <a:t> rede que </a:t>
            </a:r>
            <a:r>
              <a:rPr lang="en-US" sz="4000" err="1">
                <a:solidFill>
                  <a:srgbClr val="1ED6B3"/>
                </a:solidFill>
                <a:latin typeface="Segoe UI Black"/>
                <a:ea typeface="Segoe UI Black"/>
              </a:rPr>
              <a:t>você</a:t>
            </a:r>
            <a:r>
              <a:rPr lang="en-US" sz="4000" dirty="0">
                <a:solidFill>
                  <a:srgbClr val="1ED6B3"/>
                </a:solidFill>
                <a:latin typeface="Segoe UI Black"/>
                <a:ea typeface="Segoe UI Black"/>
              </a:rPr>
              <a:t> </a:t>
            </a:r>
            <a:r>
              <a:rPr lang="en-US" sz="4000" err="1">
                <a:solidFill>
                  <a:srgbClr val="1ED6B3"/>
                </a:solidFill>
                <a:latin typeface="Segoe UI Black"/>
                <a:ea typeface="Segoe UI Black"/>
              </a:rPr>
              <a:t>iniciou</a:t>
            </a:r>
            <a:r>
              <a:rPr lang="en-US" sz="4000" dirty="0">
                <a:solidFill>
                  <a:srgbClr val="1ED6B3"/>
                </a:solidFill>
                <a:latin typeface="Segoe UI Black"/>
                <a:ea typeface="Segoe UI Black"/>
              </a:rPr>
              <a:t> a </a:t>
            </a:r>
            <a:r>
              <a:rPr lang="en-US" sz="4000" err="1">
                <a:solidFill>
                  <a:srgbClr val="1ED6B3"/>
                </a:solidFill>
                <a:latin typeface="Segoe UI Black"/>
                <a:ea typeface="Segoe UI Black"/>
              </a:rPr>
              <a:t>parceria</a:t>
            </a:r>
            <a:r>
              <a:rPr lang="en-US" sz="4000" dirty="0">
                <a:solidFill>
                  <a:srgbClr val="1ED6B3"/>
                </a:solidFill>
                <a:latin typeface="Segoe UI Black"/>
                <a:ea typeface="Segoe UI Black"/>
              </a:rPr>
              <a:t>!</a:t>
            </a:r>
          </a:p>
        </p:txBody>
      </p:sp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5B815C08-8ED4-9BFD-F704-33372BC07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830" y="175684"/>
            <a:ext cx="5165090" cy="65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77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886460" y="2118626"/>
            <a:ext cx="1055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Somos muito ativos nas mídias sociais, nos acompanhe para saber todas as novidades e fique à vontade para compartilhar nossos posts em suas redes sempre que desejar, nós adoramos! ​</a:t>
            </a:r>
            <a:endParaRPr lang="pt-BR" sz="1600" b="1" dirty="0">
              <a:solidFill>
                <a:srgbClr val="00706C"/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7FC46B-6F33-3B26-F3B0-AAF91F8C9B78}"/>
              </a:ext>
            </a:extLst>
          </p:cNvPr>
          <p:cNvSpPr txBox="1"/>
          <p:nvPr/>
        </p:nvSpPr>
        <p:spPr>
          <a:xfrm>
            <a:off x="2204897" y="3160528"/>
            <a:ext cx="9363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dirty="0">
                <a:solidFill>
                  <a:srgbClr val="00706C"/>
                </a:solidFill>
                <a:effectLst/>
                <a:latin typeface="Segoe UI"/>
                <a:ea typeface="Verdana" panose="020B0604030504040204" pitchFamily="34" charset="0"/>
                <a:cs typeface="Segoe UI"/>
              </a:rPr>
              <a:t>Site</a:t>
            </a:r>
            <a:r>
              <a:rPr lang="pt-BR" sz="1600" b="1" dirty="0">
                <a:solidFill>
                  <a:srgbClr val="00706C"/>
                </a:solidFill>
                <a:latin typeface="Segoe UI"/>
                <a:ea typeface="Verdana" panose="020B0604030504040204" pitchFamily="34" charset="0"/>
                <a:cs typeface="Segoe UI"/>
              </a:rPr>
              <a:t>: </a:t>
            </a: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  <a:hlinkClick r:id="rId2"/>
              </a:rPr>
              <a:t>https://gptw.com.br/​ </a:t>
            </a:r>
            <a:endParaRPr lang="pt-BR" sz="1600" b="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solidFill>
                  <a:srgbClr val="00706C"/>
                </a:solidFill>
                <a:effectLst/>
                <a:latin typeface="Segoe UI"/>
                <a:ea typeface="Verdana" panose="020B0604030504040204" pitchFamily="34" charset="0"/>
                <a:cs typeface="Segoe UI"/>
              </a:rPr>
              <a:t>LinkedIn: </a:t>
            </a: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  <a:hlinkClick r:id="rId3"/>
              </a:rPr>
              <a:t>https://www.linkedin.com/company/great-place-to-work-brasil/</a:t>
            </a:r>
            <a:endParaRPr lang="pt-BR" sz="1600" b="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solidFill>
                  <a:srgbClr val="00706C"/>
                </a:solidFill>
                <a:effectLst/>
                <a:latin typeface="Segoe UI"/>
                <a:ea typeface="Verdana" panose="020B0604030504040204" pitchFamily="34" charset="0"/>
                <a:cs typeface="Segoe UI"/>
              </a:rPr>
              <a:t>Instagram: </a:t>
            </a: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  <a:hlinkClick r:id="rId4"/>
              </a:rPr>
              <a:t>https://www.instagram.com/gptwbrasil/</a:t>
            </a:r>
            <a:endParaRPr lang="pt-BR" sz="1600" b="1" dirty="0">
              <a:solidFill>
                <a:srgbClr val="00706C"/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9A27687-3EC4-7466-6379-2EFADE0B8298}"/>
              </a:ext>
            </a:extLst>
          </p:cNvPr>
          <p:cNvSpPr txBox="1"/>
          <p:nvPr/>
        </p:nvSpPr>
        <p:spPr>
          <a:xfrm>
            <a:off x="2204897" y="4356534"/>
            <a:ext cx="936332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 i="0" dirty="0">
                <a:solidFill>
                  <a:srgbClr val="00706C"/>
                </a:solidFill>
                <a:effectLst/>
                <a:latin typeface="Segoe UI"/>
                <a:ea typeface="Verdana" panose="020B0604030504040204" pitchFamily="34" charset="0"/>
                <a:cs typeface="Segoe UI"/>
              </a:rPr>
              <a:t>Site</a:t>
            </a:r>
            <a:r>
              <a:rPr lang="pt-BR" sz="1600" b="1" dirty="0">
                <a:solidFill>
                  <a:srgbClr val="00706C"/>
                </a:solidFill>
                <a:latin typeface="Segoe UI"/>
                <a:ea typeface="Verdana" panose="020B0604030504040204" pitchFamily="34" charset="0"/>
                <a:cs typeface="Segoe UI"/>
              </a:rPr>
              <a:t>: </a:t>
            </a: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  <a:hlinkClick r:id="rId5"/>
              </a:rPr>
              <a:t>https://www.greatpeople.com.br</a:t>
            </a:r>
            <a:endParaRPr lang="pt-BR" sz="1600" b="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solidFill>
                  <a:srgbClr val="00706C"/>
                </a:solidFill>
                <a:effectLst/>
                <a:latin typeface="Segoe UI"/>
                <a:ea typeface="Verdana" panose="020B0604030504040204" pitchFamily="34" charset="0"/>
                <a:cs typeface="Segoe UI"/>
              </a:rPr>
              <a:t>LinkedIn: </a:t>
            </a: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  <a:hlinkClick r:id="rId6"/>
              </a:rPr>
              <a:t>https://www.linkedin.com/company/great-people-oficial</a:t>
            </a:r>
            <a:endParaRPr lang="pt-BR" sz="1600" b="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>
                <a:solidFill>
                  <a:srgbClr val="00706C"/>
                </a:solidFill>
                <a:effectLst/>
                <a:latin typeface="Segoe UI"/>
                <a:ea typeface="Verdana"/>
                <a:cs typeface="Segoe UI"/>
              </a:rPr>
              <a:t>Instagram: </a:t>
            </a:r>
            <a:r>
              <a:rPr lang="pt-BR" sz="1600" b="0" i="0" dirty="0">
                <a:solidFill>
                  <a:srgbClr val="00706C"/>
                </a:solidFill>
                <a:effectLst/>
                <a:latin typeface="Segoe UI"/>
                <a:ea typeface="+mn-lt"/>
                <a:cs typeface="+mn-lt"/>
                <a:hlinkClick r:id="rId7"/>
              </a:rPr>
              <a:t>https://www.instagram.com/</a:t>
            </a:r>
            <a:r>
              <a:rPr lang="pt-BR" sz="1600" dirty="0">
                <a:solidFill>
                  <a:srgbClr val="00706C"/>
                </a:solidFill>
                <a:latin typeface="Segoe UI"/>
                <a:ea typeface="+mn-lt"/>
                <a:cs typeface="+mn-lt"/>
                <a:hlinkClick r:id="rId7"/>
              </a:rPr>
              <a:t>greatpeoplebr</a:t>
            </a:r>
            <a:r>
              <a:rPr lang="pt-BR" sz="1600" b="0" i="0" dirty="0">
                <a:solidFill>
                  <a:srgbClr val="00706C"/>
                </a:solidFill>
                <a:effectLst/>
                <a:latin typeface="Segoe UI"/>
                <a:ea typeface="+mn-lt"/>
                <a:cs typeface="+mn-lt"/>
                <a:hlinkClick r:id="rId7"/>
              </a:rPr>
              <a:t>/</a:t>
            </a:r>
            <a:r>
              <a:rPr lang="pt-BR" sz="1600" dirty="0">
                <a:solidFill>
                  <a:srgbClr val="00706C"/>
                </a:solidFill>
                <a:latin typeface="Segoe UI"/>
                <a:ea typeface="+mn-lt"/>
                <a:cs typeface="+mn-lt"/>
              </a:rPr>
              <a:t> </a:t>
            </a:r>
            <a:endParaRPr lang="pt-BR" sz="1600" b="1" i="0" dirty="0">
              <a:solidFill>
                <a:srgbClr val="00706C"/>
              </a:solidFill>
              <a:effectLst/>
              <a:latin typeface="Segoe UI"/>
              <a:ea typeface="+mn-lt"/>
              <a:cs typeface="+mn-lt"/>
            </a:endParaRPr>
          </a:p>
          <a:p>
            <a:endParaRPr lang="pt-BR" sz="1600" b="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</p:txBody>
      </p:sp>
      <p:pic>
        <p:nvPicPr>
          <p:cNvPr id="8194" name="Picture 2" descr="Great Place To Work® Brasil">
            <a:extLst>
              <a:ext uri="{FF2B5EF4-FFF2-40B4-BE49-F238E27FC236}">
                <a16:creationId xmlns:a16="http://schemas.microsoft.com/office/drawing/2014/main" id="{95F0A18C-C9C8-7504-42C9-E8BD5C1B2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04" y="312065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CB331CC4-3BBE-F61E-38DC-80B32C20F456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Conecte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-se </a:t>
            </a: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ao</a:t>
            </a:r>
            <a:endParaRPr lang="pt-BR" dirty="0" err="1"/>
          </a:p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nosso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mundo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!</a:t>
            </a:r>
            <a:endParaRPr lang="en-US" dirty="0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D42C52E-B625-1B58-1DD9-9ADE58C674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50" y="43603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84A24-E289-247E-6088-A48FB20BA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481BB23-10CB-6E71-B8F1-91800593C886}"/>
              </a:ext>
            </a:extLst>
          </p:cNvPr>
          <p:cNvSpPr/>
          <p:nvPr/>
        </p:nvSpPr>
        <p:spPr>
          <a:xfrm>
            <a:off x="1233966" y="976853"/>
            <a:ext cx="4415118" cy="4284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C4CF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43EB9B-75F8-7387-225A-D2B4E4429B6D}"/>
              </a:ext>
            </a:extLst>
          </p:cNvPr>
          <p:cNvSpPr txBox="1"/>
          <p:nvPr/>
        </p:nvSpPr>
        <p:spPr>
          <a:xfrm>
            <a:off x="1325408" y="992757"/>
            <a:ext cx="4323676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pt-BR" sz="20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Transformando e Promovendo Acesso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BE19C2-EE80-5D50-1461-2036BD55964F}"/>
              </a:ext>
            </a:extLst>
          </p:cNvPr>
          <p:cNvSpPr txBox="1"/>
          <p:nvPr/>
        </p:nvSpPr>
        <p:spPr>
          <a:xfrm>
            <a:off x="1241864" y="1114969"/>
            <a:ext cx="47136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endParaRPr lang="pt-BR" sz="4400" i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4500"/>
              </a:lnSpc>
            </a:pPr>
            <a:r>
              <a:rPr lang="pt-BR" sz="4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Pessoas,</a:t>
            </a:r>
          </a:p>
          <a:p>
            <a:pPr>
              <a:lnSpc>
                <a:spcPts val="4500"/>
              </a:lnSpc>
            </a:pPr>
            <a:r>
              <a:rPr lang="pt-BR" sz="4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Negócios e </a:t>
            </a:r>
          </a:p>
          <a:p>
            <a:pPr>
              <a:lnSpc>
                <a:spcPts val="4500"/>
              </a:lnSpc>
            </a:pPr>
            <a:r>
              <a:rPr lang="pt-BR" sz="4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Sociedade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C30AB80-DDE0-4942-98B1-AB26965FCFD0}"/>
              </a:ext>
            </a:extLst>
          </p:cNvPr>
          <p:cNvGrpSpPr/>
          <p:nvPr/>
        </p:nvGrpSpPr>
        <p:grpSpPr>
          <a:xfrm>
            <a:off x="0" y="6205989"/>
            <a:ext cx="12192000" cy="45719"/>
            <a:chOff x="0" y="5096931"/>
            <a:chExt cx="12192000" cy="177605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E2F777F-8A41-80F8-E94B-6F05BD69C7AC}"/>
                </a:ext>
              </a:extLst>
            </p:cNvPr>
            <p:cNvSpPr/>
            <p:nvPr/>
          </p:nvSpPr>
          <p:spPr>
            <a:xfrm>
              <a:off x="0" y="5096933"/>
              <a:ext cx="1219200" cy="1767018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2DBA091-2B42-3694-B24E-B5922E7BFF21}"/>
                </a:ext>
              </a:extLst>
            </p:cNvPr>
            <p:cNvSpPr/>
            <p:nvPr/>
          </p:nvSpPr>
          <p:spPr>
            <a:xfrm>
              <a:off x="1219198" y="5096931"/>
              <a:ext cx="1219200" cy="1767018"/>
            </a:xfrm>
            <a:prstGeom prst="rect">
              <a:avLst/>
            </a:prstGeom>
            <a:solidFill>
              <a:srgbClr val="FE15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95C48D1-03A9-0851-A42A-446D9F570561}"/>
                </a:ext>
              </a:extLst>
            </p:cNvPr>
            <p:cNvSpPr/>
            <p:nvPr/>
          </p:nvSpPr>
          <p:spPr>
            <a:xfrm>
              <a:off x="3657600" y="5096935"/>
              <a:ext cx="1219200" cy="1767014"/>
            </a:xfrm>
            <a:prstGeom prst="rect">
              <a:avLst/>
            </a:prstGeom>
            <a:solidFill>
              <a:srgbClr val="990F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7718931-B39C-E287-0ADE-CF6997F42457}"/>
                </a:ext>
              </a:extLst>
            </p:cNvPr>
            <p:cNvSpPr/>
            <p:nvPr/>
          </p:nvSpPr>
          <p:spPr>
            <a:xfrm>
              <a:off x="4876800" y="5096935"/>
              <a:ext cx="1219200" cy="1767014"/>
            </a:xfrm>
            <a:prstGeom prst="rect">
              <a:avLst/>
            </a:prstGeom>
            <a:solidFill>
              <a:srgbClr val="156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79D2DF6-447F-7811-48AF-5EED32A9921D}"/>
                </a:ext>
              </a:extLst>
            </p:cNvPr>
            <p:cNvSpPr/>
            <p:nvPr/>
          </p:nvSpPr>
          <p:spPr>
            <a:xfrm>
              <a:off x="6096000" y="5096933"/>
              <a:ext cx="1219200" cy="1771532"/>
            </a:xfrm>
            <a:prstGeom prst="rect">
              <a:avLst/>
            </a:prstGeom>
            <a:solidFill>
              <a:srgbClr val="27BB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512043E-1BC1-DE9B-EB69-6038712C13E4}"/>
                </a:ext>
              </a:extLst>
            </p:cNvPr>
            <p:cNvSpPr/>
            <p:nvPr/>
          </p:nvSpPr>
          <p:spPr>
            <a:xfrm>
              <a:off x="7315200" y="5096933"/>
              <a:ext cx="1219200" cy="1776048"/>
            </a:xfrm>
            <a:prstGeom prst="rect">
              <a:avLst/>
            </a:prstGeom>
            <a:solidFill>
              <a:srgbClr val="1ED6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D3E1506C-9265-EF7E-9B8F-4CA27B8B2E3C}"/>
                </a:ext>
              </a:extLst>
            </p:cNvPr>
            <p:cNvSpPr/>
            <p:nvPr/>
          </p:nvSpPr>
          <p:spPr>
            <a:xfrm>
              <a:off x="8534400" y="5096933"/>
              <a:ext cx="1219200" cy="1767015"/>
            </a:xfrm>
            <a:prstGeom prst="rect">
              <a:avLst/>
            </a:prstGeom>
            <a:solidFill>
              <a:srgbClr val="1B89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8B91ABBD-EE18-6514-25F4-83F809B72CE9}"/>
                </a:ext>
              </a:extLst>
            </p:cNvPr>
            <p:cNvSpPr/>
            <p:nvPr/>
          </p:nvSpPr>
          <p:spPr>
            <a:xfrm>
              <a:off x="9753600" y="5096934"/>
              <a:ext cx="1219200" cy="1767014"/>
            </a:xfrm>
            <a:prstGeom prst="rect">
              <a:avLst/>
            </a:prstGeom>
            <a:solidFill>
              <a:srgbClr val="3ECC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686A941C-E65E-DF5E-BD76-28FC0147F486}"/>
                </a:ext>
              </a:extLst>
            </p:cNvPr>
            <p:cNvSpPr/>
            <p:nvPr/>
          </p:nvSpPr>
          <p:spPr>
            <a:xfrm>
              <a:off x="10972800" y="5096933"/>
              <a:ext cx="1219200" cy="1767014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DAE294C-C65E-9478-1DDB-0127264FC8BB}"/>
                </a:ext>
              </a:extLst>
            </p:cNvPr>
            <p:cNvSpPr/>
            <p:nvPr/>
          </p:nvSpPr>
          <p:spPr>
            <a:xfrm>
              <a:off x="2438399" y="5096933"/>
              <a:ext cx="1219200" cy="1776048"/>
            </a:xfrm>
            <a:prstGeom prst="rect">
              <a:avLst/>
            </a:prstGeom>
            <a:solidFill>
              <a:srgbClr val="CC25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B1385CF-236A-47BD-0363-E2D98E8D07A7}"/>
              </a:ext>
            </a:extLst>
          </p:cNvPr>
          <p:cNvGrpSpPr/>
          <p:nvPr/>
        </p:nvGrpSpPr>
        <p:grpSpPr>
          <a:xfrm>
            <a:off x="5702954" y="1936048"/>
            <a:ext cx="3315165" cy="3351127"/>
            <a:chOff x="5702954" y="1936048"/>
            <a:chExt cx="3315165" cy="3351127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86FDEC26-5F2D-B611-B9D1-3E4C78007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233" y="1936048"/>
              <a:ext cx="3295886" cy="3259668"/>
            </a:xfrm>
            <a:prstGeom prst="rect">
              <a:avLst/>
            </a:prstGeom>
          </p:spPr>
        </p:pic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777A69C4-A97C-164F-4D1D-2473A749BD7A}"/>
                </a:ext>
              </a:extLst>
            </p:cNvPr>
            <p:cNvSpPr/>
            <p:nvPr/>
          </p:nvSpPr>
          <p:spPr>
            <a:xfrm>
              <a:off x="5779658" y="2016118"/>
              <a:ext cx="3179600" cy="317959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3D3C2129-B6E8-229D-770B-C93302AE6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5702954" y="3663450"/>
              <a:ext cx="1623725" cy="1623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BAD0C86-0338-3A97-8A64-D9609569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3" y="0"/>
            <a:ext cx="12251353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A6A50E-10AF-BBB1-A078-5B0FDFD04661}"/>
              </a:ext>
            </a:extLst>
          </p:cNvPr>
          <p:cNvSpPr txBox="1"/>
          <p:nvPr/>
        </p:nvSpPr>
        <p:spPr>
          <a:xfrm>
            <a:off x="473077" y="25692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Partners</a:t>
            </a:r>
            <a:endParaRPr kumimoji="0" lang="pt-BR" sz="16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EA4DAF-8272-120F-6D85-37CCC577E1F6}"/>
              </a:ext>
            </a:extLst>
          </p:cNvPr>
          <p:cNvSpPr/>
          <p:nvPr/>
        </p:nvSpPr>
        <p:spPr>
          <a:xfrm>
            <a:off x="2057400" y="4891413"/>
            <a:ext cx="8073946" cy="711321"/>
          </a:xfrm>
          <a:prstGeom prst="roundRect">
            <a:avLst>
              <a:gd name="adj" fmla="val 50000"/>
            </a:avLst>
          </a:prstGeom>
          <a:solidFill>
            <a:srgbClr val="1ED6B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FA4295-3D17-C3E6-5F89-FBF6137F8A59}"/>
              </a:ext>
            </a:extLst>
          </p:cNvPr>
          <p:cNvSpPr txBox="1"/>
          <p:nvPr/>
        </p:nvSpPr>
        <p:spPr>
          <a:xfrm>
            <a:off x="2203639" y="4889743"/>
            <a:ext cx="77817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Abordagem de Clientes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23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50A9045-61EE-80F3-C11B-8D6DEFD66236}"/>
              </a:ext>
            </a:extLst>
          </p:cNvPr>
          <p:cNvSpPr txBox="1"/>
          <p:nvPr/>
        </p:nvSpPr>
        <p:spPr>
          <a:xfrm>
            <a:off x="886461" y="2136881"/>
            <a:ext cx="10419078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É nossa prioridade e responsabilidade cuidarmos da experiência dos nossos clientes em todo o ecossistema. Devemos sempre prezar pelo nosso alinhamento, garantindo que não haja ruídos nas abordagens com os clientes.​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Para isso, antes de abordar qualquer empresa para apresentar soluções do ecossistema e marcas, </a:t>
            </a:r>
            <a:r>
              <a:rPr lang="pt-BR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é obrigatório que o </a:t>
            </a:r>
            <a:r>
              <a:rPr lang="pt-BR" b="1" i="0" dirty="0" err="1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Partner</a:t>
            </a:r>
            <a:r>
              <a:rPr lang="pt-BR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 aprove com o time interno</a:t>
            </a:r>
            <a:r>
              <a:rPr lang="pt-BR" sz="1600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. </a:t>
            </a: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Essa consulta será realizada por meio do fluxo apresentado a seguir.</a:t>
            </a:r>
            <a:endParaRPr lang="pt-BR" sz="1600" dirty="0">
              <a:solidFill>
                <a:srgbClr val="00706C"/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C3EBC-4086-6990-B50E-09AA10EB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7669-0820-1614-FA80-8B339EDD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CE1842B-2759-FA33-759C-A53C4879D7D9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Foco </a:t>
            </a:r>
            <a:r>
              <a:rPr lang="en-US" sz="4650" err="1">
                <a:solidFill>
                  <a:srgbClr val="262626"/>
                </a:solidFill>
                <a:latin typeface="Segoe UI Black"/>
                <a:ea typeface="Segoe UI Black"/>
              </a:rPr>
              <a:t>na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 </a:t>
            </a:r>
            <a:r>
              <a:rPr lang="en-US" sz="4650" err="1">
                <a:solidFill>
                  <a:srgbClr val="262626"/>
                </a:solidFill>
                <a:latin typeface="Segoe UI Black"/>
                <a:ea typeface="Segoe UI Black"/>
              </a:rPr>
              <a:t>experiência</a:t>
            </a:r>
            <a:endParaRPr lang="en-US" sz="4650" dirty="0" err="1">
              <a:solidFill>
                <a:srgbClr val="262626"/>
              </a:solidFill>
              <a:latin typeface="Segoe UI Black"/>
              <a:ea typeface="Segoe UI Black"/>
            </a:endParaRPr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do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nosso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cliente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1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C3EBC-4086-6990-B50E-09AA10EB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7669-0820-1614-FA80-8B339EDD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CC7D408-6218-9B09-A963-50B5BFAAE2F7}"/>
              </a:ext>
            </a:extLst>
          </p:cNvPr>
          <p:cNvGrpSpPr/>
          <p:nvPr/>
        </p:nvGrpSpPr>
        <p:grpSpPr>
          <a:xfrm>
            <a:off x="1385816" y="1497669"/>
            <a:ext cx="9798827" cy="4633149"/>
            <a:chOff x="471477" y="725400"/>
            <a:chExt cx="11436977" cy="5883502"/>
          </a:xfrm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3011191D-EA94-7241-0CC6-2819D867CE84}"/>
                </a:ext>
              </a:extLst>
            </p:cNvPr>
            <p:cNvSpPr/>
            <p:nvPr/>
          </p:nvSpPr>
          <p:spPr>
            <a:xfrm>
              <a:off x="3664811" y="1550864"/>
              <a:ext cx="737419" cy="107013"/>
            </a:xfrm>
            <a:custGeom>
              <a:avLst/>
              <a:gdLst>
                <a:gd name="connsiteX0" fmla="*/ 0 w 405170"/>
                <a:gd name="connsiteY0" fmla="*/ 45720 h 91440"/>
                <a:gd name="connsiteX1" fmla="*/ 405170 w 40517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170" h="91440">
                  <a:moveTo>
                    <a:pt x="0" y="45720"/>
                  </a:moveTo>
                  <a:lnTo>
                    <a:pt x="405170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4392" tIns="43540" rIns="204390" bIns="43539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" b="0" i="0" u="none" strike="noStrike" kern="1200" cap="none" spc="0" normalizeH="0" baseline="0" noProof="0">
                <a:ln>
                  <a:noFill/>
                </a:ln>
                <a:solidFill>
                  <a:srgbClr val="0B0B1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E07BD258-077C-A016-A6D5-5562074F9A98}"/>
                </a:ext>
              </a:extLst>
            </p:cNvPr>
            <p:cNvSpPr/>
            <p:nvPr/>
          </p:nvSpPr>
          <p:spPr>
            <a:xfrm>
              <a:off x="4845350" y="725400"/>
              <a:ext cx="3409536" cy="1856912"/>
            </a:xfrm>
            <a:custGeom>
              <a:avLst/>
              <a:gdLst>
                <a:gd name="connsiteX0" fmla="*/ 0 w 3373719"/>
                <a:gd name="connsiteY0" fmla="*/ 0 h 2259104"/>
                <a:gd name="connsiteX1" fmla="*/ 3373719 w 3373719"/>
                <a:gd name="connsiteY1" fmla="*/ 0 h 2259104"/>
                <a:gd name="connsiteX2" fmla="*/ 3373719 w 3373719"/>
                <a:gd name="connsiteY2" fmla="*/ 2259104 h 2259104"/>
                <a:gd name="connsiteX3" fmla="*/ 0 w 3373719"/>
                <a:gd name="connsiteY3" fmla="*/ 2259104 h 2259104"/>
                <a:gd name="connsiteX4" fmla="*/ 0 w 3373719"/>
                <a:gd name="connsiteY4" fmla="*/ 0 h 22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3719" h="2259104">
                  <a:moveTo>
                    <a:pt x="0" y="0"/>
                  </a:moveTo>
                  <a:lnTo>
                    <a:pt x="3373719" y="0"/>
                  </a:lnTo>
                  <a:lnTo>
                    <a:pt x="3373719" y="2259104"/>
                  </a:lnTo>
                  <a:lnTo>
                    <a:pt x="0" y="2259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D3A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CONSULTA AUTORIZAÇÃO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Envia lista para </a:t>
              </a:r>
              <a:r>
                <a:rPr lang="pt-BR" sz="1400" dirty="0">
                  <a:solidFill>
                    <a:prstClr val="white"/>
                  </a:solidFill>
                  <a:latin typeface="Segoe UI"/>
                </a:rPr>
                <a:t>Time </a:t>
              </a:r>
              <a:r>
                <a:rPr lang="pt-BR" sz="1400" dirty="0" err="1">
                  <a:solidFill>
                    <a:prstClr val="white"/>
                  </a:solidFill>
                  <a:latin typeface="Segoe UI"/>
                </a:rPr>
                <a:t>Partners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checar a disponibilidade da empresa para ser trabalhada</a:t>
              </a: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E48950E2-06F4-B0BB-4973-DE8AA347D85B}"/>
                </a:ext>
              </a:extLst>
            </p:cNvPr>
            <p:cNvSpPr/>
            <p:nvPr/>
          </p:nvSpPr>
          <p:spPr>
            <a:xfrm>
              <a:off x="8698007" y="1546843"/>
              <a:ext cx="737419" cy="107013"/>
            </a:xfrm>
            <a:custGeom>
              <a:avLst/>
              <a:gdLst>
                <a:gd name="connsiteX0" fmla="*/ 0 w 405170"/>
                <a:gd name="connsiteY0" fmla="*/ 45720 h 91440"/>
                <a:gd name="connsiteX1" fmla="*/ 405170 w 40517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170" h="91440">
                  <a:moveTo>
                    <a:pt x="0" y="45720"/>
                  </a:moveTo>
                  <a:lnTo>
                    <a:pt x="405170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4392" tIns="43540" rIns="204390" bIns="43539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" b="0" i="0" u="none" strike="noStrike" kern="1200" cap="none" spc="0" normalizeH="0" baseline="0" noProof="0">
                <a:ln>
                  <a:noFill/>
                </a:ln>
                <a:solidFill>
                  <a:srgbClr val="0B0B1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C447D3C-11FE-5731-8164-B953B256CF0B}"/>
                </a:ext>
              </a:extLst>
            </p:cNvPr>
            <p:cNvSpPr/>
            <p:nvPr/>
          </p:nvSpPr>
          <p:spPr>
            <a:xfrm>
              <a:off x="471477" y="725401"/>
              <a:ext cx="2808818" cy="1856911"/>
            </a:xfrm>
            <a:custGeom>
              <a:avLst/>
              <a:gdLst>
                <a:gd name="connsiteX0" fmla="*/ 0 w 3373719"/>
                <a:gd name="connsiteY0" fmla="*/ 0 h 2259104"/>
                <a:gd name="connsiteX1" fmla="*/ 3373719 w 3373719"/>
                <a:gd name="connsiteY1" fmla="*/ 0 h 2259104"/>
                <a:gd name="connsiteX2" fmla="*/ 3373719 w 3373719"/>
                <a:gd name="connsiteY2" fmla="*/ 2259104 h 2259104"/>
                <a:gd name="connsiteX3" fmla="*/ 0 w 3373719"/>
                <a:gd name="connsiteY3" fmla="*/ 2259104 h 2259104"/>
                <a:gd name="connsiteX4" fmla="*/ 0 w 3373719"/>
                <a:gd name="connsiteY4" fmla="*/ 0 h 22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3719" h="2259104">
                  <a:moveTo>
                    <a:pt x="0" y="0"/>
                  </a:moveTo>
                  <a:lnTo>
                    <a:pt x="3373719" y="0"/>
                  </a:lnTo>
                  <a:lnTo>
                    <a:pt x="3373719" y="2259104"/>
                  </a:lnTo>
                  <a:lnTo>
                    <a:pt x="0" y="2259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D3A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MAPEAR CLIENTES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preenche planilha com a lista das empresas que deseja abordar </a:t>
              </a:r>
            </a:p>
          </p:txBody>
        </p:sp>
        <p:sp>
          <p:nvSpPr>
            <p:cNvPr id="12" name="Fluxograma: Atraso 11">
              <a:extLst>
                <a:ext uri="{FF2B5EF4-FFF2-40B4-BE49-F238E27FC236}">
                  <a16:creationId xmlns:a16="http://schemas.microsoft.com/office/drawing/2014/main" id="{C4BF3E84-94BB-FFA8-640C-B6E4B750F098}"/>
                </a:ext>
              </a:extLst>
            </p:cNvPr>
            <p:cNvSpPr/>
            <p:nvPr/>
          </p:nvSpPr>
          <p:spPr>
            <a:xfrm>
              <a:off x="9819942" y="725400"/>
              <a:ext cx="2088512" cy="1856911"/>
            </a:xfrm>
            <a:prstGeom prst="flowChartDelay">
              <a:avLst/>
            </a:prstGeom>
            <a:solidFill>
              <a:srgbClr val="33031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AGUARDAR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Até 05 dias úteis para retorno</a:t>
              </a: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6C954130-897F-DBAD-019C-6E9479AFCBA0}"/>
                </a:ext>
              </a:extLst>
            </p:cNvPr>
            <p:cNvSpPr/>
            <p:nvPr/>
          </p:nvSpPr>
          <p:spPr>
            <a:xfrm>
              <a:off x="8825255" y="2820627"/>
              <a:ext cx="2808818" cy="2227582"/>
            </a:xfrm>
            <a:custGeom>
              <a:avLst/>
              <a:gdLst>
                <a:gd name="connsiteX0" fmla="*/ 0 w 3373719"/>
                <a:gd name="connsiteY0" fmla="*/ 0 h 2259104"/>
                <a:gd name="connsiteX1" fmla="*/ 3373719 w 3373719"/>
                <a:gd name="connsiteY1" fmla="*/ 0 h 2259104"/>
                <a:gd name="connsiteX2" fmla="*/ 3373719 w 3373719"/>
                <a:gd name="connsiteY2" fmla="*/ 2259104 h 2259104"/>
                <a:gd name="connsiteX3" fmla="*/ 0 w 3373719"/>
                <a:gd name="connsiteY3" fmla="*/ 2259104 h 2259104"/>
                <a:gd name="connsiteX4" fmla="*/ 0 w 3373719"/>
                <a:gd name="connsiteY4" fmla="*/ 0 h 22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3719" h="2259104">
                  <a:moveTo>
                    <a:pt x="0" y="0"/>
                  </a:moveTo>
                  <a:lnTo>
                    <a:pt x="3373719" y="0"/>
                  </a:lnTo>
                  <a:lnTo>
                    <a:pt x="3373719" y="2259104"/>
                  </a:lnTo>
                  <a:lnTo>
                    <a:pt x="0" y="2259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D3A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EMPRESA LIBERADA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 Partner terá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06 meses de exclusividade 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para trabalhar relacionamento com a empresa</a:t>
              </a: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EA34D302-D1FA-0074-350E-5104CA152C86}"/>
                </a:ext>
              </a:extLst>
            </p:cNvPr>
            <p:cNvSpPr/>
            <p:nvPr/>
          </p:nvSpPr>
          <p:spPr>
            <a:xfrm rot="10800000">
              <a:off x="8061166" y="3993452"/>
              <a:ext cx="550934" cy="45719"/>
            </a:xfrm>
            <a:custGeom>
              <a:avLst/>
              <a:gdLst>
                <a:gd name="connsiteX0" fmla="*/ 0 w 405170"/>
                <a:gd name="connsiteY0" fmla="*/ 45720 h 91440"/>
                <a:gd name="connsiteX1" fmla="*/ 405170 w 40517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170" h="91440">
                  <a:moveTo>
                    <a:pt x="0" y="45720"/>
                  </a:moveTo>
                  <a:lnTo>
                    <a:pt x="405170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4392" tIns="43540" rIns="204390" bIns="43539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" b="0" i="0" u="none" strike="noStrike" kern="1200" cap="none" spc="0" normalizeH="0" baseline="0" noProof="0">
                <a:ln>
                  <a:noFill/>
                </a:ln>
                <a:solidFill>
                  <a:srgbClr val="0B0B1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1D5FBB85-C94D-931A-EB25-79CB2A275894}"/>
                </a:ext>
              </a:extLst>
            </p:cNvPr>
            <p:cNvSpPr/>
            <p:nvPr/>
          </p:nvSpPr>
          <p:spPr>
            <a:xfrm>
              <a:off x="4784281" y="2820627"/>
              <a:ext cx="3063732" cy="2273303"/>
            </a:xfrm>
            <a:custGeom>
              <a:avLst/>
              <a:gdLst>
                <a:gd name="connsiteX0" fmla="*/ 0 w 3373719"/>
                <a:gd name="connsiteY0" fmla="*/ 0 h 2259104"/>
                <a:gd name="connsiteX1" fmla="*/ 3373719 w 3373719"/>
                <a:gd name="connsiteY1" fmla="*/ 0 h 2259104"/>
                <a:gd name="connsiteX2" fmla="*/ 3373719 w 3373719"/>
                <a:gd name="connsiteY2" fmla="*/ 2259104 h 2259104"/>
                <a:gd name="connsiteX3" fmla="*/ 0 w 3373719"/>
                <a:gd name="connsiteY3" fmla="*/ 2259104 h 2259104"/>
                <a:gd name="connsiteX4" fmla="*/ 0 w 3373719"/>
                <a:gd name="connsiteY4" fmla="*/ 0 h 22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3719" h="2259104">
                  <a:moveTo>
                    <a:pt x="0" y="0"/>
                  </a:moveTo>
                  <a:lnTo>
                    <a:pt x="3373719" y="0"/>
                  </a:lnTo>
                  <a:lnTo>
                    <a:pt x="3373719" y="2259104"/>
                  </a:lnTo>
                  <a:lnTo>
                    <a:pt x="0" y="2259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D3A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b="1" dirty="0">
                  <a:solidFill>
                    <a:prstClr val="white"/>
                  </a:solidFill>
                  <a:latin typeface="Segoe UI"/>
                </a:rPr>
                <a:t>TRABALHANDO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OPORTUNIDADES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Partners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trabalha seus clientes e comunica o </a:t>
              </a:r>
              <a:r>
                <a:rPr lang="pt-BR" sz="1400" dirty="0">
                  <a:solidFill>
                    <a:prstClr val="white"/>
                  </a:solidFill>
                  <a:latin typeface="Segoe UI"/>
                </a:rPr>
                <a:t>Time </a:t>
              </a:r>
              <a:r>
                <a:rPr lang="pt-BR" sz="1400" dirty="0" err="1">
                  <a:solidFill>
                    <a:prstClr val="white"/>
                  </a:solidFill>
                  <a:latin typeface="Segoe UI"/>
                </a:rPr>
                <a:t>Partners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nos casos que receber de acordo do cliente</a:t>
              </a: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1CD64721-3C6C-B3C5-FD8B-9D07505F0B4A}"/>
                </a:ext>
              </a:extLst>
            </p:cNvPr>
            <p:cNvSpPr/>
            <p:nvPr/>
          </p:nvSpPr>
          <p:spPr>
            <a:xfrm rot="10800000">
              <a:off x="4014628" y="4039173"/>
              <a:ext cx="550934" cy="45719"/>
            </a:xfrm>
            <a:custGeom>
              <a:avLst/>
              <a:gdLst>
                <a:gd name="connsiteX0" fmla="*/ 0 w 405170"/>
                <a:gd name="connsiteY0" fmla="*/ 45720 h 91440"/>
                <a:gd name="connsiteX1" fmla="*/ 405170 w 40517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170" h="91440">
                  <a:moveTo>
                    <a:pt x="0" y="45720"/>
                  </a:moveTo>
                  <a:lnTo>
                    <a:pt x="405170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4392" tIns="43540" rIns="204390" bIns="43539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" b="0" i="0" u="none" strike="noStrike" kern="1200" cap="none" spc="0" normalizeH="0" baseline="0" noProof="0">
                <a:ln>
                  <a:noFill/>
                </a:ln>
                <a:solidFill>
                  <a:srgbClr val="0B0B1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8EB6A172-9B98-8B6E-790B-FD005EAD8A87}"/>
                </a:ext>
              </a:extLst>
            </p:cNvPr>
            <p:cNvSpPr/>
            <p:nvPr/>
          </p:nvSpPr>
          <p:spPr>
            <a:xfrm>
              <a:off x="737744" y="2820627"/>
              <a:ext cx="3063732" cy="2273303"/>
            </a:xfrm>
            <a:custGeom>
              <a:avLst/>
              <a:gdLst>
                <a:gd name="connsiteX0" fmla="*/ 0 w 3373719"/>
                <a:gd name="connsiteY0" fmla="*/ 0 h 2259104"/>
                <a:gd name="connsiteX1" fmla="*/ 3373719 w 3373719"/>
                <a:gd name="connsiteY1" fmla="*/ 0 h 2259104"/>
                <a:gd name="connsiteX2" fmla="*/ 3373719 w 3373719"/>
                <a:gd name="connsiteY2" fmla="*/ 2259104 h 2259104"/>
                <a:gd name="connsiteX3" fmla="*/ 0 w 3373719"/>
                <a:gd name="connsiteY3" fmla="*/ 2259104 h 2259104"/>
                <a:gd name="connsiteX4" fmla="*/ 0 w 3373719"/>
                <a:gd name="connsiteY4" fmla="*/ 0 h 22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3719" h="2259104">
                  <a:moveTo>
                    <a:pt x="0" y="0"/>
                  </a:moveTo>
                  <a:lnTo>
                    <a:pt x="3373719" y="0"/>
                  </a:lnTo>
                  <a:lnTo>
                    <a:pt x="3373719" y="2259104"/>
                  </a:lnTo>
                  <a:lnTo>
                    <a:pt x="0" y="2259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D3A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CONCLUINDO 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NEGÓCIOS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Envia dados de Faturamento do cliente, cuida dos trâmites contratuais até conclusão, quando houver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4AF39FB1-64CF-A34A-90BB-F4AAB2A08FD8}"/>
                </a:ext>
              </a:extLst>
            </p:cNvPr>
            <p:cNvSpPr/>
            <p:nvPr/>
          </p:nvSpPr>
          <p:spPr>
            <a:xfrm>
              <a:off x="3801476" y="5408155"/>
              <a:ext cx="4215890" cy="1200747"/>
            </a:xfrm>
            <a:custGeom>
              <a:avLst/>
              <a:gdLst>
                <a:gd name="connsiteX0" fmla="*/ 0 w 3373719"/>
                <a:gd name="connsiteY0" fmla="*/ 0 h 2259104"/>
                <a:gd name="connsiteX1" fmla="*/ 3373719 w 3373719"/>
                <a:gd name="connsiteY1" fmla="*/ 0 h 2259104"/>
                <a:gd name="connsiteX2" fmla="*/ 3373719 w 3373719"/>
                <a:gd name="connsiteY2" fmla="*/ 2259104 h 2259104"/>
                <a:gd name="connsiteX3" fmla="*/ 0 w 3373719"/>
                <a:gd name="connsiteY3" fmla="*/ 2259104 h 2259104"/>
                <a:gd name="connsiteX4" fmla="*/ 0 w 3373719"/>
                <a:gd name="connsiteY4" fmla="*/ 0 h 22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3719" h="2259104">
                  <a:moveTo>
                    <a:pt x="0" y="0"/>
                  </a:moveTo>
                  <a:lnTo>
                    <a:pt x="3373719" y="0"/>
                  </a:lnTo>
                  <a:lnTo>
                    <a:pt x="3373719" y="2259104"/>
                  </a:lnTo>
                  <a:lnTo>
                    <a:pt x="0" y="2259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D3A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COMISSIONAMENTO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receberá a comissão no dia 15 após o 1º pagamento do cliente</a:t>
              </a: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4D861B70-0346-7545-D954-5A6D48841CE6}"/>
                </a:ext>
              </a:extLst>
            </p:cNvPr>
            <p:cNvSpPr/>
            <p:nvPr/>
          </p:nvSpPr>
          <p:spPr>
            <a:xfrm>
              <a:off x="2978943" y="5923269"/>
              <a:ext cx="550934" cy="45719"/>
            </a:xfrm>
            <a:custGeom>
              <a:avLst/>
              <a:gdLst>
                <a:gd name="connsiteX0" fmla="*/ 0 w 405170"/>
                <a:gd name="connsiteY0" fmla="*/ 45720 h 91440"/>
                <a:gd name="connsiteX1" fmla="*/ 405170 w 40517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170" h="91440">
                  <a:moveTo>
                    <a:pt x="0" y="45720"/>
                  </a:moveTo>
                  <a:lnTo>
                    <a:pt x="405170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4392" tIns="43540" rIns="204390" bIns="43539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" b="0" i="0" u="none" strike="noStrike" kern="1200" cap="none" spc="0" normalizeH="0" baseline="0" noProof="0">
                <a:ln>
                  <a:noFill/>
                </a:ln>
                <a:solidFill>
                  <a:srgbClr val="0B0B1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50909C3F-FB5A-8075-7E40-E775A35E12C5}"/>
                </a:ext>
              </a:extLst>
            </p:cNvPr>
            <p:cNvCxnSpPr>
              <a:cxnSpLocks/>
            </p:cNvCxnSpPr>
            <p:nvPr/>
          </p:nvCxnSpPr>
          <p:spPr>
            <a:xfrm>
              <a:off x="2976671" y="5337388"/>
              <a:ext cx="0" cy="5993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B726A304-3BFF-685F-D091-1A9776A8FCE1}"/>
              </a:ext>
            </a:extLst>
          </p:cNvPr>
          <p:cNvSpPr txBox="1"/>
          <p:nvPr/>
        </p:nvSpPr>
        <p:spPr>
          <a:xfrm>
            <a:off x="1386400" y="552931"/>
            <a:ext cx="7845685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Fluxo</a:t>
            </a:r>
            <a:endParaRPr lang="pt-BR" dirty="0" err="1"/>
          </a:p>
        </p:txBody>
      </p:sp>
    </p:spTree>
    <p:extLst>
      <p:ext uri="{BB962C8B-B14F-4D97-AF65-F5344CB8AC3E}">
        <p14:creationId xmlns:p14="http://schemas.microsoft.com/office/powerpoint/2010/main" val="2447054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BAD0C86-0338-3A97-8A64-D9609569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3" y="0"/>
            <a:ext cx="12251353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A6A50E-10AF-BBB1-A078-5B0FDFD04661}"/>
              </a:ext>
            </a:extLst>
          </p:cNvPr>
          <p:cNvSpPr txBox="1"/>
          <p:nvPr/>
        </p:nvSpPr>
        <p:spPr>
          <a:xfrm>
            <a:off x="473077" y="25692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Partners</a:t>
            </a:r>
            <a:endParaRPr kumimoji="0" lang="pt-BR" sz="16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EA4DAF-8272-120F-6D85-37CCC577E1F6}"/>
              </a:ext>
            </a:extLst>
          </p:cNvPr>
          <p:cNvSpPr/>
          <p:nvPr/>
        </p:nvSpPr>
        <p:spPr>
          <a:xfrm>
            <a:off x="2057400" y="4891413"/>
            <a:ext cx="8073946" cy="711321"/>
          </a:xfrm>
          <a:prstGeom prst="roundRect">
            <a:avLst>
              <a:gd name="adj" fmla="val 50000"/>
            </a:avLst>
          </a:prstGeom>
          <a:solidFill>
            <a:srgbClr val="1ED6B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FA4295-3D17-C3E6-5F89-FBF6137F8A59}"/>
              </a:ext>
            </a:extLst>
          </p:cNvPr>
          <p:cNvSpPr txBox="1"/>
          <p:nvPr/>
        </p:nvSpPr>
        <p:spPr>
          <a:xfrm>
            <a:off x="2203639" y="4889743"/>
            <a:ext cx="77817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Processos Financeiros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9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50A9045-61EE-80F3-C11B-8D6DEFD66236}"/>
              </a:ext>
            </a:extLst>
          </p:cNvPr>
          <p:cNvSpPr txBox="1"/>
          <p:nvPr/>
        </p:nvSpPr>
        <p:spPr>
          <a:xfrm>
            <a:off x="886461" y="2089387"/>
            <a:ext cx="10419078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Conforme previsto em contrato, a adesão ao programa </a:t>
            </a:r>
            <a:r>
              <a:rPr lang="pt-BR" sz="1600" i="0" dirty="0" err="1">
                <a:effectLst/>
                <a:latin typeface="Segoe UI"/>
                <a:ea typeface="Verdana"/>
                <a:cs typeface="Segoe UI"/>
              </a:rPr>
              <a:t>Partners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 prevê o pagamento de uma mensalidade correspondente ao direito de uso das marcas, formação e suporte contínuo</a:t>
            </a:r>
            <a:r>
              <a:rPr lang="pt-BR" sz="1600" dirty="0">
                <a:latin typeface="Segoe UI"/>
                <a:ea typeface="Verdana"/>
                <a:cs typeface="Segoe UI"/>
              </a:rPr>
              <a:t>, no valor de R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$ 290,00</a:t>
            </a:r>
            <a:r>
              <a:rPr lang="pt-BR" sz="1600" dirty="0">
                <a:latin typeface="Segoe UI"/>
                <a:ea typeface="Verdana"/>
                <a:cs typeface="Segoe UI"/>
              </a:rPr>
              <a:t> – podendo reduzir nos próximos anos de acordo com a atuação do </a:t>
            </a:r>
            <a:r>
              <a:rPr lang="pt-BR" sz="1600" dirty="0" err="1">
                <a:latin typeface="Segoe UI"/>
                <a:ea typeface="Verdana"/>
                <a:cs typeface="Segoe UI"/>
              </a:rPr>
              <a:t>Partner</a:t>
            </a:r>
            <a:r>
              <a:rPr lang="pt-BR" sz="1600" dirty="0">
                <a:latin typeface="Segoe UI"/>
                <a:ea typeface="Verdana"/>
                <a:cs typeface="Segoe UI"/>
              </a:rPr>
              <a:t>.</a:t>
            </a:r>
            <a:endParaRPr lang="pt-BR" dirty="0"/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Sobre o pagamento do seu </a:t>
            </a:r>
            <a:r>
              <a:rPr lang="pt-BR" sz="1600" b="1" i="0" dirty="0" err="1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Fee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 Mensal:​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Vencimento todo dia 15 de cada mês​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Boletos e notas fiscais enviados via e-mail, com o remetente </a:t>
            </a:r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YOULEADER CONSULTORIA LTDA </a:t>
            </a: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noreply@omie.com.br (Olhem suas caixas de spam)​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O não pagamento dos valores nas datas, implicará a incidência de multa moratória de 10% sobre o valor total do débito, bem como a correção monetária pelo IPCA e juros de mora de 1% ao mês até o efetivo pagamento</a:t>
            </a:r>
            <a:endParaRPr lang="pt-BR" sz="1600" dirty="0">
              <a:solidFill>
                <a:srgbClr val="00706C"/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C3EBC-4086-6990-B50E-09AA10EB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7669-0820-1614-FA80-8B339EDD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DD49B21-84B6-5A44-7A6D-52676FE4DC11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Financeiro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:</a:t>
            </a:r>
            <a:endParaRPr lang="en-US" sz="4650" dirty="0" err="1">
              <a:solidFill>
                <a:srgbClr val="262626"/>
              </a:solidFill>
              <a:latin typeface="Segoe UI Black"/>
              <a:ea typeface="Segoe UI Black"/>
            </a:endParaRPr>
          </a:p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Mensalidade</a:t>
            </a:r>
          </a:p>
        </p:txBody>
      </p:sp>
    </p:spTree>
    <p:extLst>
      <p:ext uri="{BB962C8B-B14F-4D97-AF65-F5344CB8AC3E}">
        <p14:creationId xmlns:p14="http://schemas.microsoft.com/office/powerpoint/2010/main" val="2354613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50A9045-61EE-80F3-C11B-8D6DEFD66236}"/>
              </a:ext>
            </a:extLst>
          </p:cNvPr>
          <p:cNvSpPr txBox="1"/>
          <p:nvPr/>
        </p:nvSpPr>
        <p:spPr>
          <a:xfrm>
            <a:off x="886461" y="2163470"/>
            <a:ext cx="104190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Impostos:​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Impostos são descontados do boleto, na nota fiscal você vai observar que o valor bruto é o valor total e o líquido é o valor já descontando os impostos, o cliente que recolhe os impostos federais.  São eles: PIS 0,65%, COFINS 3,00%, CSLL 1,00% e IR 1,5%​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Se sua empresa for Simples Nacional a regra muda, valores menores que R$ 666,00 não tem impostos, acima deste valor apenas IR de 1,5%​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​</a:t>
            </a: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Valores abaixo de R$ 215,00 não tem impostos, seja simples nacional ou não.</a:t>
            </a:r>
            <a:endParaRPr lang="pt-BR" sz="1600" dirty="0">
              <a:solidFill>
                <a:srgbClr val="00706C"/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C3EBC-4086-6990-B50E-09AA10EB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7669-0820-1614-FA80-8B339EDD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0B11C6A-2C94-1F63-84C3-29E4B4194775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Financeiro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:</a:t>
            </a:r>
            <a:endParaRPr lang="en-US" sz="4650" dirty="0" err="1">
              <a:solidFill>
                <a:srgbClr val="262626"/>
              </a:solidFill>
              <a:latin typeface="Segoe UI Black"/>
              <a:ea typeface="Segoe UI Black"/>
            </a:endParaRPr>
          </a:p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Mensalidade</a:t>
            </a:r>
          </a:p>
        </p:txBody>
      </p:sp>
    </p:spTree>
    <p:extLst>
      <p:ext uri="{BB962C8B-B14F-4D97-AF65-F5344CB8AC3E}">
        <p14:creationId xmlns:p14="http://schemas.microsoft.com/office/powerpoint/2010/main" val="26881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50A9045-61EE-80F3-C11B-8D6DEFD66236}"/>
              </a:ext>
            </a:extLst>
          </p:cNvPr>
          <p:cNvSpPr txBox="1"/>
          <p:nvPr/>
        </p:nvSpPr>
        <p:spPr>
          <a:xfrm>
            <a:off x="886461" y="2226970"/>
            <a:ext cx="104190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​O comissionamento do </a:t>
            </a:r>
            <a:r>
              <a:rPr lang="pt-BR" sz="1600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Partner</a:t>
            </a: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 será pago todo o dia </a:t>
            </a:r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15 do mês subsequente </a:t>
            </a: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ao efetivo recebimento da 1ª parcela do pagamento do preço do(s) Produto(s) e Serviço(s) comercializados pelo </a:t>
            </a:r>
            <a:r>
              <a:rPr lang="pt-BR" sz="1600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Partner</a:t>
            </a: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. 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A transferência é feita na conta do preenchimento da ficha cadastral.​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A Gestão de </a:t>
            </a:r>
            <a:r>
              <a:rPr lang="pt-BR" sz="1600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Partner</a:t>
            </a: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 enviará por e-mail os valores para conferência e pedido de emissão de nota fiscal no valor do comissionamento a ser pago para o </a:t>
            </a:r>
            <a:r>
              <a:rPr lang="pt-BR" sz="1600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Partner</a:t>
            </a: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.​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A nota fiscal do comissionamento deverá ser enviada pelo </a:t>
            </a:r>
            <a:r>
              <a:rPr lang="pt-BR" sz="1600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Partner</a:t>
            </a: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 </a:t>
            </a:r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até o dia 15 do mês do pagamento da comissão</a:t>
            </a: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. No objeto da NF pode descrever como prestação de serviços de Treinamento &amp; Desenvolvimento.​</a:t>
            </a: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​</a:t>
            </a: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Os pagamentos de comissão só acontecerão mediante emissão da nota fiscal pelo </a:t>
            </a:r>
            <a:r>
              <a:rPr lang="pt-BR" sz="1600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Partner</a:t>
            </a: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.</a:t>
            </a:r>
            <a:endParaRPr lang="pt-BR" sz="1600" dirty="0">
              <a:solidFill>
                <a:srgbClr val="00706C"/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C3EBC-4086-6990-B50E-09AA10EB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7669-0820-1614-FA80-8B339EDD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F5D3A92C-E7BA-6DB9-3D77-088EB2C307A8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Financeiro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:</a:t>
            </a:r>
            <a:endParaRPr lang="en-US" sz="4650" dirty="0" err="1">
              <a:solidFill>
                <a:srgbClr val="262626"/>
              </a:solidFill>
              <a:latin typeface="Segoe UI Black"/>
              <a:ea typeface="Segoe UI Black"/>
            </a:endParaRPr>
          </a:p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Comissionamento</a:t>
            </a:r>
          </a:p>
        </p:txBody>
      </p:sp>
    </p:spTree>
    <p:extLst>
      <p:ext uri="{BB962C8B-B14F-4D97-AF65-F5344CB8AC3E}">
        <p14:creationId xmlns:p14="http://schemas.microsoft.com/office/powerpoint/2010/main" val="2322882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BAD0C86-0338-3A97-8A64-D9609569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3" y="0"/>
            <a:ext cx="12251353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A6A50E-10AF-BBB1-A078-5B0FDFD04661}"/>
              </a:ext>
            </a:extLst>
          </p:cNvPr>
          <p:cNvSpPr txBox="1"/>
          <p:nvPr/>
        </p:nvSpPr>
        <p:spPr>
          <a:xfrm>
            <a:off x="473077" y="25692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Partners</a:t>
            </a:r>
            <a:endParaRPr kumimoji="0" lang="pt-BR" sz="16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EA4DAF-8272-120F-6D85-37CCC577E1F6}"/>
              </a:ext>
            </a:extLst>
          </p:cNvPr>
          <p:cNvSpPr/>
          <p:nvPr/>
        </p:nvSpPr>
        <p:spPr>
          <a:xfrm>
            <a:off x="2057400" y="4891413"/>
            <a:ext cx="8073946" cy="711321"/>
          </a:xfrm>
          <a:prstGeom prst="roundRect">
            <a:avLst>
              <a:gd name="adj" fmla="val 50000"/>
            </a:avLst>
          </a:prstGeom>
          <a:solidFill>
            <a:srgbClr val="1ED6B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FA4295-3D17-C3E6-5F89-FBF6137F8A59}"/>
              </a:ext>
            </a:extLst>
          </p:cNvPr>
          <p:cNvSpPr txBox="1"/>
          <p:nvPr/>
        </p:nvSpPr>
        <p:spPr>
          <a:xfrm>
            <a:off x="2203639" y="4889743"/>
            <a:ext cx="77817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Plataforma </a:t>
            </a:r>
            <a:r>
              <a:rPr lang="pt-BR" sz="4000" b="1" dirty="0" err="1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Twygo</a:t>
            </a:r>
            <a:endParaRPr lang="pt-BR" dirty="0" err="1"/>
          </a:p>
        </p:txBody>
      </p:sp>
    </p:spTree>
    <p:extLst>
      <p:ext uri="{BB962C8B-B14F-4D97-AF65-F5344CB8AC3E}">
        <p14:creationId xmlns:p14="http://schemas.microsoft.com/office/powerpoint/2010/main" val="23072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886460" y="2434593"/>
            <a:ext cx="46105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Vocês receberão um e-mail com o assunto </a:t>
            </a:r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"Twygo – Instruções de confirmação".</a:t>
            </a:r>
          </a:p>
          <a:p>
            <a:endParaRPr lang="pt-BR" sz="1600" b="1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Neste e-mail, você irá receber o e-mail e senha de acesso. Após o primeiro login, você poderá alterar essa senha para um de sua preferência.​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A URL principal é: 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solidFill>
                  <a:srgbClr val="11DECC"/>
                </a:solidFill>
                <a:effectLst/>
                <a:latin typeface="Segoe UI"/>
                <a:ea typeface="Verdana" panose="020B0604030504040204" pitchFamily="34" charset="0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https://projetopartners.twygoead.com/users/login</a:t>
            </a:r>
            <a:endParaRPr lang="pt-BR" sz="1600" dirty="0">
              <a:solidFill>
                <a:srgbClr val="11DECC"/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pic>
        <p:nvPicPr>
          <p:cNvPr id="1024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EB3DBCF-1FEE-4BB9-B7DC-93255FAA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81" y="1538009"/>
            <a:ext cx="5168646" cy="39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9821B6A6-4799-C581-EECA-E8169A761FB8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Como </a:t>
            </a: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fazer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 login</a:t>
            </a:r>
            <a:endParaRPr lang="pt-BR" dirty="0"/>
          </a:p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na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Twygo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94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BAD0C86-0338-3A97-8A64-D9609569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3" y="0"/>
            <a:ext cx="12251353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A6A50E-10AF-BBB1-A078-5B0FDFD04661}"/>
              </a:ext>
            </a:extLst>
          </p:cNvPr>
          <p:cNvSpPr txBox="1"/>
          <p:nvPr/>
        </p:nvSpPr>
        <p:spPr>
          <a:xfrm>
            <a:off x="473077" y="25692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Partners</a:t>
            </a:r>
            <a:endParaRPr kumimoji="0" lang="pt-BR" sz="16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EA4DAF-8272-120F-6D85-37CCC577E1F6}"/>
              </a:ext>
            </a:extLst>
          </p:cNvPr>
          <p:cNvSpPr/>
          <p:nvPr/>
        </p:nvSpPr>
        <p:spPr>
          <a:xfrm>
            <a:off x="2057400" y="4891413"/>
            <a:ext cx="8073946" cy="711321"/>
          </a:xfrm>
          <a:prstGeom prst="roundRect">
            <a:avLst>
              <a:gd name="adj" fmla="val 50000"/>
            </a:avLst>
          </a:prstGeom>
          <a:solidFill>
            <a:srgbClr val="1ED6B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FA4295-3D17-C3E6-5F89-FBF6137F8A59}"/>
              </a:ext>
            </a:extLst>
          </p:cNvPr>
          <p:cNvSpPr txBox="1"/>
          <p:nvPr/>
        </p:nvSpPr>
        <p:spPr>
          <a:xfrm>
            <a:off x="2203639" y="4889743"/>
            <a:ext cx="77817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Área Restrita no site </a:t>
            </a:r>
            <a:r>
              <a:rPr lang="pt-BR" sz="4000" b="1" dirty="0" err="1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Partners</a:t>
            </a:r>
            <a:endParaRPr lang="pt-BR" dirty="0" err="1"/>
          </a:p>
        </p:txBody>
      </p:sp>
    </p:spTree>
    <p:extLst>
      <p:ext uri="{BB962C8B-B14F-4D97-AF65-F5344CB8AC3E}">
        <p14:creationId xmlns:p14="http://schemas.microsoft.com/office/powerpoint/2010/main" val="22882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409DD-7171-DBCB-D6F7-946FE35B7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8B04695-6F8C-655D-9F2E-694DC5FE95CC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9A922C-C986-BD88-DB3D-C11EEB9C5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28" y="874661"/>
            <a:ext cx="9339370" cy="525977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D93F448-47EC-4D40-BB52-1185B2645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938" y="535164"/>
            <a:ext cx="795063" cy="7448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18139F2-E3A0-0ABC-8BF2-08ADEBED8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937" y="535164"/>
            <a:ext cx="795063" cy="744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F960977-41B8-28DC-9775-FBC1B6F38729}"/>
              </a:ext>
            </a:extLst>
          </p:cNvPr>
          <p:cNvSpPr txBox="1"/>
          <p:nvPr/>
        </p:nvSpPr>
        <p:spPr>
          <a:xfrm>
            <a:off x="2617490" y="2459771"/>
            <a:ext cx="74091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endParaRPr lang="pt-BR" sz="4600" i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4500"/>
              </a:lnSpc>
            </a:pPr>
            <a:r>
              <a:rPr lang="pt-BR" sz="4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Ecossistema de Soluções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642E28F-351C-208E-2214-3891DBDBF3B3}"/>
              </a:ext>
            </a:extLst>
          </p:cNvPr>
          <p:cNvSpPr txBox="1"/>
          <p:nvPr/>
        </p:nvSpPr>
        <p:spPr>
          <a:xfrm>
            <a:off x="9418320" y="3928940"/>
            <a:ext cx="183277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sz="1600" dirty="0" err="1">
                <a:solidFill>
                  <a:srgbClr val="FF79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diversity</a:t>
            </a:r>
            <a:endParaRPr lang="pt-BR" sz="1600" dirty="0">
              <a:solidFill>
                <a:srgbClr val="FF79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1600"/>
              </a:lnSpc>
            </a:pPr>
            <a:r>
              <a:rPr lang="pt-BR" sz="1600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consulting</a:t>
            </a:r>
            <a:endParaRPr lang="pt-BR" sz="16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1600"/>
              </a:lnSpc>
            </a:pPr>
            <a:r>
              <a:rPr lang="pt-BR" sz="1600" dirty="0">
                <a:solidFill>
                  <a:srgbClr val="CC257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mentoring</a:t>
            </a:r>
          </a:p>
          <a:p>
            <a:pPr>
              <a:lnSpc>
                <a:spcPts val="1600"/>
              </a:lnSpc>
            </a:pPr>
            <a:r>
              <a:rPr lang="pt-BR" sz="1600" dirty="0">
                <a:solidFill>
                  <a:srgbClr val="990FE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books</a:t>
            </a:r>
          </a:p>
          <a:p>
            <a:pPr>
              <a:lnSpc>
                <a:spcPts val="1600"/>
              </a:lnSpc>
            </a:pPr>
            <a:r>
              <a:rPr lang="pt-BR" sz="1600" dirty="0" err="1">
                <a:solidFill>
                  <a:srgbClr val="1563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leadership</a:t>
            </a:r>
            <a:endParaRPr lang="pt-BR" sz="1600" dirty="0">
              <a:solidFill>
                <a:srgbClr val="1563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1600"/>
              </a:lnSpc>
            </a:pPr>
            <a:r>
              <a:rPr lang="pt-BR" sz="1600" dirty="0">
                <a:solidFill>
                  <a:srgbClr val="27BBF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mental </a:t>
            </a:r>
            <a:r>
              <a:rPr lang="pt-BR" sz="1600" dirty="0" err="1">
                <a:solidFill>
                  <a:srgbClr val="27BBF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health</a:t>
            </a:r>
            <a:endParaRPr lang="pt-BR" sz="1600" dirty="0">
              <a:solidFill>
                <a:srgbClr val="27BBFC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1600"/>
              </a:lnSpc>
            </a:pPr>
            <a:r>
              <a:rPr lang="pt-BR" sz="1600" dirty="0" err="1">
                <a:solidFill>
                  <a:srgbClr val="1ED6B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partners</a:t>
            </a:r>
            <a:endParaRPr lang="pt-BR" sz="1600" dirty="0">
              <a:solidFill>
                <a:srgbClr val="1ED6B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1600"/>
              </a:lnSpc>
            </a:pPr>
            <a:r>
              <a:rPr lang="pt-BR" sz="1600" dirty="0" err="1">
                <a:solidFill>
                  <a:srgbClr val="3ECC3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energy</a:t>
            </a:r>
            <a:endParaRPr lang="pt-BR" sz="1600" dirty="0">
              <a:solidFill>
                <a:srgbClr val="3ECC36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1600"/>
              </a:lnSpc>
            </a:pPr>
            <a:r>
              <a:rPr lang="pt-BR" sz="1600" dirty="0" err="1">
                <a:solidFill>
                  <a:srgbClr val="1B891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esg</a:t>
            </a:r>
            <a:endParaRPr lang="pt-BR" sz="1600" dirty="0">
              <a:solidFill>
                <a:srgbClr val="1B8915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1600"/>
              </a:lnSpc>
            </a:pPr>
            <a:r>
              <a:rPr lang="pt-BR" sz="1600" dirty="0" err="1">
                <a:solidFill>
                  <a:srgbClr val="A0A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international</a:t>
            </a:r>
            <a:endParaRPr lang="pt-BR" sz="1600" dirty="0">
              <a:solidFill>
                <a:srgbClr val="A0A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29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986495" y="3160772"/>
            <a:ext cx="7681070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i="0" dirty="0" err="1">
                <a:solidFill>
                  <a:srgbClr val="3A3838"/>
                </a:solidFill>
                <a:effectLst/>
                <a:latin typeface="Segoe UI"/>
                <a:ea typeface="Verdana"/>
                <a:cs typeface="Segoe UI"/>
              </a:rPr>
              <a:t>Cronogram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a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formação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e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eventos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Great People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Documentos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úteis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como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estudos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, slides,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exemplos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palestras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Planos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e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preços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da jornada da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certificação</a:t>
            </a:r>
            <a:endParaRPr lang="en-US" sz="1600" b="1" dirty="0">
              <a:solidFill>
                <a:srgbClr val="3A3838"/>
              </a:solidFill>
              <a:latin typeface="Segoe UI"/>
              <a:ea typeface="Verdana"/>
              <a:cs typeface="Segoe UI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Links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úteis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para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acesso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rápido</a:t>
            </a:r>
            <a:endParaRPr lang="pt-BR" sz="1600" b="1" dirty="0">
              <a:solidFill>
                <a:srgbClr val="3A3838"/>
              </a:solidFill>
              <a:latin typeface="Segoe UI"/>
              <a:ea typeface="Verdana"/>
              <a:cs typeface="Segoe UI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Dúvidas da Jornada da certificação​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FAQ – com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principais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dúvidas</a:t>
            </a:r>
            <a:endParaRPr lang="en-US" sz="1600" b="1" dirty="0">
              <a:solidFill>
                <a:srgbClr val="3A3838"/>
              </a:solidFill>
              <a:latin typeface="Segoe UI"/>
              <a:ea typeface="Verdana"/>
              <a:cs typeface="Segoe UI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Gravações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de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encontros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anteriores</a:t>
            </a:r>
            <a:endParaRPr lang="en-US" sz="1600" b="1" dirty="0">
              <a:solidFill>
                <a:srgbClr val="3A3838"/>
              </a:solidFill>
              <a:latin typeface="Segoe UI"/>
              <a:ea typeface="Verdana"/>
              <a:cs typeface="Segoe UI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Campanhas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e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notícias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do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ecossistema</a:t>
            </a:r>
            <a:endParaRPr lang="en-US" sz="1600" b="1" dirty="0">
              <a:solidFill>
                <a:srgbClr val="3A3838"/>
              </a:solidFill>
              <a:latin typeface="Segoe UI"/>
              <a:ea typeface="Verdana"/>
              <a:cs typeface="Segoe UI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Pesquisa NPS –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fazemos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a </a:t>
            </a:r>
            <a:r>
              <a:rPr lang="en-US" sz="1600" b="1" dirty="0" err="1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cada</a:t>
            </a:r>
            <a:r>
              <a:rPr lang="en-US" sz="1600" b="1" dirty="0">
                <a:solidFill>
                  <a:srgbClr val="3A3838"/>
                </a:solidFill>
                <a:latin typeface="Segoe UI"/>
                <a:ea typeface="Verdana"/>
                <a:cs typeface="Segoe UI"/>
              </a:rPr>
              <a:t> 3 meses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3A3838"/>
              </a:solidFill>
              <a:latin typeface="Segoe UI"/>
              <a:ea typeface="Verdana" panose="020B0604030504040204" pitchFamily="34" charset="0"/>
              <a:cs typeface="Segoe UI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3A3838"/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76EF143-7567-DBDE-8569-8B7187F35276}"/>
              </a:ext>
            </a:extLst>
          </p:cNvPr>
          <p:cNvSpPr txBox="1"/>
          <p:nvPr/>
        </p:nvSpPr>
        <p:spPr>
          <a:xfrm>
            <a:off x="860544" y="2055520"/>
            <a:ext cx="10553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</a:rPr>
              <a:t>O objetivo principal da implementação dessa plataforma é centralizar as solicitações e links em um único canal e trazer mais agilidade e segurança para os nossos processos e consultas.​ </a:t>
            </a:r>
            <a:r>
              <a:rPr lang="pt-BR" sz="1600" b="1" dirty="0">
                <a:latin typeface="Segoe UI"/>
                <a:ea typeface="Verdana" panose="020B0604030504040204" pitchFamily="34" charset="0"/>
                <a:cs typeface="Segoe UI"/>
              </a:rPr>
              <a:t>Vocês irão encontrar na </a:t>
            </a:r>
            <a:r>
              <a:rPr lang="pt-BR" sz="1600" b="1" dirty="0">
                <a:latin typeface="Segoe UI"/>
                <a:ea typeface="Verdana" panose="020B0604030504040204" pitchFamily="34" charset="0"/>
                <a:cs typeface="Segoe UI"/>
                <a:hlinkClick r:id="rId2"/>
              </a:rPr>
              <a:t>https://gptwpartners.com.br/</a:t>
            </a:r>
            <a:r>
              <a:rPr lang="pt-BR" sz="1600" b="1" dirty="0">
                <a:latin typeface="Segoe UI"/>
                <a:ea typeface="Verdana" panose="020B0604030504040204" pitchFamily="34" charset="0"/>
                <a:cs typeface="Segoe UI"/>
              </a:rPr>
              <a:t>, com uma senha exclusiva de acesso: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524A68B-0601-CB27-64DA-731C49D1F2CE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Área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 </a:t>
            </a: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Restrita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:</a:t>
            </a:r>
            <a:endParaRPr lang="en-US" sz="4650" dirty="0" err="1">
              <a:solidFill>
                <a:srgbClr val="262626"/>
              </a:solidFill>
              <a:latin typeface="Segoe UI Black"/>
              <a:ea typeface="Segoe UI Black"/>
            </a:endParaRPr>
          </a:p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Tudo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 o que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você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precisa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714206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BAD0C86-0338-3A97-8A64-D9609569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3" y="0"/>
            <a:ext cx="12251353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A6A50E-10AF-BBB1-A078-5B0FDFD04661}"/>
              </a:ext>
            </a:extLst>
          </p:cNvPr>
          <p:cNvSpPr txBox="1"/>
          <p:nvPr/>
        </p:nvSpPr>
        <p:spPr>
          <a:xfrm>
            <a:off x="473077" y="25692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Partners</a:t>
            </a:r>
            <a:endParaRPr kumimoji="0" lang="pt-BR" sz="16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EA4DAF-8272-120F-6D85-37CCC577E1F6}"/>
              </a:ext>
            </a:extLst>
          </p:cNvPr>
          <p:cNvSpPr/>
          <p:nvPr/>
        </p:nvSpPr>
        <p:spPr>
          <a:xfrm>
            <a:off x="2057400" y="4891413"/>
            <a:ext cx="8073946" cy="711321"/>
          </a:xfrm>
          <a:prstGeom prst="roundRect">
            <a:avLst>
              <a:gd name="adj" fmla="val 50000"/>
            </a:avLst>
          </a:prstGeom>
          <a:solidFill>
            <a:srgbClr val="1ED6B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FA4295-3D17-C3E6-5F89-FBF6137F8A59}"/>
              </a:ext>
            </a:extLst>
          </p:cNvPr>
          <p:cNvSpPr txBox="1"/>
          <p:nvPr/>
        </p:nvSpPr>
        <p:spPr>
          <a:xfrm>
            <a:off x="2203639" y="4889743"/>
            <a:ext cx="77817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Plataforma Zeev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4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76EF143-7567-DBDE-8569-8B7187F35276}"/>
              </a:ext>
            </a:extLst>
          </p:cNvPr>
          <p:cNvSpPr txBox="1"/>
          <p:nvPr/>
        </p:nvSpPr>
        <p:spPr>
          <a:xfrm>
            <a:off x="892294" y="2362437"/>
            <a:ext cx="1054311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dirty="0">
                <a:latin typeface="Segoe UI"/>
                <a:ea typeface="Verdana"/>
                <a:cs typeface="Segoe UI"/>
              </a:rPr>
              <a:t>O objetivo principal da implementação dessa plataforma é centralizar as solicitações e o contato dos </a:t>
            </a:r>
            <a:r>
              <a:rPr lang="pt-BR" sz="1600" dirty="0" err="1">
                <a:latin typeface="Segoe UI"/>
                <a:ea typeface="Verdana"/>
                <a:cs typeface="Segoe UI"/>
              </a:rPr>
              <a:t>Partners</a:t>
            </a:r>
            <a:r>
              <a:rPr lang="pt-BR" sz="1600" dirty="0">
                <a:latin typeface="Segoe UI"/>
                <a:ea typeface="Verdana"/>
                <a:cs typeface="Segoe UI"/>
              </a:rPr>
              <a:t> diretamente com o time financeiro. Você pode usar o Zeev quando:</a:t>
            </a:r>
            <a:endParaRPr lang="pt-BR" sz="1600" b="1" dirty="0">
              <a:latin typeface="Segoe UI"/>
              <a:ea typeface="Verdana" panose="020B0604030504040204" pitchFamily="34" charset="0"/>
              <a:cs typeface="Segoe UI"/>
            </a:endParaRP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latin typeface="Segoe UI"/>
                <a:ea typeface="Verdana"/>
                <a:cs typeface="Segoe UI"/>
              </a:rPr>
              <a:t>Não encontrar o boleto mensal no seu e-mail</a:t>
            </a: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latin typeface="Segoe UI"/>
                <a:ea typeface="Verdana"/>
                <a:cs typeface="Segoe UI"/>
              </a:rPr>
              <a:t>Precisar de uma segunda via de boleto</a:t>
            </a: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latin typeface="Segoe UI"/>
                <a:ea typeface="Verdana"/>
                <a:cs typeface="Segoe UI"/>
              </a:rPr>
              <a:t>Precisar alterar o contato que recebe os boletos</a:t>
            </a:r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latin typeface="Segoe UI"/>
                <a:ea typeface="Verdana"/>
                <a:cs typeface="Segoe UI"/>
              </a:rPr>
              <a:t>Dentre outras solicitações referentes a mensalidade do programa</a:t>
            </a:r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0923BDE-4BAD-D109-4D78-9E46D50B5B5E}"/>
              </a:ext>
            </a:extLst>
          </p:cNvPr>
          <p:cNvSpPr txBox="1"/>
          <p:nvPr/>
        </p:nvSpPr>
        <p:spPr>
          <a:xfrm>
            <a:off x="888983" y="817514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Plataforma Zeev:</a:t>
            </a:r>
            <a:endParaRPr lang="pt-BR" dirty="0"/>
          </a:p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Financeiro</a:t>
            </a:r>
            <a:endParaRPr lang="en-US" dirty="0" err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3517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886460" y="2434593"/>
            <a:ext cx="461057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Acesse a URL: 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https://gptw.zeev.it/​</a:t>
            </a:r>
            <a:endParaRPr lang="pt-BR" sz="1600" i="0" dirty="0">
              <a:solidFill>
                <a:srgbClr val="12D3AF"/>
              </a:solidFill>
              <a:effectLst/>
              <a:latin typeface="Segoe UI"/>
              <a:ea typeface="Verdana"/>
              <a:cs typeface="Segoe UI"/>
            </a:endParaRP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​</a:t>
            </a: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No primeiro Acesso, você deve preencher o seu e-mail e usar o recurso de "Esqueci minha senha" para criar uma nova senha de acesso. Dúvidas com acesso, procurem o nosso time.</a:t>
            </a:r>
            <a:endParaRPr lang="pt-BR" sz="1600" dirty="0">
              <a:solidFill>
                <a:srgbClr val="11DECC"/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pic>
        <p:nvPicPr>
          <p:cNvPr id="11266" name="Picture 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5917DC4D-D412-65A4-6482-D3440CC1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90" y="1338097"/>
            <a:ext cx="4554558" cy="41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EEE697A7-EC65-89CA-E72E-C2C8D273F2A3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Como </a:t>
            </a: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fazer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 login</a:t>
            </a:r>
            <a:endParaRPr lang="pt-BR" dirty="0"/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No Zeev?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4754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BAD0C86-0338-3A97-8A64-D9609569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3" y="0"/>
            <a:ext cx="12251353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A6A50E-10AF-BBB1-A078-5B0FDFD04661}"/>
              </a:ext>
            </a:extLst>
          </p:cNvPr>
          <p:cNvSpPr txBox="1"/>
          <p:nvPr/>
        </p:nvSpPr>
        <p:spPr>
          <a:xfrm>
            <a:off x="473077" y="25692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Partners</a:t>
            </a:r>
            <a:endParaRPr kumimoji="0" lang="pt-BR" sz="16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EA4DAF-8272-120F-6D85-37CCC577E1F6}"/>
              </a:ext>
            </a:extLst>
          </p:cNvPr>
          <p:cNvSpPr/>
          <p:nvPr/>
        </p:nvSpPr>
        <p:spPr>
          <a:xfrm>
            <a:off x="2057400" y="4891413"/>
            <a:ext cx="8073946" cy="711321"/>
          </a:xfrm>
          <a:prstGeom prst="roundRect">
            <a:avLst>
              <a:gd name="adj" fmla="val 50000"/>
            </a:avLst>
          </a:prstGeom>
          <a:solidFill>
            <a:srgbClr val="1ED6B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FA4295-3D17-C3E6-5F89-FBF6137F8A59}"/>
              </a:ext>
            </a:extLst>
          </p:cNvPr>
          <p:cNvSpPr txBox="1"/>
          <p:nvPr/>
        </p:nvSpPr>
        <p:spPr>
          <a:xfrm>
            <a:off x="2203639" y="4889743"/>
            <a:ext cx="77817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Boas práticas de Conduta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70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F7D6702-BFEE-0017-C206-78F7AE71D8C9}"/>
              </a:ext>
            </a:extLst>
          </p:cNvPr>
          <p:cNvSpPr/>
          <p:nvPr/>
        </p:nvSpPr>
        <p:spPr>
          <a:xfrm>
            <a:off x="3003645" y="2554217"/>
            <a:ext cx="6319283" cy="3539826"/>
          </a:xfrm>
          <a:prstGeom prst="rect">
            <a:avLst/>
          </a:prstGeom>
          <a:solidFill>
            <a:srgbClr val="12D3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AAD787-F7CD-8422-CD3E-810E8DE7C0DD}"/>
              </a:ext>
            </a:extLst>
          </p:cNvPr>
          <p:cNvSpPr txBox="1"/>
          <p:nvPr/>
        </p:nvSpPr>
        <p:spPr>
          <a:xfrm>
            <a:off x="822960" y="1849016"/>
            <a:ext cx="1055369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dirty="0">
                <a:latin typeface="Segoe UI"/>
                <a:ea typeface="Verdana" panose="020B0604030504040204" pitchFamily="34" charset="0"/>
                <a:cs typeface="Segoe UI"/>
              </a:rPr>
              <a:t>Assista ao vídeo clicando na imagem!</a:t>
            </a:r>
            <a:endParaRPr lang="pt-BR" sz="2000" b="1" dirty="0"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pic>
        <p:nvPicPr>
          <p:cNvPr id="12290" name="Picture 2">
            <a:hlinkClick r:id="rId2"/>
            <a:extLst>
              <a:ext uri="{FF2B5EF4-FFF2-40B4-BE49-F238E27FC236}">
                <a16:creationId xmlns:a16="http://schemas.microsoft.com/office/drawing/2014/main" id="{2015CA2E-8352-D355-F0CE-CAEAA28F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79" y="2784739"/>
            <a:ext cx="5774260" cy="30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55CEA357-9220-54FA-656D-289CB40CC56B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O que </a:t>
            </a: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esperamos</a:t>
            </a:r>
            <a:endParaRPr lang="pt-BR" dirty="0" err="1"/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dos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nossos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 Partners?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4088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5BA4DA1-5239-22FA-DD23-498666B749B1}"/>
              </a:ext>
            </a:extLst>
          </p:cNvPr>
          <p:cNvSpPr/>
          <p:nvPr/>
        </p:nvSpPr>
        <p:spPr>
          <a:xfrm>
            <a:off x="2213543" y="1443871"/>
            <a:ext cx="4855535" cy="485553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9C2BCB3-E715-4CB8-B102-079B23F6B00E}"/>
              </a:ext>
            </a:extLst>
          </p:cNvPr>
          <p:cNvSpPr/>
          <p:nvPr/>
        </p:nvSpPr>
        <p:spPr>
          <a:xfrm>
            <a:off x="4883887" y="1443871"/>
            <a:ext cx="4855535" cy="4855535"/>
          </a:xfrm>
          <a:prstGeom prst="ellipse">
            <a:avLst/>
          </a:prstGeom>
          <a:solidFill>
            <a:srgbClr val="11DEC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0C368B-10B6-D2E2-F871-333CAD475937}"/>
              </a:ext>
            </a:extLst>
          </p:cNvPr>
          <p:cNvSpPr txBox="1"/>
          <p:nvPr/>
        </p:nvSpPr>
        <p:spPr>
          <a:xfrm>
            <a:off x="2785730" y="2618978"/>
            <a:ext cx="23391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GPTW e </a:t>
            </a:r>
          </a:p>
          <a:p>
            <a:r>
              <a:rPr lang="pt-BR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Great</a:t>
            </a:r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People</a:t>
            </a:r>
          </a:p>
          <a:p>
            <a:endParaRPr lang="pt-B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Capacitação ​</a:t>
            </a:r>
          </a:p>
          <a:p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Mentoria e suporte​</a:t>
            </a:r>
          </a:p>
          <a:p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Portfólio variado​</a:t>
            </a:r>
          </a:p>
          <a:p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Comissionamento​</a:t>
            </a:r>
          </a:p>
          <a:p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Possibilidade de entregas​</a:t>
            </a:r>
          </a:p>
          <a:p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Divulgação  ​</a:t>
            </a:r>
          </a:p>
          <a:p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Eventos​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1450D44-45AA-D436-1D08-CFFF9B69357F}"/>
              </a:ext>
            </a:extLst>
          </p:cNvPr>
          <p:cNvSpPr txBox="1"/>
          <p:nvPr/>
        </p:nvSpPr>
        <p:spPr>
          <a:xfrm>
            <a:off x="6989134" y="2618977"/>
            <a:ext cx="23391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</a:t>
            </a:r>
            <a:endParaRPr lang="pt-B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pt-B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Protagonismo​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Rede de clientes ativos​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 desenvolvimento ​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Compromisso com o grupo ​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Zelar pelo programa​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 feedbacks ​</a:t>
            </a:r>
          </a:p>
          <a:p>
            <a:pPr algn="r"/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Fee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Mensal​​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450CCF-8BF0-1FCD-9B74-B71B2ABE61AD}"/>
              </a:ext>
            </a:extLst>
          </p:cNvPr>
          <p:cNvSpPr txBox="1"/>
          <p:nvPr/>
        </p:nvSpPr>
        <p:spPr>
          <a:xfrm>
            <a:off x="4932921" y="2751034"/>
            <a:ext cx="2076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</a:t>
            </a:r>
          </a:p>
          <a:p>
            <a:pPr algn="ctr"/>
            <a:endParaRPr lang="pt-B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 o melhor programa de parcerias do mercado, sendo referência de ​profissionalismo e credibilidade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CC3C0A6-2B6E-8C8A-BA65-9A1CF9828A3D}"/>
              </a:ext>
            </a:extLst>
          </p:cNvPr>
          <p:cNvSpPr txBox="1"/>
          <p:nvPr/>
        </p:nvSpPr>
        <p:spPr>
          <a:xfrm>
            <a:off x="719650" y="500015"/>
            <a:ext cx="7845685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O que é </a:t>
            </a: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esperado</a:t>
            </a: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?</a:t>
            </a:r>
            <a:endParaRPr lang="en-US" dirty="0" err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6030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50A9045-61EE-80F3-C11B-8D6DEFD66236}"/>
              </a:ext>
            </a:extLst>
          </p:cNvPr>
          <p:cNvSpPr txBox="1"/>
          <p:nvPr/>
        </p:nvSpPr>
        <p:spPr>
          <a:xfrm>
            <a:off x="886461" y="2195221"/>
            <a:ext cx="1041907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FORMAÇÃO:</a:t>
            </a:r>
            <a:r>
              <a:rPr lang="pt-BR" sz="1600" b="1" i="0" dirty="0">
                <a:solidFill>
                  <a:srgbClr val="00706C"/>
                </a:solidFill>
                <a:effectLst/>
                <a:latin typeface="Segoe UI"/>
                <a:ea typeface="Verdana"/>
                <a:cs typeface="Segoe UI"/>
              </a:rPr>
              <a:t> 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Estar presente nos encontros do grupo, ser pontual, interagir e contribuir para a qualidade dos encontros. ​</a:t>
            </a: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Se manter atualizado(a), estudando os conteúdos da plataforma Twygo, acompanhando suas      atualizações​​.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CONSULTA DE LEADS:</a:t>
            </a:r>
            <a:r>
              <a:rPr lang="pt-BR" sz="1600" b="1" i="0" dirty="0">
                <a:solidFill>
                  <a:srgbClr val="00706C"/>
                </a:solidFill>
                <a:effectLst/>
                <a:latin typeface="Segoe UI"/>
                <a:ea typeface="Verdana"/>
                <a:cs typeface="Segoe UI"/>
              </a:rPr>
              <a:t> 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Antes de qualquer interação com o cliente sobre as soluções do ecossistema, consultar a liberação do prospects, informando todas as informações necessárias para a consulta​.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solidFill>
                  <a:srgbClr val="00706C"/>
                </a:solidFill>
                <a:effectLst/>
                <a:latin typeface="Segoe UI"/>
                <a:ea typeface="Verdana"/>
                <a:cs typeface="Segoe UI"/>
              </a:rPr>
              <a:t>​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POSICIONAMENTO:</a:t>
            </a:r>
            <a:r>
              <a:rPr lang="pt-BR" sz="1600" b="1" dirty="0">
                <a:solidFill>
                  <a:srgbClr val="00706C"/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Use corretamente a sua credencial </a:t>
            </a:r>
            <a:r>
              <a:rPr lang="pt-BR" sz="1600" i="0" dirty="0" err="1">
                <a:effectLst/>
                <a:latin typeface="Segoe UI"/>
                <a:ea typeface="Verdana"/>
                <a:cs typeface="Segoe UI"/>
              </a:rPr>
              <a:t>Partner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 e marcas nas redes sociais. ​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Cuide com muito zelo do tom da sua comunicação, para que mantenha a credibilidade do programa, das nossas marcas e principalmente dos processos de Certificações e Premiações que são realizados pelo ecossistema.</a:t>
            </a:r>
            <a:endParaRPr lang="pt-BR" sz="1600" dirty="0">
              <a:solidFill>
                <a:srgbClr val="00706C"/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C3EBC-4086-6990-B50E-09AA10EB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7669-0820-1614-FA80-8B339EDD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3DD268B-6B08-5A54-BACE-5F78BBE725EC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Pedidos</a:t>
            </a:r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E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acordos</a:t>
            </a:r>
            <a:endParaRPr lang="en-US" dirty="0" err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1560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50A9045-61EE-80F3-C11B-8D6DEFD66236}"/>
              </a:ext>
            </a:extLst>
          </p:cNvPr>
          <p:cNvSpPr txBox="1"/>
          <p:nvPr/>
        </p:nvSpPr>
        <p:spPr>
          <a:xfrm>
            <a:off x="886461" y="2047054"/>
            <a:ext cx="1041907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POSTURA NOS EVENTOS PRESENCIAIS: 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Ao participar de algum evento do ecossistema, somos representantes da marca. Não é permitido realizar nenhuma abordagem comercial, somente networking.​</a:t>
            </a:r>
          </a:p>
          <a:p>
            <a:endParaRPr lang="pt-BR" sz="1600" b="1" i="0" dirty="0">
              <a:solidFill>
                <a:srgbClr val="00706C"/>
              </a:solidFill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MENSALIDADE:</a:t>
            </a:r>
            <a:r>
              <a:rPr lang="pt-BR" sz="1600" b="1" i="0" dirty="0">
                <a:solidFill>
                  <a:srgbClr val="00706C"/>
                </a:solidFill>
                <a:effectLst/>
                <a:latin typeface="Segoe UI"/>
                <a:ea typeface="Verdana"/>
                <a:cs typeface="Segoe UI"/>
              </a:rPr>
              <a:t> 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Cumprir os pagamentos nos valores e datas acordados. Quando for necessário, entre em contato para negociação com antecedência.​</a:t>
            </a:r>
          </a:p>
          <a:p>
            <a:endParaRPr lang="pt-BR" sz="1600" b="1" i="0" dirty="0">
              <a:solidFill>
                <a:srgbClr val="00706C"/>
              </a:solidFill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OFEREÇA FEEDBACK: 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Participe de maneira construtiva da pesquisa de satisfação mensal. Contribua com o programa e com o time </a:t>
            </a:r>
            <a:r>
              <a:rPr lang="pt-BR" sz="1600" i="0" err="1">
                <a:effectLst/>
                <a:latin typeface="Segoe UI"/>
                <a:ea typeface="Verdana"/>
                <a:cs typeface="Segoe UI"/>
              </a:rPr>
              <a:t>Partner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, dê sugestões sempre que julgar necessário.​</a:t>
            </a:r>
          </a:p>
          <a:p>
            <a:endParaRPr lang="pt-BR" sz="1600" b="1" i="0" dirty="0">
              <a:solidFill>
                <a:srgbClr val="00706C"/>
              </a:solidFill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COMUNICAÇÃO:</a:t>
            </a:r>
            <a:r>
              <a:rPr lang="pt-BR" sz="1600" b="1" i="0" dirty="0">
                <a:solidFill>
                  <a:srgbClr val="00706C"/>
                </a:solidFill>
                <a:effectLst/>
                <a:latin typeface="Segoe UI"/>
                <a:ea typeface="Verdana"/>
                <a:cs typeface="Segoe UI"/>
              </a:rPr>
              <a:t> </a:t>
            </a:r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Durante o programa, nos comunicaremos por diversos canais, sempre organizando a informação de forma mais relevante para o grupo. Por favor, esteja atento e sempre consulte suas caixas de entrada e de spam para estar por dentro dos temas importantes.</a:t>
            </a:r>
            <a:endParaRPr lang="pt-BR" sz="1600" dirty="0">
              <a:latin typeface="Segoe UI"/>
              <a:ea typeface="Verdana"/>
              <a:cs typeface="Segoe UI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C3EBC-4086-6990-B50E-09AA10EB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7669-0820-1614-FA80-8B339EDD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CDEE021-17C7-196D-5628-ABD694352260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Pedidos</a:t>
            </a:r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E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acordos</a:t>
            </a:r>
            <a:endParaRPr lang="en-US" dirty="0" err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2237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1B0B6D9-7F43-9F2D-432A-D59709FFCF7D}"/>
              </a:ext>
            </a:extLst>
          </p:cNvPr>
          <p:cNvSpPr txBox="1"/>
          <p:nvPr/>
        </p:nvSpPr>
        <p:spPr>
          <a:xfrm>
            <a:off x="1541087" y="1720840"/>
            <a:ext cx="91098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 i="0" dirty="0">
                <a:solidFill>
                  <a:srgbClr val="12D3AF"/>
                </a:solidFill>
                <a:effectLst/>
                <a:latin typeface="Segoe UI Black"/>
                <a:ea typeface="Segoe UI Black"/>
              </a:rPr>
              <a:t>“Somos um time, zelamos pela credibilidade do nosso grupo e do programa. Nossa atitude é colaborativa, onde juntos somos mais fortes. Todos merecem ser tratados com gentileza e respeito”</a:t>
            </a:r>
          </a:p>
        </p:txBody>
      </p:sp>
      <p:sp>
        <p:nvSpPr>
          <p:cNvPr id="8" name="Espaço Reservado para Data 1">
            <a:extLst>
              <a:ext uri="{FF2B5EF4-FFF2-40B4-BE49-F238E27FC236}">
                <a16:creationId xmlns:a16="http://schemas.microsoft.com/office/drawing/2014/main" id="{2CD8006D-12B0-F692-1123-F44C1674D88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873125" cy="365125"/>
          </a:xfrm>
          <a:prstGeom prst="rect">
            <a:avLst/>
          </a:prstGeo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F2FAB66-E47D-004F-DBA3-DA6682ACC00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63875" cy="365125"/>
          </a:xfrm>
          <a:prstGeom prst="rect">
            <a:avLst/>
          </a:prstGeo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</p:spTree>
    <p:extLst>
      <p:ext uri="{BB962C8B-B14F-4D97-AF65-F5344CB8AC3E}">
        <p14:creationId xmlns:p14="http://schemas.microsoft.com/office/powerpoint/2010/main" val="47554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8DA79-C2F1-3A7A-056D-269868751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64C338-12DB-D361-E36E-A64DC3E9F8EE}"/>
              </a:ext>
            </a:extLst>
          </p:cNvPr>
          <p:cNvSpPr txBox="1"/>
          <p:nvPr/>
        </p:nvSpPr>
        <p:spPr>
          <a:xfrm>
            <a:off x="1026858" y="1712384"/>
            <a:ext cx="9639281" cy="3831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rgbClr val="262626"/>
                </a:solidFill>
                <a:latin typeface="Segoe UI"/>
                <a:ea typeface="Segoe UI Black"/>
                <a:cs typeface="Segoe UI"/>
              </a:rPr>
              <a:t>Bem-vindos ao nosso ecossistema!</a:t>
            </a:r>
            <a:endParaRPr lang="pt-BR" sz="2800" b="1" dirty="0">
              <a:solidFill>
                <a:srgbClr val="262626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endParaRPr lang="pt-BR" sz="2800" b="1" dirty="0">
              <a:solidFill>
                <a:srgbClr val="262626"/>
              </a:solidFill>
              <a:latin typeface="Segoe UI"/>
              <a:ea typeface="Segoe UI Black"/>
              <a:cs typeface="Segoe UI"/>
            </a:endParaRPr>
          </a:p>
          <a:p>
            <a:r>
              <a:rPr lang="pt-BR" sz="170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Transformar empresas em excelentes não é tarefa para uma empresa só! Por isso, estamos construindo uma rede de consultores parceiros, em todo o Brasil para nos apoiarem na missão de impactar cada vez mais pessoas, negócios e a sociedade. </a:t>
            </a:r>
          </a:p>
          <a:p>
            <a:endParaRPr lang="pt-BR" sz="1700" dirty="0">
              <a:solidFill>
                <a:srgbClr val="000000"/>
              </a:solidFill>
              <a:latin typeface="Calibri Light"/>
              <a:ea typeface="Calibri"/>
              <a:cs typeface="Calibri"/>
            </a:endParaRPr>
          </a:p>
          <a:p>
            <a:r>
              <a:rPr lang="pt-BR" sz="170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Estamos muito felizes com a sua entrada no programa </a:t>
            </a:r>
            <a:r>
              <a:rPr lang="pt-BR" sz="17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Partners</a:t>
            </a:r>
            <a:r>
              <a:rPr lang="pt-BR" sz="170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 e temos certeza que aprenderemos muito juntos! </a:t>
            </a:r>
            <a:endParaRPr lang="en-US" sz="1700">
              <a:solidFill>
                <a:srgbClr val="000000"/>
              </a:solidFill>
              <a:latin typeface="Calibri Light"/>
              <a:ea typeface="Calibri"/>
              <a:cs typeface="Calibri"/>
            </a:endParaRPr>
          </a:p>
          <a:p>
            <a:endParaRPr lang="pt-BR" sz="1700" dirty="0">
              <a:solidFill>
                <a:srgbClr val="000000"/>
              </a:solidFill>
              <a:latin typeface="Calibri Light"/>
              <a:ea typeface="Calibri"/>
              <a:cs typeface="Calibri"/>
            </a:endParaRPr>
          </a:p>
          <a:p>
            <a:r>
              <a:rPr lang="pt-BR" sz="170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Segue o nosso “manual” onde concentramos as instruções e orientações nas atividades do seu dia a dia como parceiro. </a:t>
            </a:r>
            <a:endParaRPr lang="en-US" sz="1700">
              <a:solidFill>
                <a:srgbClr val="000000"/>
              </a:solidFill>
              <a:latin typeface="Calibri Light"/>
              <a:ea typeface="Calibri"/>
              <a:cs typeface="Calibri"/>
            </a:endParaRPr>
          </a:p>
          <a:p>
            <a:endParaRPr lang="pt-BR" sz="1700" dirty="0">
              <a:solidFill>
                <a:srgbClr val="000000"/>
              </a:solidFill>
              <a:latin typeface="Calibri Light"/>
              <a:ea typeface="Calibri"/>
              <a:cs typeface="Calibri"/>
            </a:endParaRPr>
          </a:p>
          <a:p>
            <a:r>
              <a:rPr lang="pt-BR" sz="17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Que a nossa jornada seja incrível!</a:t>
            </a:r>
            <a:endParaRPr lang="pt-BR" dirty="0">
              <a:latin typeface="Calibri Light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A70D84CA-DD42-7248-E067-88287D2CDADE}"/>
              </a:ext>
            </a:extLst>
          </p:cNvPr>
          <p:cNvSpPr/>
          <p:nvPr/>
        </p:nvSpPr>
        <p:spPr>
          <a:xfrm>
            <a:off x="929166" y="935975"/>
            <a:ext cx="3161780" cy="4284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303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2AF9AE6-0230-8B8D-89D9-7FB1A96A255A}"/>
              </a:ext>
            </a:extLst>
          </p:cNvPr>
          <p:cNvSpPr txBox="1"/>
          <p:nvPr/>
        </p:nvSpPr>
        <p:spPr>
          <a:xfrm>
            <a:off x="1119616" y="935975"/>
            <a:ext cx="2894120" cy="3984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pt-BR" sz="2000" dirty="0">
                <a:solidFill>
                  <a:srgbClr val="303131"/>
                </a:solidFill>
                <a:latin typeface="Segoe UI Light"/>
                <a:ea typeface="Segoe UI Black"/>
                <a:cs typeface="Segoe UI Light"/>
              </a:rPr>
              <a:t>Ecossistema </a:t>
            </a:r>
            <a:r>
              <a:rPr lang="pt-BR" sz="2000" dirty="0" err="1">
                <a:solidFill>
                  <a:srgbClr val="303131"/>
                </a:solidFill>
                <a:latin typeface="Segoe UI Light"/>
                <a:ea typeface="Segoe UI Black"/>
                <a:cs typeface="Segoe UI Light"/>
              </a:rPr>
              <a:t>Great</a:t>
            </a:r>
            <a:r>
              <a:rPr lang="pt-BR" sz="2000" dirty="0">
                <a:solidFill>
                  <a:srgbClr val="303131"/>
                </a:solidFill>
                <a:latin typeface="Segoe UI Light"/>
                <a:ea typeface="Segoe UI Black"/>
                <a:cs typeface="Segoe UI Light"/>
              </a:rPr>
              <a:t> People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8042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BAD0C86-0338-3A97-8A64-D9609569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3" y="0"/>
            <a:ext cx="12251353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A6A50E-10AF-BBB1-A078-5B0FDFD04661}"/>
              </a:ext>
            </a:extLst>
          </p:cNvPr>
          <p:cNvSpPr txBox="1"/>
          <p:nvPr/>
        </p:nvSpPr>
        <p:spPr>
          <a:xfrm>
            <a:off x="473077" y="25692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Partners</a:t>
            </a:r>
            <a:endParaRPr kumimoji="0" lang="pt-BR" sz="16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EA4DAF-8272-120F-6D85-37CCC577E1F6}"/>
              </a:ext>
            </a:extLst>
          </p:cNvPr>
          <p:cNvSpPr/>
          <p:nvPr/>
        </p:nvSpPr>
        <p:spPr>
          <a:xfrm>
            <a:off x="2057400" y="4891413"/>
            <a:ext cx="8073946" cy="711321"/>
          </a:xfrm>
          <a:prstGeom prst="roundRect">
            <a:avLst>
              <a:gd name="adj" fmla="val 50000"/>
            </a:avLst>
          </a:prstGeom>
          <a:solidFill>
            <a:srgbClr val="1ED6B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FA4295-3D17-C3E6-5F89-FBF6137F8A59}"/>
              </a:ext>
            </a:extLst>
          </p:cNvPr>
          <p:cNvSpPr txBox="1"/>
          <p:nvPr/>
        </p:nvSpPr>
        <p:spPr>
          <a:xfrm>
            <a:off x="2203639" y="4889743"/>
            <a:ext cx="77817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Time </a:t>
            </a:r>
            <a:r>
              <a:rPr lang="pt-BR" sz="4000" b="1" dirty="0" err="1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Partners</a:t>
            </a:r>
            <a:endParaRPr lang="pt-BR" dirty="0" err="1"/>
          </a:p>
        </p:txBody>
      </p:sp>
    </p:spTree>
    <p:extLst>
      <p:ext uri="{BB962C8B-B14F-4D97-AF65-F5344CB8AC3E}">
        <p14:creationId xmlns:p14="http://schemas.microsoft.com/office/powerpoint/2010/main" val="31974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CC93AD4-5D36-ACCB-2A68-7DA5AABD06A8}"/>
              </a:ext>
            </a:extLst>
          </p:cNvPr>
          <p:cNvSpPr/>
          <p:nvPr/>
        </p:nvSpPr>
        <p:spPr>
          <a:xfrm>
            <a:off x="8148084" y="0"/>
            <a:ext cx="4043916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886460" y="2434593"/>
            <a:ext cx="4610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Pamella Nilsen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  <a:hlinkClick r:id="rId2"/>
              </a:rPr>
              <a:t>pamella.nilsen@greatplacetowork.com</a:t>
            </a:r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</a:rPr>
              <a:t>(11) 96630-0491 </a:t>
            </a: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</a:rPr>
              <a:t>Responsável pelo time e pelo desenvolvimento e idealização do  programa.​</a:t>
            </a: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</a:rPr>
              <a:t>linkedin.com/in/</a:t>
            </a:r>
            <a:r>
              <a:rPr lang="pt-BR" sz="1600" dirty="0" err="1">
                <a:latin typeface="Segoe UI"/>
                <a:ea typeface="Verdana" panose="020B0604030504040204" pitchFamily="34" charset="0"/>
                <a:cs typeface="Segoe UI"/>
              </a:rPr>
              <a:t>nilsenpamella</a:t>
            </a:r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pic>
        <p:nvPicPr>
          <p:cNvPr id="14338" name="Picture 2" descr="Mulher com a mão no queixo&#10;&#10;Descrição gerada automaticamente com confiança média">
            <a:extLst>
              <a:ext uri="{FF2B5EF4-FFF2-40B4-BE49-F238E27FC236}">
                <a16:creationId xmlns:a16="http://schemas.microsoft.com/office/drawing/2014/main" id="{5B840CB9-18D4-5A43-1354-831C5DDC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42" y="1225154"/>
            <a:ext cx="3352483" cy="44076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61E62421-4F26-BF26-F5E0-D58C74B0EB49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Time</a:t>
            </a:r>
            <a:endParaRPr lang="pt-BR" dirty="0"/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794661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CC93AD4-5D36-ACCB-2A68-7DA5AABD06A8}"/>
              </a:ext>
            </a:extLst>
          </p:cNvPr>
          <p:cNvSpPr/>
          <p:nvPr/>
        </p:nvSpPr>
        <p:spPr>
          <a:xfrm>
            <a:off x="8148084" y="0"/>
            <a:ext cx="4043916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886460" y="2434593"/>
            <a:ext cx="4610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Silvia Furgler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  <a:hlinkClick r:id="rId2"/>
              </a:rPr>
              <a:t>silvia.furgler@greatpeople.com.br</a:t>
            </a:r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</a:rPr>
              <a:t>(11) 95782-2977</a:t>
            </a: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</a:rPr>
              <a:t>Gestão, atendimento e relacionamento com os </a:t>
            </a:r>
            <a:r>
              <a:rPr lang="pt-BR" sz="1600" dirty="0" err="1">
                <a:latin typeface="Segoe UI"/>
                <a:ea typeface="Verdana" panose="020B0604030504040204" pitchFamily="34" charset="0"/>
                <a:cs typeface="Segoe UI"/>
              </a:rPr>
              <a:t>Partners</a:t>
            </a:r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</a:rPr>
              <a:t>. ​</a:t>
            </a: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</a:rPr>
              <a:t>linkedin.com/in/</a:t>
            </a:r>
            <a:r>
              <a:rPr lang="pt-BR" sz="1600" dirty="0" err="1">
                <a:latin typeface="Segoe UI"/>
                <a:ea typeface="Verdana" panose="020B0604030504040204" pitchFamily="34" charset="0"/>
                <a:cs typeface="Segoe UI"/>
              </a:rPr>
              <a:t>silviafurgler</a:t>
            </a:r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pic>
        <p:nvPicPr>
          <p:cNvPr id="15362" name="Picture 2" descr="Mulher sorrindo com a mão no rosto&#10;&#10;Descrição gerada automaticamente">
            <a:extLst>
              <a:ext uri="{FF2B5EF4-FFF2-40B4-BE49-F238E27FC236}">
                <a16:creationId xmlns:a16="http://schemas.microsoft.com/office/drawing/2014/main" id="{FFFED07B-41CF-96BA-5CFC-3B476694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42" y="1225154"/>
            <a:ext cx="3352483" cy="44076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9CF9FCD2-9C9B-3803-6397-36155C8F0003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Time</a:t>
            </a:r>
            <a:endParaRPr lang="pt-BR" dirty="0"/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3552674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CC93AD4-5D36-ACCB-2A68-7DA5AABD06A8}"/>
              </a:ext>
            </a:extLst>
          </p:cNvPr>
          <p:cNvSpPr/>
          <p:nvPr/>
        </p:nvSpPr>
        <p:spPr>
          <a:xfrm>
            <a:off x="8148084" y="0"/>
            <a:ext cx="4043916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886460" y="2434593"/>
            <a:ext cx="461057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Rafaella Maglioni</a:t>
            </a:r>
          </a:p>
          <a:p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  <a:hlinkClick r:id="rId2"/>
              </a:rPr>
              <a:t>rafaella.mesquita</a:t>
            </a:r>
            <a:r>
              <a:rPr lang="pt-BR" sz="1600" i="0" dirty="0">
                <a:effectLst/>
                <a:latin typeface="Segoe UI"/>
                <a:ea typeface="Verdana" panose="020B0604030504040204" pitchFamily="34" charset="0"/>
                <a:cs typeface="Segoe UI"/>
                <a:hlinkClick r:id="rId2"/>
              </a:rPr>
              <a:t>@greatpeople.com.br</a:t>
            </a:r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dirty="0">
                <a:latin typeface="Segoe UI"/>
                <a:ea typeface="Verdana"/>
                <a:cs typeface="Segoe UI"/>
              </a:rPr>
              <a:t>(31) 99845-0505</a:t>
            </a:r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</a:rPr>
              <a:t>Gestão, atendimento e relacionamento com os </a:t>
            </a:r>
            <a:r>
              <a:rPr lang="pt-BR" sz="1600" dirty="0" err="1">
                <a:latin typeface="Segoe UI"/>
                <a:ea typeface="Verdana" panose="020B0604030504040204" pitchFamily="34" charset="0"/>
                <a:cs typeface="Segoe UI"/>
              </a:rPr>
              <a:t>Partners</a:t>
            </a:r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</a:rPr>
              <a:t>. Comunicação e Mídia.​</a:t>
            </a:r>
          </a:p>
          <a:p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  <a:p>
            <a:r>
              <a:rPr lang="pt-BR" sz="1600" dirty="0">
                <a:latin typeface="Segoe UI"/>
                <a:ea typeface="Verdana" panose="020B0604030504040204" pitchFamily="34" charset="0"/>
                <a:cs typeface="Segoe UI"/>
              </a:rPr>
              <a:t>linkedin.com/in/</a:t>
            </a:r>
            <a:r>
              <a:rPr lang="pt-BR" sz="1600" dirty="0" err="1">
                <a:latin typeface="Segoe UI"/>
                <a:ea typeface="Verdana" panose="020B0604030504040204" pitchFamily="34" charset="0"/>
                <a:cs typeface="Segoe UI"/>
              </a:rPr>
              <a:t>rafaella-maglioni</a:t>
            </a:r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63F80D9-7B29-170E-04B6-21DB6E48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42" y="1250402"/>
            <a:ext cx="3333280" cy="438244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533AACCA-0CCE-CD52-1852-68FCFB099F24}"/>
              </a:ext>
            </a:extLst>
          </p:cNvPr>
          <p:cNvSpPr txBox="1"/>
          <p:nvPr/>
        </p:nvSpPr>
        <p:spPr>
          <a:xfrm>
            <a:off x="888983" y="637598"/>
            <a:ext cx="7845685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Time</a:t>
            </a:r>
            <a:endParaRPr lang="pt-BR" dirty="0"/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3304382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99CD7AE6-C4DA-4FD8-4493-C4CBBC125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2197239"/>
            <a:ext cx="5562600" cy="245244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C416CF-D3E8-C1C3-0782-B5B34D49D2EE}"/>
              </a:ext>
            </a:extLst>
          </p:cNvPr>
          <p:cNvSpPr txBox="1"/>
          <p:nvPr/>
        </p:nvSpPr>
        <p:spPr>
          <a:xfrm>
            <a:off x="8212667" y="2542117"/>
            <a:ext cx="2318179" cy="5177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pt-BR" sz="1400" dirty="0">
                <a:solidFill>
                  <a:schemeClr val="bg1"/>
                </a:solidFill>
                <a:latin typeface="Segoe UI Black"/>
                <a:ea typeface="Segoe UI Black"/>
                <a:cs typeface="Segoe UI Light"/>
              </a:rPr>
              <a:t>@greatpartners</a:t>
            </a:r>
            <a:endParaRPr lang="pt-BR" sz="1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06724FB-B801-C86E-A1E0-8B1C65DDE9A6}"/>
              </a:ext>
            </a:extLst>
          </p:cNvPr>
          <p:cNvSpPr txBox="1"/>
          <p:nvPr/>
        </p:nvSpPr>
        <p:spPr>
          <a:xfrm>
            <a:off x="8208633" y="3063552"/>
            <a:ext cx="3099829" cy="5230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pt-BR" sz="1400" dirty="0" err="1">
                <a:solidFill>
                  <a:schemeClr val="bg1"/>
                </a:solidFill>
                <a:latin typeface="Segoe UI Black"/>
                <a:ea typeface="Segoe UI Black"/>
                <a:cs typeface="Segoe UI Light"/>
              </a:rPr>
              <a:t>partners</a:t>
            </a:r>
            <a:r>
              <a:rPr lang="pt-BR" sz="1400" dirty="0">
                <a:solidFill>
                  <a:schemeClr val="bg1"/>
                </a:solidFill>
                <a:latin typeface="Segoe UI Black"/>
                <a:ea typeface="Segoe UI Black"/>
                <a:cs typeface="Segoe UI Light"/>
              </a:rPr>
              <a:t>-</a:t>
            </a:r>
            <a:r>
              <a:rPr lang="pt-BR" sz="1400" dirty="0" err="1">
                <a:solidFill>
                  <a:schemeClr val="bg1"/>
                </a:solidFill>
                <a:latin typeface="Segoe UI Black"/>
                <a:ea typeface="Segoe UI Black"/>
                <a:cs typeface="Segoe UI Light"/>
              </a:rPr>
              <a:t>gptw</a:t>
            </a:r>
            <a:r>
              <a:rPr lang="pt-BR" sz="1400" dirty="0">
                <a:solidFill>
                  <a:schemeClr val="bg1"/>
                </a:solidFill>
                <a:latin typeface="Segoe UI Black"/>
                <a:ea typeface="Segoe UI Black"/>
                <a:cs typeface="Segoe UI Light"/>
              </a:rPr>
              <a:t>-e-</a:t>
            </a:r>
            <a:r>
              <a:rPr lang="pt-BR" sz="1400" dirty="0" err="1">
                <a:solidFill>
                  <a:schemeClr val="bg1"/>
                </a:solidFill>
                <a:latin typeface="Segoe UI Black"/>
                <a:ea typeface="Segoe UI Black"/>
                <a:cs typeface="Segoe UI Light"/>
              </a:rPr>
              <a:t>great</a:t>
            </a:r>
            <a:r>
              <a:rPr lang="pt-BR" sz="1400" dirty="0">
                <a:solidFill>
                  <a:schemeClr val="bg1"/>
                </a:solidFill>
                <a:latin typeface="Segoe UI Black"/>
                <a:ea typeface="Segoe UI Black"/>
                <a:cs typeface="Segoe UI Light"/>
              </a:rPr>
              <a:t>-</a:t>
            </a:r>
            <a:r>
              <a:rPr lang="pt-BR" sz="1400" dirty="0" err="1">
                <a:solidFill>
                  <a:schemeClr val="bg1"/>
                </a:solidFill>
                <a:latin typeface="Segoe UI Black"/>
                <a:ea typeface="Segoe UI Black"/>
                <a:cs typeface="Segoe UI Light"/>
              </a:rPr>
              <a:t>people</a:t>
            </a:r>
            <a:endParaRPr lang="pt-BR" dirty="0" err="1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D2EB71E-4F2E-BD15-3CA4-0A91998DE791}"/>
              </a:ext>
            </a:extLst>
          </p:cNvPr>
          <p:cNvSpPr txBox="1"/>
          <p:nvPr/>
        </p:nvSpPr>
        <p:spPr>
          <a:xfrm>
            <a:off x="8208633" y="3609284"/>
            <a:ext cx="2888931" cy="524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pt-BR" sz="1400" dirty="0">
                <a:solidFill>
                  <a:schemeClr val="bg1"/>
                </a:solidFill>
                <a:latin typeface="Segoe UI Black"/>
                <a:ea typeface="Segoe UI Black"/>
                <a:cs typeface="+mn-lt"/>
              </a:rPr>
              <a:t>https://gptwpartners.com.br/</a:t>
            </a:r>
            <a:endParaRPr lang="pt-BR" dirty="0">
              <a:latin typeface="Segoe UI Black"/>
              <a:ea typeface="Segoe UI Black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9A5C318-CD5E-5C88-2A26-6A8F959150D0}"/>
              </a:ext>
            </a:extLst>
          </p:cNvPr>
          <p:cNvGrpSpPr/>
          <p:nvPr/>
        </p:nvGrpSpPr>
        <p:grpSpPr>
          <a:xfrm>
            <a:off x="7657606" y="2708211"/>
            <a:ext cx="433947" cy="1415103"/>
            <a:chOff x="7826939" y="2147294"/>
            <a:chExt cx="433947" cy="1415103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2258F280-AA12-8AD2-0B4B-832132126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369" y="2147294"/>
              <a:ext cx="426517" cy="426517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3B47EDE7-9FFD-2A11-E2D2-0F56A6EB2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939" y="2636207"/>
              <a:ext cx="426517" cy="426517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1A211A7B-38E3-8523-A346-3DE942DB8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180" y="3135880"/>
              <a:ext cx="426517" cy="426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36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156EB7-FAE4-1BE0-8B2E-5196CA08A40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873125" cy="365125"/>
          </a:xfrm>
          <a:prstGeom prst="rect">
            <a:avLst/>
          </a:prstGeo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DBD307-1F56-CD47-B353-B84F656B4177}"/>
              </a:ext>
            </a:extLst>
          </p:cNvPr>
          <p:cNvSpPr txBox="1"/>
          <p:nvPr/>
        </p:nvSpPr>
        <p:spPr>
          <a:xfrm>
            <a:off x="628364" y="539139"/>
            <a:ext cx="483806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pt-BR" sz="4800" b="1" dirty="0">
                <a:solidFill>
                  <a:srgbClr val="11DECC"/>
                </a:solidFill>
                <a:latin typeface="Segoe UI Black"/>
                <a:ea typeface="Segoe UI Black"/>
              </a:rPr>
              <a:t>Sumário</a:t>
            </a:r>
            <a:endParaRPr lang="pt-BR" sz="4800" b="1" i="0" dirty="0">
              <a:solidFill>
                <a:srgbClr val="11DECC"/>
              </a:solidFill>
              <a:effectLst/>
              <a:latin typeface="Segoe UI Black"/>
              <a:ea typeface="Segoe UI Black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EE357E-D7ED-D3DF-38A1-803078D307EC}"/>
              </a:ext>
            </a:extLst>
          </p:cNvPr>
          <p:cNvSpPr txBox="1"/>
          <p:nvPr/>
        </p:nvSpPr>
        <p:spPr>
          <a:xfrm>
            <a:off x="629572" y="1657559"/>
            <a:ext cx="4567677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Jornada do Partner </a:t>
            </a:r>
            <a:endParaRPr lang="pt-BR" sz="200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endParaRPr lang="en-US" sz="2000" dirty="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r>
              <a:rPr lang="en-US" dirty="0" err="1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Uso</a:t>
            </a: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 das Marcas e Redes </a:t>
            </a:r>
            <a:r>
              <a:rPr lang="en-US" dirty="0" err="1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Sociais</a:t>
            </a: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 </a:t>
            </a:r>
            <a:endParaRPr lang="en-US" sz="2000">
              <a:solidFill>
                <a:srgbClr val="000000"/>
              </a:solidFill>
              <a:latin typeface="Segoe UI"/>
              <a:ea typeface="Segoe UI Black"/>
              <a:cs typeface="+mn-lt"/>
            </a:endParaRPr>
          </a:p>
          <a:p>
            <a:pPr marL="342900" indent="-342900" algn="just">
              <a:buAutoNum type="arabicPeriod"/>
            </a:pPr>
            <a:endParaRPr lang="en-US" sz="2000" dirty="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r>
              <a:rPr lang="en-US" dirty="0" err="1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Abordagem</a:t>
            </a: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Clientes</a:t>
            </a: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 </a:t>
            </a:r>
            <a:endParaRPr lang="en-US" sz="200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endParaRPr lang="en-US" sz="2000" dirty="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r>
              <a:rPr lang="en-US" dirty="0" err="1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Processos</a:t>
            </a: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Financeiros</a:t>
            </a: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 </a:t>
            </a:r>
            <a:endParaRPr lang="en-US" sz="200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endParaRPr lang="en-US" sz="2000" dirty="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Plataforma </a:t>
            </a:r>
            <a:r>
              <a:rPr lang="en-US" dirty="0" err="1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Twygo</a:t>
            </a: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 </a:t>
            </a:r>
            <a:endParaRPr lang="en-US" sz="200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endParaRPr lang="en-US" sz="2000" dirty="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Plataforma Zeev </a:t>
            </a:r>
            <a:endParaRPr lang="en-US" sz="200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endParaRPr lang="en-US" sz="2000" dirty="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Boas </a:t>
            </a:r>
            <a:r>
              <a:rPr lang="en-US" dirty="0" err="1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Práticas</a:t>
            </a: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 Partners </a:t>
            </a:r>
            <a:endParaRPr lang="en-US" sz="200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endParaRPr lang="en-US" sz="2000" dirty="0">
              <a:latin typeface="Segoe UI"/>
              <a:ea typeface="Segoe UI Black"/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r>
              <a:rPr lang="en-US" dirty="0">
                <a:solidFill>
                  <a:srgbClr val="FFFFFF"/>
                </a:solidFill>
                <a:latin typeface="Segoe UI"/>
                <a:ea typeface="Segoe UI Black"/>
                <a:cs typeface="+mn-lt"/>
              </a:rPr>
              <a:t>Time Partners</a:t>
            </a:r>
            <a:endParaRPr lang="pt-BR" sz="2000" dirty="0">
              <a:latin typeface="Segoe UI"/>
              <a:ea typeface="Segoe UI Black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060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BAD0C86-0338-3A97-8A64-D9609569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3" y="0"/>
            <a:ext cx="12251353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A6A50E-10AF-BBB1-A078-5B0FDFD04661}"/>
              </a:ext>
            </a:extLst>
          </p:cNvPr>
          <p:cNvSpPr txBox="1"/>
          <p:nvPr/>
        </p:nvSpPr>
        <p:spPr>
          <a:xfrm>
            <a:off x="473077" y="25692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Partners</a:t>
            </a:r>
            <a:endParaRPr kumimoji="0" lang="pt-BR" sz="16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EA4DAF-8272-120F-6D85-37CCC577E1F6}"/>
              </a:ext>
            </a:extLst>
          </p:cNvPr>
          <p:cNvSpPr/>
          <p:nvPr/>
        </p:nvSpPr>
        <p:spPr>
          <a:xfrm>
            <a:off x="2057400" y="4891413"/>
            <a:ext cx="7936363" cy="753654"/>
          </a:xfrm>
          <a:prstGeom prst="roundRect">
            <a:avLst>
              <a:gd name="adj" fmla="val 50000"/>
            </a:avLst>
          </a:prstGeom>
          <a:solidFill>
            <a:srgbClr val="1ED6B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FA4295-3D17-C3E6-5F89-FBF6137F8A59}"/>
              </a:ext>
            </a:extLst>
          </p:cNvPr>
          <p:cNvSpPr txBox="1"/>
          <p:nvPr/>
        </p:nvSpPr>
        <p:spPr>
          <a:xfrm>
            <a:off x="2203639" y="4889743"/>
            <a:ext cx="742194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Jornada do </a:t>
            </a:r>
            <a:r>
              <a:rPr lang="pt-BR" sz="4000" b="1" dirty="0" err="1">
                <a:solidFill>
                  <a:schemeClr val="bg1"/>
                </a:solidFill>
                <a:latin typeface="Segoe UI Black"/>
                <a:ea typeface="Segoe UI Black"/>
                <a:cs typeface="Aharoni"/>
              </a:rPr>
              <a:t>Partner</a:t>
            </a:r>
            <a:endParaRPr lang="pt-BR" dirty="0" err="1"/>
          </a:p>
        </p:txBody>
      </p:sp>
    </p:spTree>
    <p:extLst>
      <p:ext uri="{BB962C8B-B14F-4D97-AF65-F5344CB8AC3E}">
        <p14:creationId xmlns:p14="http://schemas.microsoft.com/office/powerpoint/2010/main" val="25370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id="{C769EFFC-A4F0-521F-CB83-373047B5E1FA}"/>
              </a:ext>
            </a:extLst>
          </p:cNvPr>
          <p:cNvSpPr txBox="1"/>
          <p:nvPr/>
        </p:nvSpPr>
        <p:spPr>
          <a:xfrm>
            <a:off x="846650" y="574098"/>
            <a:ext cx="6427519" cy="1055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262626"/>
                </a:solidFill>
                <a:latin typeface="Segoe UI Black"/>
                <a:ea typeface="Segoe UI Black"/>
              </a:rPr>
              <a:t>A jornada de um</a:t>
            </a:r>
            <a:endParaRPr lang="en-US" sz="4650" dirty="0">
              <a:solidFill>
                <a:srgbClr val="26262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ts val="4100"/>
              </a:lnSpc>
            </a:pP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Partner de </a:t>
            </a: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sucesso</a:t>
            </a:r>
            <a:endParaRPr lang="en-US" sz="4666" dirty="0" err="1">
              <a:solidFill>
                <a:srgbClr val="1ED6B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A4AB8FF7-6B98-2DA9-1413-9762A1C8C898}"/>
              </a:ext>
            </a:extLst>
          </p:cNvPr>
          <p:cNvGrpSpPr/>
          <p:nvPr/>
        </p:nvGrpSpPr>
        <p:grpSpPr>
          <a:xfrm>
            <a:off x="1176701" y="2256095"/>
            <a:ext cx="9829845" cy="4306206"/>
            <a:chOff x="574476" y="1094502"/>
            <a:chExt cx="10997423" cy="5147734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562FB87-358D-02DD-A8EE-3EC3549B2616}"/>
                </a:ext>
              </a:extLst>
            </p:cNvPr>
            <p:cNvSpPr/>
            <p:nvPr/>
          </p:nvSpPr>
          <p:spPr>
            <a:xfrm>
              <a:off x="614406" y="2104306"/>
              <a:ext cx="2607168" cy="4137930"/>
            </a:xfrm>
            <a:prstGeom prst="rect">
              <a:avLst/>
            </a:prstGeom>
            <a:solidFill>
              <a:srgbClr val="00706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" name="CaixaDeTexto 3">
              <a:extLst>
                <a:ext uri="{FF2B5EF4-FFF2-40B4-BE49-F238E27FC236}">
                  <a16:creationId xmlns:a16="http://schemas.microsoft.com/office/drawing/2014/main" id="{05E5A928-3624-621F-413E-51A87FCE9DBF}"/>
                </a:ext>
              </a:extLst>
            </p:cNvPr>
            <p:cNvSpPr txBox="1"/>
            <p:nvPr/>
          </p:nvSpPr>
          <p:spPr>
            <a:xfrm>
              <a:off x="574476" y="2363915"/>
              <a:ext cx="2607168" cy="3719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Tudo que você precisa para começar a 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 nossa parceria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!</a:t>
              </a: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 Entendimento do nosso ecossistema, aprofundamento da metodologia e produtos, com todo nosso suporte e mentoria</a:t>
              </a: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cs typeface="Segoe UI"/>
              </a:endParaRP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cs typeface="Segoe UI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28B5FD2-2345-20B0-23BF-B4A7999F2BC4}"/>
                </a:ext>
              </a:extLst>
            </p:cNvPr>
            <p:cNvSpPr/>
            <p:nvPr/>
          </p:nvSpPr>
          <p:spPr>
            <a:xfrm>
              <a:off x="3409858" y="2104306"/>
              <a:ext cx="2607168" cy="4137930"/>
            </a:xfrm>
            <a:prstGeom prst="rect">
              <a:avLst/>
            </a:prstGeom>
            <a:solidFill>
              <a:srgbClr val="00706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>
                <a:latin typeface="Segoe UI"/>
                <a:cs typeface="Segoe UI"/>
              </a:endParaRPr>
            </a:p>
          </p:txBody>
        </p:sp>
        <p:sp>
          <p:nvSpPr>
            <p:cNvPr id="8" name="CaixaDeTexto 5">
              <a:extLst>
                <a:ext uri="{FF2B5EF4-FFF2-40B4-BE49-F238E27FC236}">
                  <a16:creationId xmlns:a16="http://schemas.microsoft.com/office/drawing/2014/main" id="{C189F6A3-503D-4B82-15C9-C25EEA7CDAD4}"/>
                </a:ext>
              </a:extLst>
            </p:cNvPr>
            <p:cNvSpPr txBox="1"/>
            <p:nvPr/>
          </p:nvSpPr>
          <p:spPr>
            <a:xfrm>
              <a:off x="3400211" y="2374700"/>
              <a:ext cx="2607168" cy="3719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b="1" dirty="0">
                  <a:solidFill>
                    <a:schemeClr val="bg1"/>
                  </a:solidFill>
                  <a:latin typeface="Segoe UI"/>
                  <a:cs typeface="Segoe UI"/>
                </a:rPr>
                <a:t>Comunicação para sua rede sobre início da nossa parceria</a:t>
              </a: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Enquanto amplia as oportunidades de negócio, incluindo novas ofertas à  atuação</a:t>
              </a: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cs typeface="Segoe UI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2BFD6F0-4202-4EC3-726B-13449FD5EC77}"/>
                </a:ext>
              </a:extLst>
            </p:cNvPr>
            <p:cNvSpPr/>
            <p:nvPr/>
          </p:nvSpPr>
          <p:spPr>
            <a:xfrm>
              <a:off x="6205313" y="2104306"/>
              <a:ext cx="2607168" cy="4137930"/>
            </a:xfrm>
            <a:prstGeom prst="rect">
              <a:avLst/>
            </a:prstGeom>
            <a:solidFill>
              <a:srgbClr val="00706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>
                <a:latin typeface="Segoe UI"/>
                <a:cs typeface="Segoe UI"/>
              </a:endParaRPr>
            </a:p>
          </p:txBody>
        </p:sp>
        <p:sp>
          <p:nvSpPr>
            <p:cNvPr id="11" name="CaixaDeTexto 7">
              <a:extLst>
                <a:ext uri="{FF2B5EF4-FFF2-40B4-BE49-F238E27FC236}">
                  <a16:creationId xmlns:a16="http://schemas.microsoft.com/office/drawing/2014/main" id="{28D005E0-309C-A2C5-12AA-8F61AAD1C52C}"/>
                </a:ext>
              </a:extLst>
            </p:cNvPr>
            <p:cNvSpPr txBox="1"/>
            <p:nvPr/>
          </p:nvSpPr>
          <p:spPr>
            <a:xfrm>
              <a:off x="6195663" y="2363915"/>
              <a:ext cx="2687848" cy="3719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pt-BR" b="1" dirty="0">
                  <a:solidFill>
                    <a:schemeClr val="bg1"/>
                  </a:solidFill>
                  <a:latin typeface="Segoe UI"/>
                  <a:cs typeface="Segoe UI"/>
                </a:rPr>
                <a:t>Referência no tema para sua região e clientes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Sendo capaz de influenciar e sensibilizar seus grupos de relacionamentos,</a:t>
              </a: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apoiando clientes nas implementações das nossas soluções </a:t>
              </a: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cs typeface="Segoe UI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1A33A95F-9A1E-6E7C-838C-BF0C01C0F156}"/>
                </a:ext>
              </a:extLst>
            </p:cNvPr>
            <p:cNvSpPr/>
            <p:nvPr/>
          </p:nvSpPr>
          <p:spPr>
            <a:xfrm>
              <a:off x="8964731" y="2104306"/>
              <a:ext cx="2607168" cy="4137930"/>
            </a:xfrm>
            <a:prstGeom prst="rect">
              <a:avLst/>
            </a:prstGeom>
            <a:solidFill>
              <a:srgbClr val="00706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>
                <a:latin typeface="Segoe UI"/>
                <a:cs typeface="Segoe UI"/>
              </a:endParaRPr>
            </a:p>
          </p:txBody>
        </p:sp>
        <p:sp>
          <p:nvSpPr>
            <p:cNvPr id="13" name="CaixaDeTexto 9">
              <a:extLst>
                <a:ext uri="{FF2B5EF4-FFF2-40B4-BE49-F238E27FC236}">
                  <a16:creationId xmlns:a16="http://schemas.microsoft.com/office/drawing/2014/main" id="{A72F9E4B-28E9-F6CE-B99B-A605838FA699}"/>
                </a:ext>
              </a:extLst>
            </p:cNvPr>
            <p:cNvSpPr txBox="1"/>
            <p:nvPr/>
          </p:nvSpPr>
          <p:spPr>
            <a:xfrm>
              <a:off x="8964731" y="2363915"/>
              <a:ext cx="2607168" cy="3719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lvl="1" indent="-171450" algn="ctr" defTabSz="800100" fontAlgn="auto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b="1" dirty="0">
                  <a:solidFill>
                    <a:schemeClr val="bg1"/>
                  </a:solidFill>
                  <a:latin typeface="Segoe UI"/>
                  <a:cs typeface="Segoe UI"/>
                </a:rPr>
                <a:t>Expansão da atuação nos clientes atuais</a:t>
              </a: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Parceiros referências do ecossistema, com habilidades validadas, promovendo alta satisfação e fidelização de clientes, gerando </a:t>
              </a: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ganhos recorrentes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 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  <a:p>
              <a:pPr marL="171450" marR="0" lvl="1" indent="-17145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cs typeface="Segoe UI"/>
              </a:endParaRPr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2BEC71DB-57A9-9AEF-273F-1B1ACAECDD03}"/>
                </a:ext>
              </a:extLst>
            </p:cNvPr>
            <p:cNvGrpSpPr/>
            <p:nvPr/>
          </p:nvGrpSpPr>
          <p:grpSpPr>
            <a:xfrm>
              <a:off x="8956405" y="1112291"/>
              <a:ext cx="2615493" cy="1042867"/>
              <a:chOff x="8956405" y="1112291"/>
              <a:chExt cx="2607168" cy="1042867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519BA02-91C1-D377-0984-D005F4E0F952}"/>
                  </a:ext>
                </a:extLst>
              </p:cNvPr>
              <p:cNvSpPr/>
              <p:nvPr/>
            </p:nvSpPr>
            <p:spPr>
              <a:xfrm>
                <a:off x="8956405" y="1112291"/>
                <a:ext cx="2607168" cy="1042867"/>
              </a:xfrm>
              <a:prstGeom prst="rect">
                <a:avLst/>
              </a:prstGeom>
              <a:solidFill>
                <a:srgbClr val="002171"/>
              </a:solidFill>
              <a:ln w="12700" cap="flat" cmpd="sng" algn="ctr">
                <a:solidFill>
                  <a:srgbClr val="002171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>
                  <a:latin typeface="Segoe UI"/>
                  <a:cs typeface="Segoe UI"/>
                </a:endParaRPr>
              </a:p>
            </p:txBody>
          </p:sp>
          <p:sp>
            <p:nvSpPr>
              <p:cNvPr id="28" name="CaixaDeTexto 24">
                <a:extLst>
                  <a:ext uri="{FF2B5EF4-FFF2-40B4-BE49-F238E27FC236}">
                    <a16:creationId xmlns:a16="http://schemas.microsoft.com/office/drawing/2014/main" id="{61E695B2-84D8-E8DE-E29C-901D068AE8D2}"/>
                  </a:ext>
                </a:extLst>
              </p:cNvPr>
              <p:cNvSpPr txBox="1"/>
              <p:nvPr/>
            </p:nvSpPr>
            <p:spPr>
              <a:xfrm>
                <a:off x="8956405" y="1112291"/>
                <a:ext cx="2607168" cy="1042867"/>
              </a:xfrm>
              <a:prstGeom prst="rect">
                <a:avLst/>
              </a:prstGeom>
              <a:solidFill>
                <a:srgbClr val="12D3AF"/>
              </a:solidFill>
              <a:ln>
                <a:solidFill>
                  <a:srgbClr val="12D3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2024" tIns="109728" rIns="192024" bIns="10972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001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cs typeface="Segoe UI"/>
                  </a:rPr>
                  <a:t>4. CONSISTÊNCIA</a:t>
                </a:r>
              </a:p>
            </p:txBody>
          </p:sp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DC0D3588-1789-4BB3-F5C2-62253D984398}"/>
                </a:ext>
              </a:extLst>
            </p:cNvPr>
            <p:cNvGrpSpPr/>
            <p:nvPr/>
          </p:nvGrpSpPr>
          <p:grpSpPr>
            <a:xfrm>
              <a:off x="6205313" y="1122240"/>
              <a:ext cx="2607168" cy="1042867"/>
              <a:chOff x="6205313" y="1122240"/>
              <a:chExt cx="2607168" cy="1042867"/>
            </a:xfrm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097A849C-A190-AD54-E56C-20993EBE029C}"/>
                  </a:ext>
                </a:extLst>
              </p:cNvPr>
              <p:cNvSpPr/>
              <p:nvPr/>
            </p:nvSpPr>
            <p:spPr>
              <a:xfrm>
                <a:off x="6205313" y="1122240"/>
                <a:ext cx="2607168" cy="1042867"/>
              </a:xfrm>
              <a:prstGeom prst="rect">
                <a:avLst/>
              </a:prstGeom>
              <a:solidFill>
                <a:srgbClr val="002171"/>
              </a:solidFill>
              <a:ln w="12700" cap="flat" cmpd="sng" algn="ctr">
                <a:solidFill>
                  <a:srgbClr val="002171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>
                  <a:latin typeface="Segoe UI"/>
                  <a:cs typeface="Segoe UI"/>
                </a:endParaRPr>
              </a:p>
            </p:txBody>
          </p:sp>
          <p:sp>
            <p:nvSpPr>
              <p:cNvPr id="26" name="CaixaDeTexto 22">
                <a:extLst>
                  <a:ext uri="{FF2B5EF4-FFF2-40B4-BE49-F238E27FC236}">
                    <a16:creationId xmlns:a16="http://schemas.microsoft.com/office/drawing/2014/main" id="{F07A5B15-4DF5-5E7B-11C2-053053CE4DF9}"/>
                  </a:ext>
                </a:extLst>
              </p:cNvPr>
              <p:cNvSpPr txBox="1"/>
              <p:nvPr/>
            </p:nvSpPr>
            <p:spPr>
              <a:xfrm>
                <a:off x="6205313" y="1122240"/>
                <a:ext cx="2607168" cy="1042867"/>
              </a:xfrm>
              <a:prstGeom prst="rect">
                <a:avLst/>
              </a:prstGeom>
              <a:solidFill>
                <a:srgbClr val="12D3AF"/>
              </a:solidFill>
              <a:ln>
                <a:solidFill>
                  <a:srgbClr val="12D3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2024" tIns="109728" rIns="192024" bIns="10972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b="1" dirty="0">
                    <a:latin typeface="Segoe UI"/>
                    <a:cs typeface="Segoe UI"/>
                  </a:rPr>
                  <a:t>3. RELEVÂNCIA</a:t>
                </a: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49D97A18-C53C-4C32-FD93-B71B20AC80BB}"/>
                </a:ext>
              </a:extLst>
            </p:cNvPr>
            <p:cNvGrpSpPr/>
            <p:nvPr/>
          </p:nvGrpSpPr>
          <p:grpSpPr>
            <a:xfrm>
              <a:off x="3409463" y="1094502"/>
              <a:ext cx="2613258" cy="1042867"/>
              <a:chOff x="3409463" y="1094502"/>
              <a:chExt cx="2604622" cy="1042867"/>
            </a:xfrm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AE834B98-430B-FB60-5E94-6045FE2982F2}"/>
                  </a:ext>
                </a:extLst>
              </p:cNvPr>
              <p:cNvSpPr/>
              <p:nvPr/>
            </p:nvSpPr>
            <p:spPr>
              <a:xfrm>
                <a:off x="3409463" y="1094502"/>
                <a:ext cx="2604622" cy="1042867"/>
              </a:xfrm>
              <a:prstGeom prst="rect">
                <a:avLst/>
              </a:prstGeom>
              <a:solidFill>
                <a:srgbClr val="002171"/>
              </a:solidFill>
              <a:ln w="12700" cap="flat" cmpd="sng" algn="ctr">
                <a:solidFill>
                  <a:srgbClr val="002171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>
                  <a:latin typeface="Segoe UI"/>
                  <a:cs typeface="Segoe UI"/>
                </a:endParaRPr>
              </a:p>
            </p:txBody>
          </p:sp>
          <p:sp>
            <p:nvSpPr>
              <p:cNvPr id="24" name="CaixaDeTexto 20">
                <a:extLst>
                  <a:ext uri="{FF2B5EF4-FFF2-40B4-BE49-F238E27FC236}">
                    <a16:creationId xmlns:a16="http://schemas.microsoft.com/office/drawing/2014/main" id="{D4D003FC-600F-BCAF-D3DC-0CBFE932D39C}"/>
                  </a:ext>
                </a:extLst>
              </p:cNvPr>
              <p:cNvSpPr txBox="1"/>
              <p:nvPr/>
            </p:nvSpPr>
            <p:spPr>
              <a:xfrm>
                <a:off x="3409463" y="1094502"/>
                <a:ext cx="2604622" cy="1042867"/>
              </a:xfrm>
              <a:prstGeom prst="rect">
                <a:avLst/>
              </a:prstGeom>
              <a:solidFill>
                <a:srgbClr val="12D3AF"/>
              </a:solidFill>
              <a:ln>
                <a:solidFill>
                  <a:srgbClr val="12D3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2024" tIns="109728" rIns="192024" bIns="10972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b="1" dirty="0">
                    <a:latin typeface="Segoe UI"/>
                    <a:cs typeface="Segoe UI"/>
                  </a:rPr>
                  <a:t>2. GO TO MARKET</a:t>
                </a:r>
              </a:p>
            </p:txBody>
          </p:sp>
        </p:grp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5C26BAEC-978A-3C6D-5AE5-8CC1729D8474}"/>
                </a:ext>
              </a:extLst>
            </p:cNvPr>
            <p:cNvGrpSpPr/>
            <p:nvPr/>
          </p:nvGrpSpPr>
          <p:grpSpPr>
            <a:xfrm>
              <a:off x="621956" y="1094502"/>
              <a:ext cx="2604622" cy="1042867"/>
              <a:chOff x="621956" y="1094502"/>
              <a:chExt cx="2604622" cy="1042867"/>
            </a:xfrm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EABC73BC-A4CC-76E8-FB04-8A421B0E38C1}"/>
                  </a:ext>
                </a:extLst>
              </p:cNvPr>
              <p:cNvSpPr/>
              <p:nvPr/>
            </p:nvSpPr>
            <p:spPr>
              <a:xfrm>
                <a:off x="621956" y="1094502"/>
                <a:ext cx="2604622" cy="104286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>
                  <a:latin typeface="Segoe UI"/>
                  <a:cs typeface="Segoe UI"/>
                </a:endParaRPr>
              </a:p>
            </p:txBody>
          </p:sp>
          <p:sp>
            <p:nvSpPr>
              <p:cNvPr id="22" name="CaixaDeTexto 18">
                <a:extLst>
                  <a:ext uri="{FF2B5EF4-FFF2-40B4-BE49-F238E27FC236}">
                    <a16:creationId xmlns:a16="http://schemas.microsoft.com/office/drawing/2014/main" id="{CFE02C36-DB2F-FCB3-E74E-9C476680E61C}"/>
                  </a:ext>
                </a:extLst>
              </p:cNvPr>
              <p:cNvSpPr txBox="1"/>
              <p:nvPr/>
            </p:nvSpPr>
            <p:spPr>
              <a:xfrm>
                <a:off x="621956" y="1094502"/>
                <a:ext cx="2604622" cy="1042867"/>
              </a:xfrm>
              <a:prstGeom prst="rect">
                <a:avLst/>
              </a:prstGeom>
              <a:solidFill>
                <a:srgbClr val="12D3AF"/>
              </a:solidFill>
              <a:ln>
                <a:solidFill>
                  <a:srgbClr val="12D3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2024" tIns="109728" rIns="192024" bIns="10972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001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cs typeface="Segoe UI"/>
                  </a:rPr>
                  <a:t>1. ENTRADA NO PROGRAMA</a:t>
                </a:r>
              </a:p>
            </p:txBody>
          </p:sp>
        </p:grpSp>
        <p:pic>
          <p:nvPicPr>
            <p:cNvPr id="18" name="Gráfico 14" descr="Voltar com preenchimento sólido">
              <a:extLst>
                <a:ext uri="{FF2B5EF4-FFF2-40B4-BE49-F238E27FC236}">
                  <a16:creationId xmlns:a16="http://schemas.microsoft.com/office/drawing/2014/main" id="{BE475D64-EDDD-2C24-0484-D313E069D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18014" y="3036811"/>
              <a:ext cx="914400" cy="914400"/>
            </a:xfrm>
            <a:prstGeom prst="rect">
              <a:avLst/>
            </a:prstGeom>
          </p:spPr>
        </p:pic>
        <p:pic>
          <p:nvPicPr>
            <p:cNvPr id="19" name="Gráfico 15" descr="Voltar com preenchimento sólido">
              <a:extLst>
                <a:ext uri="{FF2B5EF4-FFF2-40B4-BE49-F238E27FC236}">
                  <a16:creationId xmlns:a16="http://schemas.microsoft.com/office/drawing/2014/main" id="{B7CACC20-3055-6E91-35C9-FC6DD2083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0559" y="3015786"/>
              <a:ext cx="914400" cy="914400"/>
            </a:xfrm>
            <a:prstGeom prst="rect">
              <a:avLst/>
            </a:prstGeom>
          </p:spPr>
        </p:pic>
        <p:pic>
          <p:nvPicPr>
            <p:cNvPr id="20" name="Gráfico 16" descr="Voltar com preenchimento sólido">
              <a:extLst>
                <a:ext uri="{FF2B5EF4-FFF2-40B4-BE49-F238E27FC236}">
                  <a16:creationId xmlns:a16="http://schemas.microsoft.com/office/drawing/2014/main" id="{A5219611-6325-B184-836D-B8601BC0E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88513" y="301052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33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50A9045-61EE-80F3-C11B-8D6DEFD66236}"/>
              </a:ext>
            </a:extLst>
          </p:cNvPr>
          <p:cNvSpPr txBox="1"/>
          <p:nvPr/>
        </p:nvSpPr>
        <p:spPr>
          <a:xfrm>
            <a:off x="886461" y="2401464"/>
            <a:ext cx="1041907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600" b="1" i="0" dirty="0">
                <a:effectLst/>
                <a:latin typeface="Verdana"/>
                <a:ea typeface="Verdana"/>
              </a:rPr>
              <a:t>​</a:t>
            </a:r>
            <a:r>
              <a:rPr lang="pt-BR" sz="1600" dirty="0">
                <a:latin typeface="Segoe UI"/>
                <a:ea typeface="Verdana"/>
                <a:cs typeface="Segoe UI"/>
              </a:rPr>
              <a:t>Uma vez no projeto </a:t>
            </a:r>
            <a:r>
              <a:rPr lang="pt-BR" sz="1600" dirty="0" err="1">
                <a:latin typeface="Segoe UI"/>
                <a:ea typeface="Verdana"/>
                <a:cs typeface="Segoe UI"/>
              </a:rPr>
              <a:t>Partners</a:t>
            </a:r>
            <a:r>
              <a:rPr lang="pt-BR" sz="1600" dirty="0">
                <a:latin typeface="Segoe UI"/>
                <a:ea typeface="Verdana"/>
                <a:cs typeface="Segoe UI"/>
              </a:rPr>
              <a:t>, nosso desejo é que sua </a:t>
            </a:r>
            <a:r>
              <a:rPr lang="pt-BR" sz="1600" b="1" dirty="0">
                <a:latin typeface="Segoe UI"/>
                <a:ea typeface="Verdana"/>
                <a:cs typeface="Segoe UI"/>
              </a:rPr>
              <a:t>evolução seja constante</a:t>
            </a:r>
            <a:r>
              <a:rPr lang="pt-BR" sz="1600" dirty="0">
                <a:latin typeface="Segoe UI"/>
                <a:ea typeface="Verdana"/>
                <a:cs typeface="Segoe UI"/>
              </a:rPr>
              <a:t>!</a:t>
            </a:r>
          </a:p>
          <a:p>
            <a:pPr algn="just"/>
            <a:endParaRPr lang="pt-BR" sz="1600" b="1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algn="just"/>
            <a:endParaRPr lang="pt-BR" sz="160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algn="just"/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Continuamente estamos atentos aos desafios de nossos parceiros, tendências de mercado e demandas de clientes para trazer para o programa conteúdos, ferramentas e experiências que contribuem para seu desenvolvimento pessoal e profissional e por consequência, no aumento de seus ganhos financeiros.​</a:t>
            </a:r>
          </a:p>
          <a:p>
            <a:pPr algn="just"/>
            <a:endParaRPr lang="pt-BR" sz="1600" b="1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algn="just"/>
            <a:r>
              <a:rPr lang="pt-BR" sz="1600" b="1" i="0" dirty="0">
                <a:effectLst/>
                <a:latin typeface="Segoe UI"/>
                <a:ea typeface="Verdana"/>
                <a:cs typeface="Segoe UI"/>
              </a:rPr>
              <a:t>​</a:t>
            </a:r>
          </a:p>
          <a:p>
            <a:pPr algn="just"/>
            <a:endParaRPr lang="pt-BR" sz="1600" b="1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algn="just"/>
            <a:r>
              <a:rPr lang="pt-BR" sz="1600" b="1" i="0" dirty="0">
                <a:effectLst/>
                <a:latin typeface="Segoe UI"/>
                <a:ea typeface="Verdana"/>
                <a:cs typeface="Segoe UI"/>
              </a:rPr>
              <a:t>Como fazemos isso?  </a:t>
            </a:r>
          </a:p>
          <a:p>
            <a:pPr algn="just"/>
            <a:endParaRPr lang="pt-BR" sz="1600" b="1" dirty="0">
              <a:latin typeface="Segoe UI"/>
              <a:ea typeface="Verdana" panose="020B0604030504040204" pitchFamily="34" charset="0"/>
              <a:cs typeface="Segoe UI"/>
            </a:endParaRPr>
          </a:p>
          <a:p>
            <a:pPr algn="just"/>
            <a:r>
              <a:rPr lang="pt-BR" sz="1600" i="0" dirty="0">
                <a:effectLst/>
                <a:latin typeface="Segoe UI"/>
                <a:ea typeface="Verdana"/>
                <a:cs typeface="Segoe UI"/>
              </a:rPr>
              <a:t>Por meio da nossa </a:t>
            </a:r>
            <a:r>
              <a:rPr lang="pt-BR" sz="1600" b="1" i="0" dirty="0">
                <a:solidFill>
                  <a:srgbClr val="12D3AF"/>
                </a:solidFill>
                <a:effectLst/>
                <a:latin typeface="Segoe UI"/>
                <a:ea typeface="Verdana"/>
                <a:cs typeface="Segoe UI"/>
              </a:rPr>
              <a:t>FORMAÇÃO DE PARCEIROS</a:t>
            </a:r>
            <a:endParaRPr lang="pt-BR" sz="1600" b="1" dirty="0">
              <a:solidFill>
                <a:srgbClr val="12D3AF"/>
              </a:solidFill>
              <a:latin typeface="Segoe UI"/>
              <a:ea typeface="Verdana"/>
              <a:cs typeface="Segoe UI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C3EBC-4086-6990-B50E-09AA10EB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8F7669-0820-1614-FA80-8B339EDD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18086E42-E52F-C3FE-42DB-7C50664ACCC9}"/>
              </a:ext>
            </a:extLst>
          </p:cNvPr>
          <p:cNvSpPr txBox="1"/>
          <p:nvPr/>
        </p:nvSpPr>
        <p:spPr>
          <a:xfrm>
            <a:off x="888983" y="806931"/>
            <a:ext cx="6427519" cy="10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262626"/>
                </a:solidFill>
                <a:latin typeface="Segoe UI Black"/>
                <a:ea typeface="Segoe UI Black"/>
              </a:rPr>
              <a:t>Evolução</a:t>
            </a:r>
            <a:endParaRPr lang="en-US" sz="4650" dirty="0" err="1">
              <a:solidFill>
                <a:srgbClr val="26262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na</a:t>
            </a:r>
            <a:r>
              <a:rPr lang="en-US" sz="4650" dirty="0">
                <a:solidFill>
                  <a:srgbClr val="1ED6B3"/>
                </a:solidFill>
                <a:latin typeface="Segoe UI Black"/>
                <a:ea typeface="Segoe UI Black"/>
              </a:rPr>
              <a:t> jornada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2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60744-E9EF-E1A9-578D-97A36B392D9A}"/>
              </a:ext>
            </a:extLst>
          </p:cNvPr>
          <p:cNvSpPr txBox="1"/>
          <p:nvPr/>
        </p:nvSpPr>
        <p:spPr>
          <a:xfrm>
            <a:off x="886461" y="2136881"/>
            <a:ext cx="4333239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b="1" i="0" dirty="0" err="1">
                <a:solidFill>
                  <a:srgbClr val="00706C"/>
                </a:solidFill>
                <a:effectLst/>
                <a:latin typeface="Segoe UI"/>
                <a:ea typeface="Verdana" panose="020B0604030504040204" pitchFamily="34" charset="0"/>
                <a:cs typeface="Segoe UI"/>
              </a:rPr>
              <a:t>Inicial</a:t>
            </a:r>
            <a:r>
              <a:rPr lang="en-US" sz="1600" b="1" i="0" dirty="0">
                <a:solidFill>
                  <a:srgbClr val="00706C"/>
                </a:solidFill>
                <a:effectLst/>
                <a:latin typeface="Segoe UI"/>
                <a:ea typeface="Verdana" panose="020B0604030504040204" pitchFamily="34" charset="0"/>
                <a:cs typeface="Segoe UI"/>
              </a:rPr>
              <a:t> </a:t>
            </a:r>
            <a:r>
              <a:rPr lang="en-US" sz="1600" b="1" i="0" dirty="0" err="1">
                <a:solidFill>
                  <a:srgbClr val="00706C"/>
                </a:solidFill>
                <a:effectLst/>
                <a:latin typeface="Segoe UI"/>
                <a:ea typeface="Verdana" panose="020B0604030504040204" pitchFamily="34" charset="0"/>
                <a:cs typeface="Segoe UI"/>
              </a:rPr>
              <a:t>Obrigatória</a:t>
            </a:r>
            <a:endParaRPr lang="en-US" sz="1600" b="1" i="0" dirty="0">
              <a:solidFill>
                <a:srgbClr val="00706C"/>
              </a:solidFill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algn="just"/>
            <a:endParaRPr lang="en-US" sz="1600" b="1" dirty="0">
              <a:latin typeface="Segoe UI"/>
              <a:ea typeface="Verdana" panose="020B0604030504040204" pitchFamily="34" charset="0"/>
              <a:cs typeface="Segoe UI"/>
            </a:endParaRPr>
          </a:p>
          <a:p>
            <a:pPr algn="just"/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É a formação que lhe fornecerá toda a base para sua atuação como </a:t>
            </a:r>
            <a:r>
              <a:rPr lang="pt-BR" sz="1600" b="0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Partner</a:t>
            </a: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 e garante o nivelamento de qualidade do nosso grupo, para que todos sejam bons representantes do nosso programa.​</a:t>
            </a:r>
          </a:p>
          <a:p>
            <a:pPr algn="just"/>
            <a:endParaRPr lang="pt-BR" sz="1600" b="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  <a:latin typeface="Segoe UI"/>
                <a:ea typeface="Verdana"/>
                <a:cs typeface="Segoe UI"/>
              </a:rPr>
              <a:t>Primeiros meses no programa​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Conteúdo Principal Assíncronos na Plataforma Twygo​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Encontros Práticos Síncronos, sempre online​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Mentorias individuais 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Segoe UI"/>
                <a:ea typeface="Verdana"/>
                <a:cs typeface="Segoe UI"/>
              </a:rPr>
              <a:t>Formação teórica e prática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>
                <a:latin typeface="Segoe UI"/>
                <a:ea typeface="Verdana"/>
                <a:cs typeface="Segoe UI"/>
              </a:rPr>
              <a:t>Explorar materiais da  área restrita do </a:t>
            </a:r>
            <a:r>
              <a:rPr lang="pt-BR" sz="1600" err="1">
                <a:latin typeface="Segoe UI"/>
                <a:ea typeface="Verdana"/>
                <a:cs typeface="Segoe UI"/>
              </a:rPr>
              <a:t>Partner</a:t>
            </a:r>
            <a:endParaRPr lang="pt-BR" sz="1600" err="1"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AAD787-F7CD-8422-CD3E-810E8DE7C0DD}"/>
              </a:ext>
            </a:extLst>
          </p:cNvPr>
          <p:cNvSpPr txBox="1"/>
          <p:nvPr/>
        </p:nvSpPr>
        <p:spPr>
          <a:xfrm>
            <a:off x="886460" y="1510349"/>
            <a:ext cx="1055369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dirty="0">
                <a:latin typeface="Segoe UI"/>
                <a:ea typeface="Verdana"/>
                <a:cs typeface="Segoe UI"/>
              </a:rPr>
              <a:t>A Formação do programa </a:t>
            </a:r>
            <a:r>
              <a:rPr lang="pt-BR" sz="2000" dirty="0" err="1">
                <a:latin typeface="Segoe UI"/>
                <a:ea typeface="Verdana"/>
                <a:cs typeface="Segoe UI"/>
              </a:rPr>
              <a:t>Partner</a:t>
            </a:r>
            <a:r>
              <a:rPr lang="pt-BR" sz="2000" dirty="0">
                <a:latin typeface="Segoe UI"/>
                <a:ea typeface="Verdana"/>
                <a:cs typeface="Segoe UI"/>
              </a:rPr>
              <a:t> é dividida em </a:t>
            </a:r>
            <a:r>
              <a:rPr lang="pt-BR" sz="2000" b="1" dirty="0">
                <a:latin typeface="Segoe UI"/>
                <a:ea typeface="Verdana"/>
                <a:cs typeface="Segoe UI"/>
              </a:rPr>
              <a:t>dois momentos</a:t>
            </a:r>
            <a:endParaRPr lang="pt-BR" dirty="0">
              <a:latin typeface="Segoe UI"/>
              <a:cs typeface="Segoe UI"/>
            </a:endParaRPr>
          </a:p>
        </p:txBody>
      </p:sp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04/06/2025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A64936-4A36-BD7E-8D86-11C118669866}"/>
              </a:ext>
            </a:extLst>
          </p:cNvPr>
          <p:cNvSpPr txBox="1"/>
          <p:nvPr/>
        </p:nvSpPr>
        <p:spPr>
          <a:xfrm>
            <a:off x="6454141" y="2132701"/>
            <a:ext cx="4333239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b="1" i="0" dirty="0" err="1">
                <a:solidFill>
                  <a:srgbClr val="00706C"/>
                </a:solidFill>
                <a:effectLst/>
                <a:latin typeface="Segoe UI"/>
                <a:ea typeface="Verdana" panose="020B0604030504040204" pitchFamily="34" charset="0"/>
                <a:cs typeface="Segoe UI"/>
              </a:rPr>
              <a:t>Complementar</a:t>
            </a:r>
            <a:r>
              <a:rPr lang="en-US" sz="1600" b="1" i="0" dirty="0">
                <a:solidFill>
                  <a:srgbClr val="00706C"/>
                </a:solidFill>
                <a:effectLst/>
                <a:latin typeface="Segoe UI"/>
                <a:ea typeface="Verdana" panose="020B0604030504040204" pitchFamily="34" charset="0"/>
                <a:cs typeface="Segoe UI"/>
              </a:rPr>
              <a:t> </a:t>
            </a:r>
            <a:r>
              <a:rPr lang="en-US" sz="1600" b="1" i="0" dirty="0" err="1">
                <a:solidFill>
                  <a:srgbClr val="00706C"/>
                </a:solidFill>
                <a:effectLst/>
                <a:latin typeface="Segoe UI"/>
                <a:ea typeface="Verdana" panose="020B0604030504040204" pitchFamily="34" charset="0"/>
                <a:cs typeface="Segoe UI"/>
              </a:rPr>
              <a:t>Desejada</a:t>
            </a:r>
            <a:endParaRPr lang="en-US" sz="1600" b="1" i="0" dirty="0">
              <a:solidFill>
                <a:srgbClr val="00706C"/>
              </a:solidFill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algn="just"/>
            <a:endParaRPr lang="en-US" sz="1600" b="1" dirty="0">
              <a:latin typeface="Segoe UI"/>
              <a:ea typeface="Verdana" panose="020B0604030504040204" pitchFamily="34" charset="0"/>
              <a:cs typeface="Segoe UI"/>
            </a:endParaRPr>
          </a:p>
          <a:p>
            <a:pPr algn="just"/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São encontros eletivos, para manter os </a:t>
            </a:r>
            <a:r>
              <a:rPr lang="pt-BR" sz="1600" b="0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Partners</a:t>
            </a: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 atualizados sobre temas relevantes do momento e estimular as trocas e aprendizados no grupo​</a:t>
            </a:r>
          </a:p>
          <a:p>
            <a:pPr algn="just"/>
            <a:endParaRPr lang="pt-BR" sz="1600" b="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algn="just"/>
            <a:endParaRPr lang="pt-BR" sz="1600" b="0" i="0" dirty="0">
              <a:effectLst/>
              <a:latin typeface="Segoe UI"/>
              <a:ea typeface="Verdana" panose="020B0604030504040204" pitchFamily="34" charset="0"/>
              <a:cs typeface="Segoe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Encontros mensais exclusivos para </a:t>
            </a:r>
            <a:r>
              <a:rPr lang="pt-BR" sz="1600" b="0" i="0" dirty="0" err="1">
                <a:effectLst/>
                <a:latin typeface="Segoe UI"/>
                <a:ea typeface="Verdana" panose="020B0604030504040204" pitchFamily="34" charset="0"/>
                <a:cs typeface="Segoe UI"/>
              </a:rPr>
              <a:t>Partners</a:t>
            </a: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 (síncronos/online)​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Mentorias em Grupos​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  <a:latin typeface="Segoe UI"/>
                <a:ea typeface="Verdana" panose="020B0604030504040204" pitchFamily="34" charset="0"/>
                <a:cs typeface="Segoe UI"/>
              </a:rPr>
              <a:t>Eventos do Ecossistema​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  <a:latin typeface="Segoe UI"/>
                <a:ea typeface="Verdana"/>
                <a:cs typeface="Segoe UI"/>
              </a:rPr>
              <a:t>Encontro Anual Presencial​</a:t>
            </a:r>
            <a:r>
              <a:rPr lang="pt-BR" sz="1600" dirty="0">
                <a:latin typeface="Segoe UI"/>
                <a:ea typeface="Verdana"/>
                <a:cs typeface="Segoe UI"/>
              </a:rPr>
              <a:t> </a:t>
            </a:r>
            <a:endParaRPr lang="pt-BR" sz="1600" dirty="0">
              <a:latin typeface="Segoe UI"/>
              <a:ea typeface="Verdana" panose="020B0604030504040204" pitchFamily="34" charset="0"/>
              <a:cs typeface="Segoe UI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C15DDBE-6F12-884A-2E1F-E7E822DABB52}"/>
              </a:ext>
            </a:extLst>
          </p:cNvPr>
          <p:cNvSpPr txBox="1"/>
          <p:nvPr/>
        </p:nvSpPr>
        <p:spPr>
          <a:xfrm>
            <a:off x="888983" y="732848"/>
            <a:ext cx="6427519" cy="529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4650" dirty="0" err="1">
                <a:solidFill>
                  <a:srgbClr val="1ED6B3"/>
                </a:solidFill>
                <a:latin typeface="Segoe UI Black"/>
                <a:ea typeface="Segoe UI Black"/>
              </a:rPr>
              <a:t>Formação</a:t>
            </a:r>
            <a:endParaRPr lang="en-US" sz="4650" dirty="0" err="1">
              <a:solidFill>
                <a:srgbClr val="1ED6B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90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7dc0a6-9f3f-41a2-86a1-b542896b834f" xsi:nil="true"/>
    <lcf76f155ced4ddcb4097134ff3c332f xmlns="59a237e7-44ce-4a64-9973-32227815c2a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82DF31C055A724F924D5BDE43B42201" ma:contentTypeVersion="16" ma:contentTypeDescription="Crie um novo documento." ma:contentTypeScope="" ma:versionID="008621939bc3fa26bc8b322657907818">
  <xsd:schema xmlns:xsd="http://www.w3.org/2001/XMLSchema" xmlns:xs="http://www.w3.org/2001/XMLSchema" xmlns:p="http://schemas.microsoft.com/office/2006/metadata/properties" xmlns:ns2="59a237e7-44ce-4a64-9973-32227815c2ac" xmlns:ns3="6e7dc0a6-9f3f-41a2-86a1-b542896b834f" targetNamespace="http://schemas.microsoft.com/office/2006/metadata/properties" ma:root="true" ma:fieldsID="b7eea2e0b80ed6356abb033a8c9d2f0e" ns2:_="" ns3:_="">
    <xsd:import namespace="59a237e7-44ce-4a64-9973-32227815c2ac"/>
    <xsd:import namespace="6e7dc0a6-9f3f-41a2-86a1-b542896b834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237e7-44ce-4a64-9973-32227815c2a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58809d-530b-48f8-b8bd-44488f1bd7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dc0a6-9f3f-41a2-86a1-b542896b834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beb28e9-b38a-459c-974a-5d90a2f7ff21}" ma:internalName="TaxCatchAll" ma:showField="CatchAllData" ma:web="6e7dc0a6-9f3f-41a2-86a1-b542896b83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04CB3E-64C4-4E01-9022-D865484049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BCE0B-53F9-45F1-B931-53C2F661F8B0}">
  <ds:schemaRefs>
    <ds:schemaRef ds:uri="http://schemas.microsoft.com/office/2006/metadata/properties"/>
    <ds:schemaRef ds:uri="http://schemas.microsoft.com/office/infopath/2007/PartnerControls"/>
    <ds:schemaRef ds:uri="5154812a-bcce-4a4d-a70e-bf29c412170a"/>
    <ds:schemaRef ds:uri="283aebbd-b672-47b1-9835-78909ff2c74a"/>
    <ds:schemaRef ds:uri="6e7dc0a6-9f3f-41a2-86a1-b542896b834f"/>
    <ds:schemaRef ds:uri="59a237e7-44ce-4a64-9973-32227815c2ac"/>
  </ds:schemaRefs>
</ds:datastoreItem>
</file>

<file path=customXml/itemProps3.xml><?xml version="1.0" encoding="utf-8"?>
<ds:datastoreItem xmlns:ds="http://schemas.openxmlformats.org/officeDocument/2006/customXml" ds:itemID="{264F5CEF-534E-4EB0-BEA6-414E9A471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237e7-44ce-4a64-9973-32227815c2ac"/>
    <ds:schemaRef ds:uri="6e7dc0a6-9f3f-41a2-86a1-b542896b83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3132</Words>
  <Application>Microsoft Office PowerPoint</Application>
  <PresentationFormat>Widescreen</PresentationFormat>
  <Paragraphs>437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Tema do Office</vt:lpstr>
      <vt:lpstr>9_Office Theme</vt:lpstr>
      <vt:lpstr>7_Personalizar design</vt:lpstr>
      <vt:lpstr>5_Office Theme</vt:lpstr>
      <vt:lpstr>8_Personalizar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Netto Gutierres</dc:creator>
  <cp:lastModifiedBy>Silvia Furgler</cp:lastModifiedBy>
  <cp:revision>423</cp:revision>
  <dcterms:created xsi:type="dcterms:W3CDTF">2022-08-23T20:57:43Z</dcterms:created>
  <dcterms:modified xsi:type="dcterms:W3CDTF">2025-06-04T17:33:35Z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0x010100182DF31C055A724F924D5BDE43B42201</vt:lpwstr>
  </property>
  <property fmtid="{D5CDD505-2E9C-101B-9397-08002B2CF9AE}" pid="3" name="MediaServiceImageTags">
    <vt:lpwstr/>
  </property>
</Properties>
</file>