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notesSlides/notesSlide1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74" r:id="rId6"/>
    <p:sldMasterId id="2147483687" r:id="rId7"/>
    <p:sldMasterId id="2147483700" r:id="rId8"/>
    <p:sldMasterId id="2147483713" r:id="rId9"/>
    <p:sldMasterId id="2147483726" r:id="rId10"/>
    <p:sldMasterId id="2147483739" r:id="rId11"/>
    <p:sldMasterId id="2147483754" r:id="rId12"/>
    <p:sldMasterId id="2147483767" r:id="rId13"/>
    <p:sldMasterId id="2147483780" r:id="rId14"/>
    <p:sldMasterId id="2147483793" r:id="rId15"/>
  </p:sldMasterIdLst>
  <p:notesMasterIdLst>
    <p:notesMasterId r:id="rId10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334" r:id="rId39"/>
    <p:sldId id="336" r:id="rId40"/>
    <p:sldId id="335" r:id="rId41"/>
    <p:sldId id="337" r:id="rId42"/>
    <p:sldId id="339" r:id="rId43"/>
    <p:sldId id="338" r:id="rId44"/>
    <p:sldId id="340" r:id="rId45"/>
    <p:sldId id="342" r:id="rId46"/>
    <p:sldId id="341" r:id="rId47"/>
    <p:sldId id="343" r:id="rId48"/>
    <p:sldId id="345" r:id="rId49"/>
    <p:sldId id="344" r:id="rId50"/>
    <p:sldId id="346" r:id="rId51"/>
    <p:sldId id="347" r:id="rId52"/>
    <p:sldId id="348" r:id="rId53"/>
    <p:sldId id="350" r:id="rId54"/>
    <p:sldId id="349" r:id="rId55"/>
    <p:sldId id="351" r:id="rId56"/>
    <p:sldId id="353" r:id="rId57"/>
    <p:sldId id="352" r:id="rId58"/>
    <p:sldId id="354" r:id="rId59"/>
    <p:sldId id="356" r:id="rId60"/>
    <p:sldId id="355" r:id="rId61"/>
    <p:sldId id="357" r:id="rId62"/>
    <p:sldId id="359" r:id="rId63"/>
    <p:sldId id="360" r:id="rId64"/>
    <p:sldId id="361" r:id="rId65"/>
    <p:sldId id="362" r:id="rId66"/>
    <p:sldId id="363" r:id="rId67"/>
    <p:sldId id="364" r:id="rId68"/>
    <p:sldId id="365" r:id="rId69"/>
    <p:sldId id="366" r:id="rId70"/>
    <p:sldId id="367" r:id="rId71"/>
    <p:sldId id="368" r:id="rId72"/>
    <p:sldId id="369" r:id="rId73"/>
    <p:sldId id="370" r:id="rId74"/>
    <p:sldId id="371" r:id="rId75"/>
    <p:sldId id="372" r:id="rId76"/>
    <p:sldId id="373" r:id="rId77"/>
    <p:sldId id="374" r:id="rId78"/>
    <p:sldId id="375" r:id="rId79"/>
    <p:sldId id="376" r:id="rId80"/>
    <p:sldId id="377" r:id="rId81"/>
    <p:sldId id="378" r:id="rId82"/>
    <p:sldId id="379" r:id="rId83"/>
    <p:sldId id="380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</p:sldIdLst>
  <p:sldSz cx="12192000" cy="6858000"/>
  <p:notesSz cx="9144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01303-8679-B622-C47D-C2A43E51BE75}" v="103" dt="2023-02-15T19:13:13.742"/>
    <p1510:client id="{0215E0F8-FED3-4BEA-A571-E9FC019E8D0E}" v="12" dt="2023-02-15T19:43:36.728"/>
    <p1510:client id="{3867C86A-0701-4C4D-AD68-9B8581431AA1}" v="2" dt="2023-03-08T13:39:03.662"/>
    <p1510:client id="{7FC3BCFE-0810-7C8F-3ED7-941A281588C0}" v="4" dt="2023-03-16T16:53:10.806"/>
    <p1510:client id="{9AED0268-FE5D-8BFF-C376-0C1D99E4A576}" v="9" dt="2023-02-15T21:49:10.969"/>
    <p1510:client id="{A98DBB24-09B6-9EFF-C7D1-948F9714AB75}" v="6" dt="2023-02-14T13:21:22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6" Type="http://schemas.openxmlformats.org/officeDocument/2006/relationships/slide" Target="slides/slide1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theme" Target="theme/theme1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tableStyles" Target="tableStyles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microsoft.com/office/2016/11/relationships/changesInfo" Target="changesInfos/changesInfo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customXml" Target="../customXml/item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a Brito" userId="S::marcia.brito@greatplacetowork.com::c38184e4-2371-422a-956d-f63df0fa9083" providerId="AD" clId="Web-{3867C86A-0701-4C4D-AD68-9B8581431AA1}"/>
    <pc:docChg chg="modSld">
      <pc:chgData name="Marcia Brito" userId="S::marcia.brito@greatplacetowork.com::c38184e4-2371-422a-956d-f63df0fa9083" providerId="AD" clId="Web-{3867C86A-0701-4C4D-AD68-9B8581431AA1}" dt="2023-03-08T13:39:03.662" v="1"/>
      <pc:docMkLst>
        <pc:docMk/>
      </pc:docMkLst>
      <pc:sldChg chg="delSp">
        <pc:chgData name="Marcia Brito" userId="S::marcia.brito@greatplacetowork.com::c38184e4-2371-422a-956d-f63df0fa9083" providerId="AD" clId="Web-{3867C86A-0701-4C4D-AD68-9B8581431AA1}" dt="2023-03-08T13:39:03.662" v="1"/>
        <pc:sldMkLst>
          <pc:docMk/>
          <pc:sldMk cId="0" sldId="256"/>
        </pc:sldMkLst>
        <pc:spChg chg="del">
          <ac:chgData name="Marcia Brito" userId="S::marcia.brito@greatplacetowork.com::c38184e4-2371-422a-956d-f63df0fa9083" providerId="AD" clId="Web-{3867C86A-0701-4C4D-AD68-9B8581431AA1}" dt="2023-03-08T13:38:58.256" v="0"/>
          <ac:spMkLst>
            <pc:docMk/>
            <pc:sldMk cId="0" sldId="256"/>
            <ac:spMk id="492" creationId="{00000000-0000-0000-0000-000000000000}"/>
          </ac:spMkLst>
        </pc:spChg>
        <pc:picChg chg="del">
          <ac:chgData name="Marcia Brito" userId="S::marcia.brito@greatplacetowork.com::c38184e4-2371-422a-956d-f63df0fa9083" providerId="AD" clId="Web-{3867C86A-0701-4C4D-AD68-9B8581431AA1}" dt="2023-03-08T13:39:03.662" v="1"/>
          <ac:picMkLst>
            <pc:docMk/>
            <pc:sldMk cId="0" sldId="256"/>
            <ac:picMk id="497" creationId="{00000000-0000-0000-0000-000000000000}"/>
          </ac:picMkLst>
        </pc:picChg>
      </pc:sldChg>
    </pc:docChg>
  </pc:docChgLst>
  <pc:docChgLst>
    <pc:chgData name="Gabriella Moraes" userId="S::gabriella.moraes@greatplacetowork.com::66e876a0-de8a-41eb-a8b3-abb53547e1aa" providerId="AD" clId="Web-{7FC3BCFE-0810-7C8F-3ED7-941A281588C0}"/>
    <pc:docChg chg="modSld">
      <pc:chgData name="Gabriella Moraes" userId="S::gabriella.moraes@greatplacetowork.com::66e876a0-de8a-41eb-a8b3-abb53547e1aa" providerId="AD" clId="Web-{7FC3BCFE-0810-7C8F-3ED7-941A281588C0}" dt="2023-03-16T16:53:10.806" v="2" actId="1076"/>
      <pc:docMkLst>
        <pc:docMk/>
      </pc:docMkLst>
      <pc:sldChg chg="addSp modSp">
        <pc:chgData name="Gabriella Moraes" userId="S::gabriella.moraes@greatplacetowork.com::66e876a0-de8a-41eb-a8b3-abb53547e1aa" providerId="AD" clId="Web-{7FC3BCFE-0810-7C8F-3ED7-941A281588C0}" dt="2023-03-16T16:53:10.806" v="2" actId="1076"/>
        <pc:sldMkLst>
          <pc:docMk/>
          <pc:sldMk cId="0" sldId="256"/>
        </pc:sldMkLst>
        <pc:spChg chg="mod">
          <ac:chgData name="Gabriella Moraes" userId="S::gabriella.moraes@greatplacetowork.com::66e876a0-de8a-41eb-a8b3-abb53547e1aa" providerId="AD" clId="Web-{7FC3BCFE-0810-7C8F-3ED7-941A281588C0}" dt="2023-03-16T16:53:10.806" v="2" actId="1076"/>
          <ac:spMkLst>
            <pc:docMk/>
            <pc:sldMk cId="0" sldId="256"/>
            <ac:spMk id="496" creationId="{00000000-0000-0000-0000-000000000000}"/>
          </ac:spMkLst>
        </pc:spChg>
        <pc:picChg chg="add mod">
          <ac:chgData name="Gabriella Moraes" userId="S::gabriella.moraes@greatplacetowork.com::66e876a0-de8a-41eb-a8b3-abb53547e1aa" providerId="AD" clId="Web-{7FC3BCFE-0810-7C8F-3ED7-941A281588C0}" dt="2023-03-16T16:53:06.103" v="1" actId="1076"/>
          <ac:picMkLst>
            <pc:docMk/>
            <pc:sldMk cId="0" sldId="256"/>
            <ac:picMk id="2" creationId="{7412CC10-F8A6-667A-7E0C-2002EB0E7FA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5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6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7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8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9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0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1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3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4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5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6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7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8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9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0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1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3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4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5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Workbook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06317411402202"/>
          <c:y val="3.3884159572692397E-2"/>
          <c:w val="0.68335901386748799"/>
          <c:h val="0.848606242697379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Diretoria Executiva</c:v>
                </c:pt>
                <c:pt idx="1">
                  <c:v>Média Gerência</c:v>
                </c:pt>
                <c:pt idx="2">
                  <c:v>Gestão Operacional</c:v>
                </c:pt>
                <c:pt idx="3">
                  <c:v>Colaborador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90</c:v>
                </c:pt>
                <c:pt idx="1">
                  <c:v>85</c:v>
                </c:pt>
                <c:pt idx="2">
                  <c:v>80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1-44F7-B4F3-FC42E0CA1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</c:dLbls>
        <c:gapWidth val="219"/>
        <c:axId val="24027362"/>
        <c:axId val="38392109"/>
      </c:barChart>
      <c:catAx>
        <c:axId val="2402736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0" i="0" u="none" strike="noStrike" kern="1200" spc="-1" baseline="0">
                <a:solidFill>
                  <a:srgbClr val="5C6167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38392109"/>
        <c:crossesAt val="5"/>
        <c:auto val="1"/>
        <c:lblAlgn val="ctr"/>
        <c:lblOffset val="100"/>
        <c:noMultiLvlLbl val="0"/>
      </c:catAx>
      <c:valAx>
        <c:axId val="38392109"/>
        <c:scaling>
          <c:orientation val="minMax"/>
          <c:max val="100"/>
          <c:min val="60"/>
        </c:scaling>
        <c:delete val="0"/>
        <c:axPos val="b"/>
        <c:numFmt formatCode="0%" sourceLinked="0"/>
        <c:majorTickMark val="in"/>
        <c:minorTickMark val="none"/>
        <c:tickLblPos val="nextTo"/>
        <c:spPr>
          <a:ln w="6480" cap="flat" cmpd="sng" algn="ctr">
            <a:solidFill>
              <a:srgbClr val="D9D9D9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spc="-1" baseline="0">
                <a:solidFill>
                  <a:srgbClr val="646464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24027362"/>
        <c:crosses val="autoZero"/>
        <c:crossBetween val="between"/>
        <c:majorUnit val="10"/>
        <c:dispUnits>
          <c:builtInUnit val="hundreds"/>
          <c:dispUnitsLbl>
            <c:txPr>
              <a:bodyPr rot="-5400000" spcFirstLastPara="0" vertOverflow="ellipsis" vert="horz" wrap="square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Nenhuma
r=23</c:v>
                </c:pt>
                <c:pt idx="1">
                  <c:v>Uma
r=37</c:v>
                </c:pt>
                <c:pt idx="2">
                  <c:v>Duas
r=51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75</c:v>
                </c:pt>
                <c:pt idx="1">
                  <c:v>95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Nenhuma
r=23</c:v>
                </c:pt>
                <c:pt idx="1">
                  <c:v>Uma
r=37</c:v>
                </c:pt>
                <c:pt idx="2">
                  <c:v>Duas
r=51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69</c:v>
                </c:pt>
                <c:pt idx="1">
                  <c:v>94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Três
r=30</c:v>
                </c:pt>
                <c:pt idx="1">
                  <c:v>Mais de três
r=185</c:v>
                </c:pt>
                <c:pt idx="2">
                  <c:v>Não identificado
r=5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93</c:v>
                </c:pt>
                <c:pt idx="1">
                  <c:v>97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Três
r=30</c:v>
                </c:pt>
                <c:pt idx="1">
                  <c:v>Mais de três
r=185</c:v>
                </c:pt>
                <c:pt idx="2">
                  <c:v>Não identificado
r=5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93</c:v>
                </c:pt>
                <c:pt idx="1">
                  <c:v>97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Indique a quantidade de reuniões que você teve com seu gestor imediato, durante os últimos 12 meses, para discutir seu desempenho ou receber feedback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nenhuma (r= 23)</c:v>
                </c:pt>
                <c:pt idx="1">
                  <c:v>uma (r= 37)</c:v>
                </c:pt>
                <c:pt idx="2">
                  <c:v>duas (r= 51)</c:v>
                </c:pt>
                <c:pt idx="3">
                  <c:v>três (r= 30)</c:v>
                </c:pt>
                <c:pt idx="4">
                  <c:v>mais de três (r= 185)</c:v>
                </c:pt>
                <c:pt idx="5">
                  <c:v>Não Identificado (r= 5)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23</c:v>
                </c:pt>
                <c:pt idx="1">
                  <c:v>37</c:v>
                </c:pt>
                <c:pt idx="2">
                  <c:v>51</c:v>
                </c:pt>
                <c:pt idx="3">
                  <c:v>30</c:v>
                </c:pt>
                <c:pt idx="4">
                  <c:v>185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25 anos ou menos
r=39</c:v>
                </c:pt>
                <c:pt idx="1">
                  <c:v>Entre 26 anos e 34 anos
r=135</c:v>
                </c:pt>
                <c:pt idx="2">
                  <c:v>Entre 35 anos e 44 anos
r=113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92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25 anos ou menos
r=39</c:v>
                </c:pt>
                <c:pt idx="1">
                  <c:v>Entre 26 anos e 34 anos
r=135</c:v>
                </c:pt>
                <c:pt idx="2">
                  <c:v>Entre 35 anos e 44 anos
r=113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92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Entre 45 anos e 54 anos
r=33</c:v>
                </c:pt>
                <c:pt idx="1">
                  <c:v>55 anos ou mais
r=8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Entre 45 anos e 54 anos
r=33</c:v>
                </c:pt>
                <c:pt idx="1">
                  <c:v>55 anos ou mais
r=8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98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Idade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25 anos ou menos (r= 39)</c:v>
                </c:pt>
                <c:pt idx="1">
                  <c:v>entre 26 anos e 34 anos (r= 135)</c:v>
                </c:pt>
                <c:pt idx="2">
                  <c:v>entre 35 anos e 44 anos (r= 113)</c:v>
                </c:pt>
                <c:pt idx="3">
                  <c:v>entre 45 anos e 54 anos (r= 33)</c:v>
                </c:pt>
                <c:pt idx="4">
                  <c:v>55 anos ou mais (r= 8)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</c:v>
                </c:pt>
                <c:pt idx="1">
                  <c:v>135</c:v>
                </c:pt>
                <c:pt idx="2">
                  <c:v>113</c:v>
                </c:pt>
                <c:pt idx="3">
                  <c:v>33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Até 1 ano
r=127</c:v>
                </c:pt>
                <c:pt idx="1">
                  <c:v>Entre 1 e 2 anos
r=120</c:v>
                </c:pt>
                <c:pt idx="2">
                  <c:v>Entre 3 e 5 anos
r=55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95</c:v>
                </c:pt>
                <c:pt idx="1">
                  <c:v>95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Até 1 ano
r=127</c:v>
                </c:pt>
                <c:pt idx="1">
                  <c:v>Entre 1 e 2 anos
r=120</c:v>
                </c:pt>
                <c:pt idx="2">
                  <c:v>Entre 3 e 5 anos
r=55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94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Entre 6 e 10 anos
r=18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Entre 6 e 10 anos
r=18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Tempo de Casa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Até 1 ano (r= 127)</c:v>
                </c:pt>
                <c:pt idx="1">
                  <c:v>Entre 1 e 2 anos (r= 120)</c:v>
                </c:pt>
                <c:pt idx="2">
                  <c:v>Entre 3 e 5 anos (r= 55)</c:v>
                </c:pt>
                <c:pt idx="3">
                  <c:v>Entre 6 e 10 anos (r= 18)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127</c:v>
                </c:pt>
                <c:pt idx="1">
                  <c:v>120</c:v>
                </c:pt>
                <c:pt idx="2">
                  <c:v>55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Feminino
r=72</c:v>
                </c:pt>
                <c:pt idx="1">
                  <c:v>Masculino
r=252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Feminino
r=72</c:v>
                </c:pt>
                <c:pt idx="1">
                  <c:v>Masculino
r=252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94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06317411402202"/>
          <c:y val="0"/>
          <c:w val="0.68335901386748799"/>
          <c:h val="0.848606242697379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Diretoria Executiva</c:v>
                </c:pt>
                <c:pt idx="1">
                  <c:v>Média Gerência</c:v>
                </c:pt>
                <c:pt idx="2">
                  <c:v>Gestão Operacional</c:v>
                </c:pt>
                <c:pt idx="3">
                  <c:v>Colaborador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82</c:v>
                </c:pt>
                <c:pt idx="1">
                  <c:v>81</c:v>
                </c:pt>
                <c:pt idx="2">
                  <c:v>81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48-40D8-8FE3-C3A58D0BE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</c:dLbls>
        <c:gapWidth val="219"/>
        <c:axId val="12405683"/>
        <c:axId val="76274603"/>
      </c:barChart>
      <c:catAx>
        <c:axId val="12405683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0" i="0" u="none" strike="noStrike" kern="1200" spc="-1" baseline="0">
                <a:solidFill>
                  <a:srgbClr val="5C6167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76274603"/>
        <c:crossesAt val="5"/>
        <c:auto val="1"/>
        <c:lblAlgn val="ctr"/>
        <c:lblOffset val="100"/>
        <c:noMultiLvlLbl val="0"/>
      </c:catAx>
      <c:valAx>
        <c:axId val="76274603"/>
        <c:scaling>
          <c:orientation val="minMax"/>
          <c:max val="85"/>
          <c:min val="60"/>
        </c:scaling>
        <c:delete val="0"/>
        <c:axPos val="b"/>
        <c:numFmt formatCode="0%" sourceLinked="0"/>
        <c:majorTickMark val="in"/>
        <c:minorTickMark val="none"/>
        <c:tickLblPos val="nextTo"/>
        <c:spPr>
          <a:ln w="6480" cap="flat" cmpd="sng" algn="ctr">
            <a:solidFill>
              <a:srgbClr val="D9D9D9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spc="-1" baseline="0">
                <a:solidFill>
                  <a:srgbClr val="646464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12405683"/>
        <c:crosses val="autoZero"/>
        <c:crossBetween val="between"/>
        <c:majorUnit val="5"/>
        <c:minorUnit val="5"/>
        <c:dispUnits>
          <c:builtInUnit val="hundreds"/>
          <c:dispUnitsLbl>
            <c:txPr>
              <a:bodyPr rot="-5400000" spcFirstLastPara="0" vertOverflow="ellipsis" vert="horz" wrap="square" anchor="ctr" anchorCtr="1">
                <a:spAutoFit/>
              </a:bodyPr>
              <a:lstStyle/>
              <a:p>
                <a:pPr>
                  <a:defRPr lang="en-U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os gêneros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Feminino (r= 72)</c:v>
                </c:pt>
                <c:pt idx="1">
                  <c:v>Masculino (r= 252)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Amarela
r=7</c:v>
                </c:pt>
                <c:pt idx="1">
                  <c:v>Branca
r=197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Amarela
r=7</c:v>
                </c:pt>
                <c:pt idx="1">
                  <c:v>Branca
r=197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95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Parda
r=90</c:v>
                </c:pt>
                <c:pt idx="1">
                  <c:v>Preta
r=24</c:v>
                </c:pt>
                <c:pt idx="2">
                  <c:v>Prefiro não responder
r=7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93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Parda
r=90</c:v>
                </c:pt>
                <c:pt idx="1">
                  <c:v>Preta
r=24</c:v>
                </c:pt>
                <c:pt idx="2">
                  <c:v>Prefiro não responder
r=7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94</c:v>
                </c:pt>
                <c:pt idx="1">
                  <c:v>94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 ou Etnia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Amarela (r= 7)</c:v>
                </c:pt>
                <c:pt idx="1">
                  <c:v>Branca (r= 197)</c:v>
                </c:pt>
                <c:pt idx="2">
                  <c:v>Parda (r= 90)</c:v>
                </c:pt>
                <c:pt idx="3">
                  <c:v>Preta (r= 24)</c:v>
                </c:pt>
                <c:pt idx="4">
                  <c:v>Prefiro não responder (r= 7)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197</c:v>
                </c:pt>
                <c:pt idx="2">
                  <c:v>90</c:v>
                </c:pt>
                <c:pt idx="3">
                  <c:v>24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Bissexual
r=8</c:v>
                </c:pt>
                <c:pt idx="1">
                  <c:v>Heterossexual
r=300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Bissexual
r=8</c:v>
                </c:pt>
                <c:pt idx="1">
                  <c:v>Heterossexual
r=300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93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Homossexual
r=14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Homossexual
r=14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as orientações sexuais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Bissexual (r= 8)</c:v>
                </c:pt>
                <c:pt idx="1">
                  <c:v>Heterossexual (r= 300)</c:v>
                </c:pt>
                <c:pt idx="2">
                  <c:v>Homossexual (r= 14)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300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Ensino médio completo ou menos
r=10</c:v>
                </c:pt>
                <c:pt idx="1">
                  <c:v>Ensino superior incompleto ou cursando
r=46</c:v>
                </c:pt>
                <c:pt idx="2">
                  <c:v>Ensino superior completo
r=152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92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Ensino médio completo ou menos
r=10</c:v>
                </c:pt>
                <c:pt idx="1">
                  <c:v>Ensino superior incompleto ou cursando
r=46</c:v>
                </c:pt>
                <c:pt idx="2">
                  <c:v>Ensino superior completo
r=152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97</c:v>
                </c:pt>
                <c:pt idx="1">
                  <c:v>91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Pós graduação incompleto ou cursando
r=22</c:v>
                </c:pt>
                <c:pt idx="1">
                  <c:v>Pós graduação completo
r=98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Pós graduação incompleto ou cursando
r=22</c:v>
                </c:pt>
                <c:pt idx="1">
                  <c:v>Pós graduação completo
r=98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92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Escolaridade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ensino médio completo ou menos (r= 10)</c:v>
                </c:pt>
                <c:pt idx="1">
                  <c:v>ensino superior incompleto ou cursando (r= 46)</c:v>
                </c:pt>
                <c:pt idx="2">
                  <c:v>ensino superior completo (r= 152)</c:v>
                </c:pt>
                <c:pt idx="3">
                  <c:v>pós graduação incompleto ou cursando (r= 22)</c:v>
                </c:pt>
                <c:pt idx="4">
                  <c:v>pós graduação completo (r= 98)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46</c:v>
                </c:pt>
                <c:pt idx="2">
                  <c:v>152</c:v>
                </c:pt>
                <c:pt idx="3">
                  <c:v>22</c:v>
                </c:pt>
                <c:pt idx="4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pt-BR" sz="1800" b="0" i="0" u="none" strike="noStrike" kern="1200" spc="-1" baseline="0">
                <a:solidFill>
                  <a:srgbClr val="646464"/>
                </a:solidFill>
                <a:latin typeface="Segoe UI Semibold"/>
                <a:ea typeface="DejaVu Sans" panose="020B0606030804020204"/>
                <a:cs typeface="+mn-cs"/>
              </a:defRPr>
            </a:pPr>
            <a:r>
              <a:rPr lang="pt-BR" sz="1800" b="0" strike="noStrike" spc="-1">
                <a:solidFill>
                  <a:srgbClr val="646464"/>
                </a:solidFill>
                <a:latin typeface="Segoe UI Semibold"/>
                <a:ea typeface="DejaVu Sans" panose="020B0606030804020204"/>
              </a:rPr>
              <a:t>Trust Index©, Tipo de Cargo GPTW® (em %)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spc="-1" baseline="0">
                    <a:solidFill>
                      <a:srgbClr val="4D4D4D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90</c:v>
                </c:pt>
                <c:pt idx="1">
                  <c:v>89</c:v>
                </c:pt>
                <c:pt idx="2">
                  <c:v>82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1-4724-A081-F7E8039175F1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B4C7E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spc="-1" baseline="0">
                    <a:solidFill>
                      <a:srgbClr val="4D4D4D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87</c:v>
                </c:pt>
                <c:pt idx="1">
                  <c:v>85</c:v>
                </c:pt>
                <c:pt idx="2">
                  <c:v>82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1-4724-A081-F7E8039175F1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900" b="0" i="0" u="none" strike="noStrike" kern="1200" spc="-1" baseline="0">
                    <a:solidFill>
                      <a:srgbClr val="4D4D4D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94</c:v>
                </c:pt>
                <c:pt idx="1">
                  <c:v>92</c:v>
                </c:pt>
                <c:pt idx="2">
                  <c:v>91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31-4724-A081-F7E8039175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15045993"/>
        <c:axId val="42009590"/>
      </c:barChart>
      <c:catAx>
        <c:axId val="15045993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spc="-1" baseline="0">
                <a:solidFill>
                  <a:srgbClr val="646464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42009590"/>
        <c:crosses val="autoZero"/>
        <c:auto val="1"/>
        <c:lblAlgn val="ctr"/>
        <c:lblOffset val="100"/>
        <c:noMultiLvlLbl val="0"/>
      </c:catAx>
      <c:valAx>
        <c:axId val="4200959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45993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68260754738353"/>
          <c:y val="0.93260467109604395"/>
          <c:w val="0.64207762984324901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400" b="0" i="0" u="none" strike="noStrike" kern="1200" spc="-1" baseline="0">
              <a:solidFill>
                <a:srgbClr val="000000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Sp - são paulo
r=72</c:v>
                </c:pt>
                <c:pt idx="1">
                  <c:v>Rj - rio de janeiro
r=11</c:v>
                </c:pt>
                <c:pt idx="2">
                  <c:v>Am - amazonas
r=5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94</c:v>
                </c:pt>
                <c:pt idx="1">
                  <c:v>97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Sp - são paulo
r=72</c:v>
                </c:pt>
                <c:pt idx="1">
                  <c:v>Rj - rio de janeiro
r=11</c:v>
                </c:pt>
                <c:pt idx="2">
                  <c:v>Am - amazonas
r=5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91</c:v>
                </c:pt>
                <c:pt idx="1">
                  <c:v>95</c:v>
                </c:pt>
                <c:pt idx="2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 - bahia
r=7</c:v>
                </c:pt>
                <c:pt idx="1">
                  <c:v>Ce - ceará
r=6</c:v>
                </c:pt>
                <c:pt idx="2">
                  <c:v>Df - distrito federal
r=8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99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 - bahia
r=7</c:v>
                </c:pt>
                <c:pt idx="1">
                  <c:v>Ce - ceará
r=6</c:v>
                </c:pt>
                <c:pt idx="2">
                  <c:v>Df - distrito federal
r=8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97</c:v>
                </c:pt>
                <c:pt idx="1">
                  <c:v>99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 - goiás
r=11</c:v>
                </c:pt>
                <c:pt idx="1">
                  <c:v>Mg - minas gerais
r=167</c:v>
                </c:pt>
                <c:pt idx="2">
                  <c:v>Ms - mato grosso do sul
r=7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94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Go - goiás
r=11</c:v>
                </c:pt>
                <c:pt idx="1">
                  <c:v>Mg - minas gerais
r=167</c:v>
                </c:pt>
                <c:pt idx="2">
                  <c:v>Ms - mato grosso do sul
r=7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94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Pe - pernambuco
r=8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Pe - pernambuco
r=8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 - paraná
r=8</c:v>
                </c:pt>
                <c:pt idx="1">
                  <c:v>Rs - rio grande do sul
r=5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 - paraná
r=8</c:v>
                </c:pt>
                <c:pt idx="1">
                  <c:v>Rs - rio grande do sul
r=5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Gestor-supervisão ou gerência operacional
r=26</c:v>
                </c:pt>
                <c:pt idx="1">
                  <c:v>Gestor-presidência / diretoria
r=5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Gestor-supervisão ou gerência operacional
r=26</c:v>
                </c:pt>
                <c:pt idx="1">
                  <c:v>Gestor-presidência / diretoria
r=5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96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Colaborador
r=294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Colaborador
r=294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Tecnologia da informação
r=291</c:v>
                </c:pt>
                <c:pt idx="1">
                  <c:v>Recursos humanos
r=17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Tecnologia da informação
r=291</c:v>
                </c:pt>
                <c:pt idx="1">
                  <c:v>Recursos humanos
r=17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94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Comunicação
r=5</c:v>
                </c:pt>
                <c:pt idx="1">
                  <c:v>Financeiro ou adminsitrativo
r=13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Comunicação
r=5</c:v>
                </c:pt>
                <c:pt idx="1">
                  <c:v>Financeiro ou adminsitrativo
r=13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52</c:v>
                </c:pt>
                <c:pt idx="1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Analista financeiro ou de comunicação
r=7</c:v>
                </c:pt>
                <c:pt idx="1">
                  <c:v>Analista de recursos humanos, departamento de
pessoal ou talent acquisition
r=15</c:v>
                </c:pt>
                <c:pt idx="2">
                  <c:v>Analista de suporte, infraestrutura ou
logística
r=23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93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Analista financeiro ou de comunicação
r=7</c:v>
                </c:pt>
                <c:pt idx="1">
                  <c:v>Analista de recursos humanos, departamento de
pessoal ou talent acquisition
r=15</c:v>
                </c:pt>
                <c:pt idx="2">
                  <c:v>Analista de suporte, infraestrutura ou
logística
r=23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72</c:v>
                </c:pt>
                <c:pt idx="1">
                  <c:v>97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Nota Atual</c:v>
                </c:pt>
              </c:strCache>
            </c:strRef>
          </c:tx>
          <c:spPr>
            <a:solidFill>
              <a:srgbClr val="A6A6A6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CEA-4D59-86FC-F87C66B49D52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EA-4D59-86FC-F87C66B49D5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rgbClr val="B4C7E7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CEA-4D59-86FC-F87C66B49D52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EA-4D59-86FC-F87C66B49D52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VE</c:v>
                </c:pt>
              </c:strCache>
            </c:strRef>
          </c:tx>
          <c:spPr>
            <a:solidFill>
              <a:srgbClr val="D1E9FF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AE3F3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8CEA-4D59-86FC-F87C66B49D52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EA-4D59-86FC-F87C66B49D52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CEA-4D59-86FC-F87C66B49D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100"/>
        <c:overlap val="-100"/>
        <c:axId val="93374895"/>
        <c:axId val="16282167"/>
      </c:barChart>
      <c:catAx>
        <c:axId val="933748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82167"/>
        <c:crosses val="autoZero"/>
        <c:auto val="1"/>
        <c:lblAlgn val="ctr"/>
        <c:lblOffset val="100"/>
        <c:noMultiLvlLbl val="0"/>
      </c:catAx>
      <c:valAx>
        <c:axId val="16282167"/>
        <c:scaling>
          <c:orientation val="minMax"/>
        </c:scaling>
        <c:delete val="0"/>
        <c:axPos val="l"/>
        <c:majorGridlines>
          <c:spPr>
            <a:ln w="3240" cap="flat" cmpd="sng" algn="ctr">
              <a:solidFill>
                <a:srgbClr val="C3C3C3"/>
              </a:solidFill>
              <a:prstDash val="sysDot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95" b="1" i="0" u="none" strike="noStrike" kern="1200" spc="-1" baseline="0">
                <a:solidFill>
                  <a:srgbClr val="646464"/>
                </a:solidFill>
                <a:latin typeface="Segoe UI"/>
                <a:ea typeface="DejaVu Sans" panose="020B0606030804020204"/>
                <a:cs typeface="+mn-cs"/>
              </a:defRPr>
            </a:pPr>
            <a:endParaRPr lang="pt-BR"/>
          </a:p>
        </c:txPr>
        <c:crossAx val="93374895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Analista de sustentação
r=15</c:v>
                </c:pt>
                <c:pt idx="1">
                  <c:v>Consultor (a)
r=16</c:v>
                </c:pt>
                <c:pt idx="2">
                  <c:v>Engenheira (o) de software
r=212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97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Analista de sustentação
r=15</c:v>
                </c:pt>
                <c:pt idx="1">
                  <c:v>Consultor (a)
r=16</c:v>
                </c:pt>
                <c:pt idx="2">
                  <c:v>Engenheira (o) de software
r=212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92</c:v>
                </c:pt>
                <c:pt idx="1">
                  <c:v>95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Product owner ou ux / ui
r=9</c:v>
                </c:pt>
                <c:pt idx="1">
                  <c:v>Gerente ou coordenador (a)
r=20</c:v>
                </c:pt>
                <c:pt idx="2">
                  <c:v>C-level
r=5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96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Product owner ou ux / ui
r=9</c:v>
                </c:pt>
                <c:pt idx="1">
                  <c:v>Gerente ou coordenador (a)
r=20</c:v>
                </c:pt>
                <c:pt idx="2">
                  <c:v>C-level
r=5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97</c:v>
                </c:pt>
                <c:pt idx="1">
                  <c:v>96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Sim
r=254</c:v>
                </c:pt>
                <c:pt idx="1">
                  <c:v>Não
r=34</c:v>
                </c:pt>
                <c:pt idx="2">
                  <c:v>Não sei
r=40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87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Sim
r=254</c:v>
                </c:pt>
                <c:pt idx="1">
                  <c:v>Não
r=34</c:v>
                </c:pt>
                <c:pt idx="2">
                  <c:v>Não sei
r=40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85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Menos de 1 ano
r=7</c:v>
                </c:pt>
                <c:pt idx="1">
                  <c:v>De 1 a 2 anos
r=15</c:v>
                </c:pt>
                <c:pt idx="2">
                  <c:v>De 3 a 5 anos
r=52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</c:v>
                </c:pt>
                <c:pt idx="1">
                  <c:v>92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Menos de 1 ano
r=7</c:v>
                </c:pt>
                <c:pt idx="1">
                  <c:v>De 1 a 2 anos
r=15</c:v>
                </c:pt>
                <c:pt idx="2">
                  <c:v>De 3 a 5 anos
r=52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54</c:v>
                </c:pt>
                <c:pt idx="1">
                  <c:v>92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Mais de 5 anos
r=191</c:v>
                </c:pt>
                <c:pt idx="1">
                  <c:v>Não sei
r=53</c:v>
                </c:pt>
                <c:pt idx="2">
                  <c:v>Prefiro não responder
r=9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97</c:v>
                </c:pt>
                <c:pt idx="1">
                  <c:v>92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Mais de 5 anos
r=191</c:v>
                </c:pt>
                <c:pt idx="1">
                  <c:v>Não sei
r=53</c:v>
                </c:pt>
                <c:pt idx="2">
                  <c:v>Prefiro não responder
r=9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92</c:v>
                </c:pt>
                <c:pt idx="2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Muita confiança
r=193</c:v>
                </c:pt>
                <c:pt idx="1">
                  <c:v>Confiança suficiente
r=121</c:v>
                </c:pt>
                <c:pt idx="2">
                  <c:v>Alguma confiança
r=9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93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Muita confiança
r=193</c:v>
                </c:pt>
                <c:pt idx="1">
                  <c:v>Confiança suficiente
r=121</c:v>
                </c:pt>
                <c:pt idx="2">
                  <c:v>Alguma confiança
r=9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98</c:v>
                </c:pt>
                <c:pt idx="1">
                  <c:v>91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Muito pouca ou nenhuma confiança
r=5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Muito pouca ou nenhuma confiança
r=5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Várias oportunidades
r=145</c:v>
                </c:pt>
                <c:pt idx="1">
                  <c:v>Algumas oportunidades
r=141</c:v>
                </c:pt>
                <c:pt idx="2">
                  <c:v>Poucas oportunidades
r=29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95</c:v>
                </c:pt>
                <c:pt idx="2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Várias oportunidades
r=145</c:v>
                </c:pt>
                <c:pt idx="1">
                  <c:v>Algumas oportunidades
r=141</c:v>
                </c:pt>
                <c:pt idx="2">
                  <c:v>Poucas oportunidades
r=29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98</c:v>
                </c:pt>
                <c:pt idx="1">
                  <c:v>94</c:v>
                </c:pt>
                <c:pt idx="2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Nenhuma oportunidade
r=10</c:v>
                </c:pt>
                <c:pt idx="1">
                  <c:v>Não identificado
r=6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59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Nenhuma oportunidade
r=10</c:v>
                </c:pt>
                <c:pt idx="1">
                  <c:v>Não identificado
r=6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7.0
r=8</c:v>
                </c:pt>
                <c:pt idx="1">
                  <c:v>8.0
r=19</c:v>
                </c:pt>
                <c:pt idx="2">
                  <c:v>9.0
r=45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78</c:v>
                </c:pt>
                <c:pt idx="1">
                  <c:v>86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7.0
r=8</c:v>
                </c:pt>
                <c:pt idx="1">
                  <c:v>8.0
r=19</c:v>
                </c:pt>
                <c:pt idx="2">
                  <c:v>9.0
r=45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72</c:v>
                </c:pt>
                <c:pt idx="1">
                  <c:v>85</c:v>
                </c:pt>
                <c:pt idx="2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spc="-1" baseline="0">
                    <a:solidFill>
                      <a:srgbClr val="5C6167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94</c:v>
                </c:pt>
                <c:pt idx="2">
                  <c:v>92</c:v>
                </c:pt>
                <c:pt idx="3">
                  <c:v>96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CF-4E89-95E4-9599ABD510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spc="-1" baseline="0">
                    <a:solidFill>
                      <a:srgbClr val="5C6167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94</c:v>
                </c:pt>
                <c:pt idx="1">
                  <c:v>93</c:v>
                </c:pt>
                <c:pt idx="2">
                  <c:v>91</c:v>
                </c:pt>
                <c:pt idx="3">
                  <c:v>95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CF-4E89-95E4-9599ABD510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spc="-1" baseline="0">
                    <a:solidFill>
                      <a:srgbClr val="5C6167"/>
                    </a:solidFill>
                    <a:latin typeface="Gilroy Medium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91</c:v>
                </c:pt>
                <c:pt idx="1">
                  <c:v>91</c:v>
                </c:pt>
                <c:pt idx="2">
                  <c:v>89</c:v>
                </c:pt>
                <c:pt idx="3">
                  <c:v>93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CF-4E89-95E4-9599ABD510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86426260"/>
        <c:axId val="31316538"/>
      </c:barChart>
      <c:catAx>
        <c:axId val="864262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0" i="0" u="none" strike="noStrike" kern="1200" spc="-1" baseline="0">
                <a:solidFill>
                  <a:srgbClr val="5C6167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31316538"/>
        <c:crosses val="autoZero"/>
        <c:auto val="1"/>
        <c:lblAlgn val="ctr"/>
        <c:lblOffset val="100"/>
        <c:noMultiLvlLbl val="0"/>
      </c:catAx>
      <c:valAx>
        <c:axId val="31316538"/>
        <c:scaling>
          <c:orientation val="minMax"/>
        </c:scaling>
        <c:delete val="0"/>
        <c:axPos val="l"/>
        <c:majorGridlines>
          <c:spPr>
            <a:ln w="3240" cap="flat" cmpd="sng" algn="ctr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167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86426260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68260754738353"/>
          <c:y val="0.93260467109604395"/>
          <c:w val="0.64207762984324901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400" b="0" i="0" u="none" strike="noStrike" kern="1200" spc="-1" baseline="0">
              <a:solidFill>
                <a:srgbClr val="000000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10.0
r=251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10.0
r=251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Segmento financeiro - pagseguro / uol / tribanco / up / moip
r=196</c:v>
                </c:pt>
                <c:pt idx="1">
                  <c:v>Segmento de telecom - claro / huawei / algar
r=41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Segmento financeiro - pagseguro / uol / tribanco / up / moip
r=196</c:v>
                </c:pt>
                <c:pt idx="1">
                  <c:v>Segmento de telecom - claro / huawei / algar
r=41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95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Segmento de transporte e
logística - roadcard / orbelog /
pamcary 
r=32</c:v>
                </c:pt>
                <c:pt idx="1">
                  <c:v>Outros segmentos - praia clube /
comviva / group1 / aaf / habib's
r=9</c:v>
                </c:pt>
                <c:pt idx="2">
                  <c:v>Áreas administrativas - tqi
r=41</c:v>
                </c:pt>
                <c:pt idx="3">
                  <c:v>Não identificado
r=8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97</c:v>
                </c:pt>
                <c:pt idx="1">
                  <c:v>90</c:v>
                </c:pt>
                <c:pt idx="2">
                  <c:v>91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Segmento de transporte e
logística - roadcard / orbelog /
pamcary 
r=32</c:v>
                </c:pt>
                <c:pt idx="1">
                  <c:v>Outros segmentos - praia clube /
comviva / group1 / aaf / habib's
r=9</c:v>
                </c:pt>
                <c:pt idx="2">
                  <c:v>Áreas administrativas - tqi
r=41</c:v>
                </c:pt>
                <c:pt idx="3">
                  <c:v>Não identificado
r=8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96</c:v>
                </c:pt>
                <c:pt idx="1">
                  <c:v>86</c:v>
                </c:pt>
                <c:pt idx="2">
                  <c:v>93</c:v>
                </c:pt>
                <c:pt idx="3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9C97-474C-A020-5CA40067DF19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9C97-474C-A020-5CA40067DF19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9C97-474C-A020-5CA40067DF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0.28000000000000003</c:v>
                </c:pt>
                <c:pt idx="1">
                  <c:v>0.3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97-474C-A020-5CA40067D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2</c:v>
                </c:pt>
              </c:strCache>
            </c:strRef>
          </c:tx>
          <c:spPr>
            <a:solidFill>
              <a:srgbClr val="41197F"/>
            </a:solidFill>
            <a:ln w="38160">
              <a:noFill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D07-4647-9A73-5482FB19B8A2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DD07-4647-9A73-5482FB19B8A2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DD07-4647-9A73-5482FB19B8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0.68</c:v>
                </c:pt>
                <c:pt idx="1">
                  <c:v>0.18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07-4647-9A73-5482FB19B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0518-47C5-9773-FDD1A9364DC0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0518-47C5-9773-FDD1A9364DC0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0518-47C5-9773-FDD1A9364D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18-47C5-9773-FDD1A9364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9F72-498E-9964-28BB70DA46E3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9F72-498E-9964-28BB70DA46E3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9F72-498E-9964-28BB70DA46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0.8</c:v>
                </c:pt>
                <c:pt idx="1">
                  <c:v>0.13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72-498E-9964-28BB70DA4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51D0FC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D784-41DB-B3F3-4013FCE6F02B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D784-41DB-B3F3-4013FCE6F02B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D784-41DB-B3F3-4013FCE6F0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84-41DB-B3F3-4013FCE6F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1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0.28666666699999999</c:v>
                </c:pt>
                <c:pt idx="1">
                  <c:v>0.47333333300000002</c:v>
                </c:pt>
                <c:pt idx="2">
                  <c:v>0.233333333</c:v>
                </c:pt>
                <c:pt idx="3">
                  <c:v>6.6666670000000003E-3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F6-461E-8946-F103AA53CEB8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0.113116727</c:v>
                </c:pt>
                <c:pt idx="1">
                  <c:v>0.36101083</c:v>
                </c:pt>
                <c:pt idx="2">
                  <c:v>0.42719614900000002</c:v>
                </c:pt>
                <c:pt idx="3">
                  <c:v>8.5439230000000005E-2</c:v>
                </c:pt>
                <c:pt idx="4">
                  <c:v>1.3237064E-2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F6-461E-8946-F103AA53CE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36983364"/>
        <c:axId val="23025078"/>
      </c:barChart>
      <c:catAx>
        <c:axId val="369833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00" b="0" i="0" u="none" strike="noStrike" kern="1200" spc="-1" baseline="0">
                <a:solidFill>
                  <a:srgbClr val="5C6066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23025078"/>
        <c:crosses val="autoZero"/>
        <c:auto val="1"/>
        <c:lblAlgn val="ctr"/>
        <c:lblOffset val="100"/>
        <c:noMultiLvlLbl val="0"/>
      </c:catAx>
      <c:valAx>
        <c:axId val="23025078"/>
        <c:scaling>
          <c:orientation val="minMax"/>
        </c:scaling>
        <c:delete val="0"/>
        <c:axPos val="l"/>
        <c:majorGridlines>
          <c:spPr>
            <a:ln w="6480" cap="flat" cmpd="sng" algn="ctr">
              <a:solidFill>
                <a:srgbClr val="E5E5E5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066"/>
                </a:solidFill>
                <a:latin typeface="Segoe UI"/>
                <a:ea typeface="DejaVu Sans" panose="020B0606030804020204"/>
                <a:cs typeface="+mn-cs"/>
              </a:defRPr>
            </a:pPr>
            <a:endParaRPr lang="pt-BR"/>
          </a:p>
        </c:txPr>
        <c:crossAx val="36983364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spc="-1" baseline="0">
              <a:solidFill>
                <a:srgbClr val="5C6066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0.22</c:v>
                </c:pt>
                <c:pt idx="1">
                  <c:v>0.453333333</c:v>
                </c:pt>
                <c:pt idx="2">
                  <c:v>0.32666666700000002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D-4080-BCD5-E1A5A0495880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7.5903613999999994E-2</c:v>
                </c:pt>
                <c:pt idx="1">
                  <c:v>0.23614457799999999</c:v>
                </c:pt>
                <c:pt idx="2">
                  <c:v>0.68795180700000003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4D-4080-BCD5-E1A5A04958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28547119"/>
        <c:axId val="39301233"/>
      </c:barChart>
      <c:catAx>
        <c:axId val="28547119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00" b="0" i="0" u="none" strike="noStrike" kern="1200" spc="-1" baseline="0">
                <a:solidFill>
                  <a:srgbClr val="5C6066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39301233"/>
        <c:crosses val="autoZero"/>
        <c:auto val="1"/>
        <c:lblAlgn val="ctr"/>
        <c:lblOffset val="100"/>
        <c:noMultiLvlLbl val="0"/>
      </c:catAx>
      <c:valAx>
        <c:axId val="39301233"/>
        <c:scaling>
          <c:orientation val="minMax"/>
        </c:scaling>
        <c:delete val="0"/>
        <c:axPos val="r"/>
        <c:majorGridlines>
          <c:spPr>
            <a:ln w="6480" cap="flat" cmpd="sng" algn="ctr">
              <a:solidFill>
                <a:srgbClr val="E5E5E5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066"/>
                </a:solidFill>
                <a:latin typeface="Segoe UI"/>
                <a:ea typeface="Segoe UI Black"/>
                <a:cs typeface="+mn-cs"/>
              </a:defRPr>
            </a:pPr>
            <a:endParaRPr lang="pt-BR"/>
          </a:p>
        </c:txPr>
        <c:crossAx val="28547119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spc="-1" baseline="0">
              <a:solidFill>
                <a:srgbClr val="5C6066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Empresa Fictícia - Visão Empresa</c:v>
                </c:pt>
              </c:strCache>
            </c:strRef>
          </c:tx>
          <c:spPr>
            <a:solidFill>
              <a:srgbClr val="DAE3F3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FE-4CDE-A9B8-709EACED5F5C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O fato dela me proporcionar equilíbrio entre minha vida pessoal e profissional
r=7</c:v>
                </c:pt>
                <c:pt idx="1">
                  <c:v>O fato de saber que só serei demitido em último caso
r=8</c:v>
                </c:pt>
                <c:pt idx="2">
                  <c:v>A oportunidade que tenho de crescer e me desenvolver
r=37</c:v>
                </c:pt>
                <c:pt idx="3">
                  <c:v>Não identificados
r=8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82</c:v>
                </c:pt>
                <c:pt idx="1">
                  <c:v>56</c:v>
                </c:pt>
                <c:pt idx="2">
                  <c:v>72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FE-4CDE-A9B8-709EACED5F5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 Fictícia - Visão Área</c:v>
                </c:pt>
              </c:strCache>
            </c:strRef>
          </c:tx>
          <c:spPr>
            <a:solidFill>
              <a:srgbClr val="B4C7E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195" b="1" i="0" u="none" strike="noStrike" kern="1200" spc="-1" baseline="0">
                    <a:solidFill>
                      <a:srgbClr val="4D4D4D"/>
                    </a:solidFill>
                    <a:latin typeface="Segoe UI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O fato dela me proporcionar equilíbrio entre minha vida pessoal e profissional
r=7</c:v>
                </c:pt>
                <c:pt idx="1">
                  <c:v>O fato de saber que só serei demitido em último caso
r=8</c:v>
                </c:pt>
                <c:pt idx="2">
                  <c:v>A oportunidade que tenho de crescer e me desenvolver
r=37</c:v>
                </c:pt>
                <c:pt idx="3">
                  <c:v>Não identificados
r=8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80</c:v>
                </c:pt>
                <c:pt idx="1">
                  <c:v>69</c:v>
                </c:pt>
                <c:pt idx="2">
                  <c:v>79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FE-4CDE-A9B8-709EACED5F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00"/>
        <c:overlap val="-20"/>
        <c:axId val="77746730"/>
        <c:axId val="53251655"/>
      </c:barChart>
      <c:catAx>
        <c:axId val="7774673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spc="-1" baseline="0">
                <a:solidFill>
                  <a:srgbClr val="646464"/>
                </a:solidFill>
                <a:latin typeface="Segoe UI"/>
                <a:ea typeface="DejaVu Sans" panose="020B0606030804020204"/>
                <a:cs typeface="+mn-cs"/>
              </a:defRPr>
            </a:pPr>
            <a:endParaRPr lang="pt-BR"/>
          </a:p>
        </c:txPr>
        <c:crossAx val="53251655"/>
        <c:crosses val="autoZero"/>
        <c:auto val="1"/>
        <c:lblAlgn val="ctr"/>
        <c:lblOffset val="100"/>
        <c:noMultiLvlLbl val="0"/>
      </c:catAx>
      <c:valAx>
        <c:axId val="53251655"/>
        <c:scaling>
          <c:orientation val="minMax"/>
        </c:scaling>
        <c:delete val="0"/>
        <c:axPos val="l"/>
        <c:majorGridlines>
          <c:spPr>
            <a:ln w="3240" cap="flat" cmpd="sng" algn="ctr">
              <a:solidFill>
                <a:srgbClr val="DBDBDB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95" b="1" i="0" u="none" strike="noStrike" kern="1200" spc="-1" baseline="0">
                <a:solidFill>
                  <a:srgbClr val="646464"/>
                </a:solidFill>
                <a:latin typeface="Segoe UI"/>
                <a:ea typeface="DejaVu Sans" panose="020B0606030804020204"/>
                <a:cs typeface="+mn-cs"/>
              </a:defRPr>
            </a:pPr>
            <a:endParaRPr lang="pt-BR"/>
          </a:p>
        </c:txPr>
        <c:crossAx val="77746730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877104050020301"/>
          <c:y val="0.92579265483469597"/>
          <c:w val="0.72401565259371803"/>
          <c:h val="5.7048900666116897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195" b="0" i="0" u="none" strike="noStrike" kern="1200" spc="-1" baseline="0">
              <a:solidFill>
                <a:srgbClr val="646464"/>
              </a:solidFill>
              <a:latin typeface="Segoe UI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 fato dela me proporcionar equilíbrio entre
minha vida pessoal e profissional
r=130</c:v>
                </c:pt>
                <c:pt idx="1">
                  <c:v>A remuneração e benefícios oferecidos pela
empresa
r=22</c:v>
                </c:pt>
                <c:pt idx="2">
                  <c:v>O fato de saber que só serei demitido (a) em
último caso
r=6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94</c:v>
                </c:pt>
                <c:pt idx="1">
                  <c:v>86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 fato dela me proporcionar equilíbrio entre
minha vida pessoal e profissional
r=130</c:v>
                </c:pt>
                <c:pt idx="1">
                  <c:v>A remuneração e benefícios oferecidos pela
empresa
r=22</c:v>
                </c:pt>
                <c:pt idx="2">
                  <c:v>O fato de saber que só serei demitido (a) em
último caso
r=6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94</c:v>
                </c:pt>
                <c:pt idx="1">
                  <c:v>84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 oportunidade que tenho de crescer e me desenvolver
r=113</c:v>
                </c:pt>
                <c:pt idx="1">
                  <c:v>O alinhamento dos meus valores com os valores da empresa
r=57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9-4CBB-8E30-D8FB0E3ED0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 oportunidade que tenho de crescer e me desenvolver
r=113</c:v>
                </c:pt>
                <c:pt idx="1">
                  <c:v>O alinhamento dos meus valores com os valores da empresa
r=57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9-4CBB-8E30-D8FB0E3ED0C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 principal motivo que me faz permanecer na empresa é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5-4251-909E-B5A804F74F0F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5-4251-909E-B5A804F74F0F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5-4251-909E-B5A804F74F0F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5-4251-909E-B5A804F74F0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5-4251-909E-B5A804F74F0F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45-4251-909E-B5A804F74F0F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5-4251-909E-B5A804F74F0F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5-4251-909E-B5A804F74F0F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5-4251-909E-B5A804F74F0F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5-4251-909E-B5A804F74F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 fato dela me proporcionar equilíbrio entre minha vida pessoal e profissional (r= 130)</c:v>
                </c:pt>
                <c:pt idx="1">
                  <c:v>A remuneração e benefícios oferecidos pela empresa (r= 22)</c:v>
                </c:pt>
                <c:pt idx="2">
                  <c:v>O fato de saber que só serei demitido(a) em último caso (r= 6)</c:v>
                </c:pt>
                <c:pt idx="3">
                  <c:v>A oportunidade que tenho de crescer e me desenvolver (r= 113)</c:v>
                </c:pt>
                <c:pt idx="4">
                  <c:v>O alinhamento dos meus valores com os valores da empresa (r= 57)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130</c:v>
                </c:pt>
                <c:pt idx="1">
                  <c:v>22</c:v>
                </c:pt>
                <c:pt idx="2">
                  <c:v>6</c:v>
                </c:pt>
                <c:pt idx="3">
                  <c:v>113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5-4251-909E-B5A804F74F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move the slide</a:t>
            </a: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000" b="0" strike="noStrike" spc="-1">
                <a:latin typeface="Arial" panose="020B0604020202020204"/>
              </a:rPr>
              <a:t>Click to edit the notes format</a:t>
            </a:r>
          </a:p>
        </p:txBody>
      </p:sp>
      <p:sp>
        <p:nvSpPr>
          <p:cNvPr id="4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1400" b="0" strike="noStrike" spc="-1">
                <a:latin typeface="Times New Roman" panose="02020603050405020304"/>
              </a:rPr>
              <a:t>&lt;header&gt;</a:t>
            </a:r>
          </a:p>
        </p:txBody>
      </p:sp>
      <p:sp>
        <p:nvSpPr>
          <p:cNvPr id="488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t-BR" sz="1400" b="0" strike="noStrike" spc="-1">
                <a:latin typeface="Times New Roman" panose="02020603050405020304"/>
              </a:defRPr>
            </a:lvl1pPr>
          </a:lstStyle>
          <a:p>
            <a:pPr algn="r">
              <a:buNone/>
            </a:pPr>
            <a:r>
              <a:rPr lang="pt-BR" sz="1400" b="0" strike="noStrike" spc="-1">
                <a:latin typeface="Times New Roman" panose="02020603050405020304"/>
              </a:rPr>
              <a:t>&lt;date/time&gt;</a:t>
            </a:r>
          </a:p>
        </p:txBody>
      </p:sp>
      <p:sp>
        <p:nvSpPr>
          <p:cNvPr id="489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pt-BR" sz="1400" b="0" strike="noStrike" spc="-1">
                <a:latin typeface="Times New Roman" panose="02020603050405020304"/>
              </a:defRPr>
            </a:lvl1pPr>
          </a:lstStyle>
          <a:p>
            <a:r>
              <a:rPr lang="pt-BR" sz="1400" b="0" strike="noStrike" spc="-1">
                <a:latin typeface="Times New Roman" panose="02020603050405020304"/>
              </a:rPr>
              <a:t>&lt;footer&gt;</a:t>
            </a:r>
          </a:p>
        </p:txBody>
      </p:sp>
      <p:sp>
        <p:nvSpPr>
          <p:cNvPr id="490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pt-BR" sz="1400" b="0" strike="noStrike" spc="-1">
                <a:latin typeface="Times New Roman" panose="02020603050405020304"/>
              </a:defRPr>
            </a:lvl1pPr>
          </a:lstStyle>
          <a:p>
            <a:pPr algn="r">
              <a:buNone/>
            </a:pPr>
            <a:fld id="{9AF13435-1FC4-4276-A308-E1D9A32A9208}" type="slidenum">
              <a:rPr lang="pt-BR" sz="1400" b="0" strike="noStrike" spc="-1">
                <a:latin typeface="Times New Roman" panose="02020603050405020304"/>
              </a:rPr>
              <a:t>‹nº›</a:t>
            </a:fld>
            <a:endParaRPr lang="pt-BR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7775" y="857250"/>
            <a:ext cx="4105275" cy="2309813"/>
          </a:xfrm>
          <a:prstGeom prst="rect">
            <a:avLst/>
          </a:prstGeom>
          <a:ln w="0">
            <a:noFill/>
          </a:ln>
        </p:spPr>
      </p:sp>
      <p:sp>
        <p:nvSpPr>
          <p:cNvPr id="1439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1600" cy="26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-21590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000" b="0" strike="noStrike" spc="-1">
                <a:latin typeface="Arial" panose="020B0604020202020204"/>
              </a:rPr>
              <a:t>PRECISAMOS AJUSTAR OS GRAFICOS COM AS % CORRETAS CONFORME OS NIVEIS DE CADA ESTAGIO</a:t>
            </a:r>
          </a:p>
          <a:p>
            <a:pPr marL="215900" indent="-215900">
              <a:lnSpc>
                <a:spcPct val="100000"/>
              </a:lnSpc>
              <a:buNone/>
              <a:tabLst>
                <a:tab pos="0" algn="l"/>
              </a:tabLst>
            </a:pPr>
            <a:endParaRPr lang="pt-BR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4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0439" y="1304779"/>
            <a:ext cx="1077813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507524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6" hasCustomPrompt="1"/>
          </p:nvPr>
        </p:nvSpPr>
        <p:spPr>
          <a:xfrm>
            <a:off x="6223942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grpSp>
        <p:nvGrpSpPr>
          <p:cNvPr id="40" name="Agrupar 39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anco c/Padrão">
    <p:bg>
      <p:bgPr>
        <a:solidFill>
          <a:srgbClr val="D0F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2FD18B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anco c/Padrão">
    <p:bg>
      <p:bgPr>
        <a:solidFill>
          <a:srgbClr val="B8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54E4E3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anco c/Padrão">
    <p:bg>
      <p:bgPr>
        <a:solidFill>
          <a:srgbClr val="C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F9AED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anco c/Padrão">
    <p:bg>
      <p:bgPr>
        <a:solidFill>
          <a:srgbClr val="D1B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1197F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anco c/Padrão">
    <p:bg>
      <p:bgPr>
        <a:solidFill>
          <a:srgbClr val="FF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F987DE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/>
          <p:cNvSpPr/>
          <p:nvPr/>
        </p:nvSpPr>
        <p:spPr>
          <a:xfrm>
            <a:off x="7143840" y="0"/>
            <a:ext cx="5044680" cy="685440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tângulo 11"/>
          <p:cNvSpPr/>
          <p:nvPr/>
        </p:nvSpPr>
        <p:spPr>
          <a:xfrm>
            <a:off x="7836480" y="1569240"/>
            <a:ext cx="3956400" cy="3956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Retângulo 13"/>
          <p:cNvSpPr/>
          <p:nvPr/>
        </p:nvSpPr>
        <p:spPr>
          <a:xfrm>
            <a:off x="7687800" y="1449000"/>
            <a:ext cx="3956400" cy="395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2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3" name="Retângulo 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81A32F48-9D9E-463E-B5B4-A58CBBEB293D}" type="slidenum">
              <a:rPr lang="pt-BR" sz="800" b="1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4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5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Espaço Reservado para Imagem 21" descr="Homem de terno e gravata vermelha&#10;&#10;Descrição gerada automaticamente"/>
          <p:cNvPicPr/>
          <p:nvPr/>
        </p:nvPicPr>
        <p:blipFill>
          <a:blip r:embed="rId14"/>
          <a:srcRect l="13227" r="13227"/>
          <a:stretch>
            <a:fillRect/>
          </a:stretch>
        </p:blipFill>
        <p:spPr>
          <a:xfrm>
            <a:off x="7148880" y="0"/>
            <a:ext cx="5039280" cy="6854400"/>
          </a:xfrm>
          <a:prstGeom prst="rect">
            <a:avLst/>
          </a:prstGeom>
          <a:ln w="0">
            <a:noFill/>
          </a:ln>
        </p:spPr>
      </p:pic>
      <p:sp>
        <p:nvSpPr>
          <p:cNvPr id="415" name="Text Placeholder 18"/>
          <p:cNvSpPr/>
          <p:nvPr/>
        </p:nvSpPr>
        <p:spPr>
          <a:xfrm>
            <a:off x="716760" y="1376640"/>
            <a:ext cx="9482400" cy="34354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Certificação 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Consultoria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Liderança</a:t>
            </a:r>
            <a:endParaRPr lang="pt-BR" sz="48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4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Saúde</a:t>
            </a:r>
            <a:endParaRPr lang="pt-BR" sz="4800" b="0" strike="noStrike" spc="-1">
              <a:latin typeface="Arial" panose="020B0604020202020204"/>
            </a:endParaRPr>
          </a:p>
        </p:txBody>
      </p:sp>
      <p:grpSp>
        <p:nvGrpSpPr>
          <p:cNvPr id="416" name="Agrupar 8"/>
          <p:cNvGrpSpPr/>
          <p:nvPr/>
        </p:nvGrpSpPr>
        <p:grpSpPr>
          <a:xfrm>
            <a:off x="787320" y="617760"/>
            <a:ext cx="418680" cy="433080"/>
            <a:chOff x="787320" y="617760"/>
            <a:chExt cx="418680" cy="433080"/>
          </a:xfrm>
        </p:grpSpPr>
        <p:sp>
          <p:nvSpPr>
            <p:cNvPr id="417" name="Retângulo 10"/>
            <p:cNvSpPr/>
            <p:nvPr/>
          </p:nvSpPr>
          <p:spPr>
            <a:xfrm>
              <a:off x="787320" y="61776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8" name="Retângulo 13"/>
            <p:cNvSpPr/>
            <p:nvPr/>
          </p:nvSpPr>
          <p:spPr>
            <a:xfrm>
              <a:off x="880920" y="61776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19" name="Retângulo 14"/>
            <p:cNvSpPr/>
            <p:nvPr/>
          </p:nvSpPr>
          <p:spPr>
            <a:xfrm>
              <a:off x="974160" y="61776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0" name="Retângulo 15"/>
            <p:cNvSpPr/>
            <p:nvPr/>
          </p:nvSpPr>
          <p:spPr>
            <a:xfrm>
              <a:off x="1067760" y="61776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1" name="Retângulo 16"/>
            <p:cNvSpPr/>
            <p:nvPr/>
          </p:nvSpPr>
          <p:spPr>
            <a:xfrm>
              <a:off x="1161000" y="61776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2" name="Retângulo 17"/>
            <p:cNvSpPr/>
            <p:nvPr/>
          </p:nvSpPr>
          <p:spPr>
            <a:xfrm>
              <a:off x="787320" y="7146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3" name="Retângulo 18"/>
            <p:cNvSpPr/>
            <p:nvPr/>
          </p:nvSpPr>
          <p:spPr>
            <a:xfrm>
              <a:off x="880920" y="7146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4" name="Retângulo 19"/>
            <p:cNvSpPr/>
            <p:nvPr/>
          </p:nvSpPr>
          <p:spPr>
            <a:xfrm>
              <a:off x="974160" y="7146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5" name="Retângulo 20"/>
            <p:cNvSpPr/>
            <p:nvPr/>
          </p:nvSpPr>
          <p:spPr>
            <a:xfrm>
              <a:off x="1067760" y="7146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6" name="Retângulo 21"/>
            <p:cNvSpPr/>
            <p:nvPr/>
          </p:nvSpPr>
          <p:spPr>
            <a:xfrm>
              <a:off x="1161000" y="7146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7" name="Retângulo 22"/>
            <p:cNvSpPr/>
            <p:nvPr/>
          </p:nvSpPr>
          <p:spPr>
            <a:xfrm>
              <a:off x="787320" y="8118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8" name="Retângulo 23"/>
            <p:cNvSpPr/>
            <p:nvPr/>
          </p:nvSpPr>
          <p:spPr>
            <a:xfrm>
              <a:off x="880920" y="8118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9" name="Retângulo 24"/>
            <p:cNvSpPr/>
            <p:nvPr/>
          </p:nvSpPr>
          <p:spPr>
            <a:xfrm>
              <a:off x="974160" y="8118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0" name="Retângulo 25"/>
            <p:cNvSpPr/>
            <p:nvPr/>
          </p:nvSpPr>
          <p:spPr>
            <a:xfrm>
              <a:off x="1067760" y="8118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1" name="Retângulo 26"/>
            <p:cNvSpPr/>
            <p:nvPr/>
          </p:nvSpPr>
          <p:spPr>
            <a:xfrm>
              <a:off x="1161000" y="81180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2" name="Retângulo 27"/>
            <p:cNvSpPr/>
            <p:nvPr/>
          </p:nvSpPr>
          <p:spPr>
            <a:xfrm>
              <a:off x="787320" y="9086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3" name="Retângulo 28"/>
            <p:cNvSpPr/>
            <p:nvPr/>
          </p:nvSpPr>
          <p:spPr>
            <a:xfrm>
              <a:off x="880920" y="9086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4" name="Retângulo 29"/>
            <p:cNvSpPr/>
            <p:nvPr/>
          </p:nvSpPr>
          <p:spPr>
            <a:xfrm>
              <a:off x="974160" y="9086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5" name="Retângulo 30"/>
            <p:cNvSpPr/>
            <p:nvPr/>
          </p:nvSpPr>
          <p:spPr>
            <a:xfrm>
              <a:off x="1067760" y="9086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6" name="Retângulo 31"/>
            <p:cNvSpPr/>
            <p:nvPr/>
          </p:nvSpPr>
          <p:spPr>
            <a:xfrm>
              <a:off x="1161000" y="9086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7" name="Retângulo 32"/>
            <p:cNvSpPr/>
            <p:nvPr/>
          </p:nvSpPr>
          <p:spPr>
            <a:xfrm>
              <a:off x="787320" y="10058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8" name="Retângulo 33"/>
            <p:cNvSpPr/>
            <p:nvPr/>
          </p:nvSpPr>
          <p:spPr>
            <a:xfrm>
              <a:off x="880920" y="10058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39" name="Retângulo 34"/>
            <p:cNvSpPr/>
            <p:nvPr/>
          </p:nvSpPr>
          <p:spPr>
            <a:xfrm>
              <a:off x="974160" y="10058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0" name="Retângulo 35"/>
            <p:cNvSpPr/>
            <p:nvPr/>
          </p:nvSpPr>
          <p:spPr>
            <a:xfrm>
              <a:off x="1067760" y="10058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1" name="Retângulo 36"/>
            <p:cNvSpPr/>
            <p:nvPr/>
          </p:nvSpPr>
          <p:spPr>
            <a:xfrm>
              <a:off x="1161000" y="1005840"/>
              <a:ext cx="45000" cy="4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42" name="Text Placeholder 18"/>
          <p:cNvSpPr/>
          <p:nvPr/>
        </p:nvSpPr>
        <p:spPr>
          <a:xfrm>
            <a:off x="765360" y="1182600"/>
            <a:ext cx="9011520" cy="326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45000" rIns="90000" bIns="45000" anchor="b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2000" b="1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gptw.com.br</a:t>
            </a:r>
            <a:endParaRPr lang="pt-BR" sz="2000" b="0" strike="noStrike" spc="-1">
              <a:latin typeface="Arial" panose="020B0604020202020204"/>
            </a:endParaRPr>
          </a:p>
        </p:txBody>
      </p:sp>
      <p:pic>
        <p:nvPicPr>
          <p:cNvPr id="443" name="Gráfico 41"/>
          <p:cNvPicPr/>
          <p:nvPr/>
        </p:nvPicPr>
        <p:blipFill>
          <a:blip r:embed="rId15"/>
          <a:stretch>
            <a:fillRect/>
          </a:stretch>
        </p:blipFill>
        <p:spPr>
          <a:xfrm>
            <a:off x="2393280" y="5931000"/>
            <a:ext cx="187920" cy="187920"/>
          </a:xfrm>
          <a:prstGeom prst="rect">
            <a:avLst/>
          </a:prstGeom>
          <a:ln w="0">
            <a:noFill/>
          </a:ln>
        </p:spPr>
      </p:pic>
      <p:pic>
        <p:nvPicPr>
          <p:cNvPr id="444" name="Gráfico 42"/>
          <p:cNvPicPr/>
          <p:nvPr/>
        </p:nvPicPr>
        <p:blipFill>
          <a:blip r:embed="rId16"/>
          <a:stretch>
            <a:fillRect/>
          </a:stretch>
        </p:blipFill>
        <p:spPr>
          <a:xfrm>
            <a:off x="716760" y="5910480"/>
            <a:ext cx="187920" cy="187920"/>
          </a:xfrm>
          <a:prstGeom prst="rect">
            <a:avLst/>
          </a:prstGeom>
          <a:ln w="0">
            <a:noFill/>
          </a:ln>
        </p:spPr>
      </p:pic>
      <p:pic>
        <p:nvPicPr>
          <p:cNvPr id="445" name="Gráfico 43"/>
          <p:cNvPicPr/>
          <p:nvPr/>
        </p:nvPicPr>
        <p:blipFill>
          <a:blip r:embed="rId17"/>
          <a:stretch>
            <a:fillRect/>
          </a:stretch>
        </p:blipFill>
        <p:spPr>
          <a:xfrm>
            <a:off x="1284120" y="5910480"/>
            <a:ext cx="187920" cy="187920"/>
          </a:xfrm>
          <a:prstGeom prst="rect">
            <a:avLst/>
          </a:prstGeom>
          <a:ln w="0">
            <a:noFill/>
          </a:ln>
        </p:spPr>
      </p:pic>
      <p:pic>
        <p:nvPicPr>
          <p:cNvPr id="446" name="Gráfico 44"/>
          <p:cNvPicPr/>
          <p:nvPr/>
        </p:nvPicPr>
        <p:blipFill>
          <a:blip r:embed="rId18"/>
          <a:stretch>
            <a:fillRect/>
          </a:stretch>
        </p:blipFill>
        <p:spPr>
          <a:xfrm>
            <a:off x="1851480" y="5910480"/>
            <a:ext cx="187920" cy="187920"/>
          </a:xfrm>
          <a:prstGeom prst="rect">
            <a:avLst/>
          </a:prstGeom>
          <a:ln w="0">
            <a:noFill/>
          </a:ln>
        </p:spPr>
      </p:pic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/>
          <p:cNvSpPr/>
          <p:nvPr userDrawn="1"/>
        </p:nvSpPr>
        <p:spPr>
          <a:xfrm>
            <a:off x="477979" y="6429596"/>
            <a:ext cx="3749554" cy="12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</a:t>
            </a:r>
            <a:r>
              <a:rPr lang="pt-PT" alt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1"/>
          <p:cNvSpPr/>
          <p:nvPr/>
        </p:nvSpPr>
        <p:spPr>
          <a:xfrm>
            <a:off x="7148880" y="0"/>
            <a:ext cx="5039280" cy="685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3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3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4" name="Retângulo 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889F3274-E4E4-4F4D-985D-92B8CA043E60}" type="slidenum">
              <a:rPr lang="pt-BR" sz="800" b="1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85" name="Imagem 2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5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6" name="Retângulo 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BA180AE-42C2-4B9D-B71C-704F55756B0D}" type="slidenum">
              <a:rPr lang="pt-BR" sz="800" b="1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127" name="Imagem 5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67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07" name="Rectangle 12"/>
          <p:cNvSpPr/>
          <p:nvPr/>
        </p:nvSpPr>
        <p:spPr>
          <a:xfrm>
            <a:off x="478080" y="6429600"/>
            <a:ext cx="3745800" cy="1225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</a:t>
            </a:r>
            <a:r>
              <a:rPr lang="pt-PT" alt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3</a:t>
            </a: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08" name="Retângulo 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653EE77-10A5-42F0-8894-02FE9892CC09}" type="slidenum">
              <a:rPr lang="pt-BR" sz="800" b="1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48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249" name="Imagem 8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25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1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2" name="Retângulo 12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F8AA3CD-0373-41D7-9F5A-79EF07577308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2" name="Rectangle 12"/>
          <p:cNvSpPr/>
          <p:nvPr/>
        </p:nvSpPr>
        <p:spPr>
          <a:xfrm>
            <a:off x="478080" y="6429600"/>
            <a:ext cx="3745800" cy="1225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</a:t>
            </a:r>
            <a:r>
              <a:rPr lang="pt-PT" alt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3</a:t>
            </a: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32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77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12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3.xml"/><Relationship Id="rId11" Type="http://schemas.openxmlformats.org/officeDocument/2006/relationships/image" Target="../media/image11.png"/><Relationship Id="rId5" Type="http://schemas.openxmlformats.org/officeDocument/2006/relationships/slide" Target="slide78.xml"/><Relationship Id="rId10" Type="http://schemas.openxmlformats.org/officeDocument/2006/relationships/slide" Target="slide75.xml"/><Relationship Id="rId4" Type="http://schemas.openxmlformats.org/officeDocument/2006/relationships/slide" Target="slide10.xml"/><Relationship Id="rId9" Type="http://schemas.openxmlformats.org/officeDocument/2006/relationships/slide" Target="slide7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2.xml"/><Relationship Id="rId5" Type="http://schemas.openxmlformats.org/officeDocument/2006/relationships/chart" Target="../charts/chart9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2.xml"/><Relationship Id="rId4" Type="http://schemas.openxmlformats.org/officeDocument/2006/relationships/chart" Target="../charts/char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7.xml"/><Relationship Id="rId3" Type="http://schemas.openxmlformats.org/officeDocument/2006/relationships/image" Target="../media/image1.jpeg"/><Relationship Id="rId7" Type="http://schemas.openxmlformats.org/officeDocument/2006/relationships/chart" Target="../charts/chart5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chart" Target="../charts/chart5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.com.br/conteudo/artigos/enp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-brasil.zendesk.com/hc/pt-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6" Type="http://schemas.openxmlformats.org/officeDocument/2006/relationships/hyperlink" Target="http://gptw-pwa.dialog.cm/" TargetMode="External"/><Relationship Id="rId5" Type="http://schemas.openxmlformats.org/officeDocument/2006/relationships/hyperlink" Target="http://gptw.com.br/plantao-de-duvidas-gptw/" TargetMode="External"/><Relationship Id="rId4" Type="http://schemas.openxmlformats.org/officeDocument/2006/relationships/hyperlink" Target="mailto:mail:atendimento@gptw.com.br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www.gptwpartners.com.br/" TargetMode="External"/><Relationship Id="rId3" Type="http://schemas.openxmlformats.org/officeDocument/2006/relationships/hyperlink" Target="mailto:haline.aquino@greatplacetowork.com?subject=Quero%20saber%20mais%20sobre%20o%20Consulting!" TargetMode="External"/><Relationship Id="rId7" Type="http://schemas.openxmlformats.org/officeDocument/2006/relationships/hyperlink" Target="https://www.junglexp.com/" TargetMode="External"/><Relationship Id="rId12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5.png"/><Relationship Id="rId11" Type="http://schemas.openxmlformats.org/officeDocument/2006/relationships/hyperlink" Target="https://www.youleader.com.br/" TargetMode="External"/><Relationship Id="rId5" Type="http://schemas.openxmlformats.org/officeDocument/2006/relationships/hyperlink" Target="http://www.leadera.com.br/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hyperlink" Target="https://www.geracaosocial.com.br/" TargetMode="External"/><Relationship Id="rId14" Type="http://schemas.openxmlformats.org/officeDocument/2006/relationships/image" Target="../media/image5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/>
          </p:nvPr>
        </p:nvSpPr>
        <p:spPr>
          <a:xfrm>
            <a:off x="496800" y="4872240"/>
            <a:ext cx="6020280" cy="6595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500"/>
              </a:spcBef>
              <a:buNone/>
              <a:tabLst>
                <a:tab pos="0" algn="l"/>
              </a:tabLst>
            </a:pPr>
            <a:r>
              <a:rPr lang="en-US" sz="2600" b="0" strike="noStrike" spc="-1">
                <a:solidFill>
                  <a:srgbClr val="292B30"/>
                </a:solidFill>
                <a:latin typeface="Segoe UI Black"/>
                <a:ea typeface="Segoe UI Black"/>
              </a:rPr>
              <a:t>2023</a:t>
            </a:r>
            <a:endParaRPr lang="pt-BR" sz="2600" b="0" strike="noStrike" spc="-1">
              <a:latin typeface="Arial" panose="020B0604020202020204"/>
            </a:endParaRPr>
          </a:p>
        </p:txBody>
      </p:sp>
      <p:pic>
        <p:nvPicPr>
          <p:cNvPr id="493" name="Gráfico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45760" y="787680"/>
            <a:ext cx="2334600" cy="360720"/>
          </a:xfrm>
          <a:prstGeom prst="rect">
            <a:avLst/>
          </a:prstGeom>
          <a:ln w="0">
            <a:noFill/>
          </a:ln>
        </p:spPr>
      </p:pic>
      <p:sp>
        <p:nvSpPr>
          <p:cNvPr id="494" name="Rectangle 12"/>
          <p:cNvSpPr/>
          <p:nvPr/>
        </p:nvSpPr>
        <p:spPr>
          <a:xfrm>
            <a:off x="28839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495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6C6C6C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6C6C6C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6C6C6C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6C6C6C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6C6C6C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496" name="Título 4"/>
          <p:cNvSpPr/>
          <p:nvPr/>
        </p:nvSpPr>
        <p:spPr>
          <a:xfrm>
            <a:off x="492457" y="2868650"/>
            <a:ext cx="6147720" cy="11167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FF1628"/>
                </a:solidFill>
                <a:latin typeface="Segoe UI"/>
                <a:ea typeface="DejaVu Sans" panose="020B0606030804020204"/>
              </a:rPr>
              <a:t>Relatório de Resultados</a:t>
            </a:r>
            <a:endParaRPr lang="pt-BR" sz="22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FF1628"/>
                </a:solidFill>
                <a:latin typeface="Segoe UI"/>
                <a:ea typeface="DejaVu Sans" panose="020B0606030804020204"/>
              </a:rPr>
              <a:t>da Pesquisa de clima GPTW</a:t>
            </a:r>
            <a:endParaRPr lang="pt-BR" sz="2200" b="0" strike="noStrike" spc="-1">
              <a:latin typeface="Arial" panose="020B0604020202020204"/>
            </a:endParaRPr>
          </a:p>
        </p:txBody>
      </p:sp>
      <p:pic>
        <p:nvPicPr>
          <p:cNvPr id="2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7412CC10-F8A6-667A-7E0C-2002EB0E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168" y="2391225"/>
            <a:ext cx="221932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Imagem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671" name="CaixaDeTexto 17"/>
          <p:cNvSpPr/>
          <p:nvPr/>
        </p:nvSpPr>
        <p:spPr>
          <a:xfrm>
            <a:off x="5105160" y="2763360"/>
            <a:ext cx="631692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RESULTADOS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DA PESQUISA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sp>
        <p:nvSpPr>
          <p:cNvPr id="672" name="PlaceHolder 1"/>
          <p:cNvSpPr>
            <a:spLocks noGrp="1"/>
          </p:cNvSpPr>
          <p:nvPr>
            <p:ph/>
          </p:nvPr>
        </p:nvSpPr>
        <p:spPr>
          <a:xfrm>
            <a:off x="5131800" y="2178720"/>
            <a:ext cx="4491720" cy="3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en-US" sz="2600" b="0" strike="noStrike" spc="-1">
                <a:solidFill>
                  <a:srgbClr val="FF1628"/>
                </a:solidFill>
                <a:latin typeface="Segoe UI Semibold"/>
                <a:ea typeface="Segoe UI Black"/>
              </a:rPr>
              <a:t>NOME DA EMPRESA</a:t>
            </a:r>
            <a:endParaRPr lang="pt-BR" sz="2600" b="0" strike="noStrike" spc="-1">
              <a:latin typeface="Arial" panose="020B0604020202020204"/>
            </a:endParaRPr>
          </a:p>
        </p:txBody>
      </p:sp>
      <p:sp>
        <p:nvSpPr>
          <p:cNvPr id="673" name="Rectangle 12"/>
          <p:cNvSpPr/>
          <p:nvPr/>
        </p:nvSpPr>
        <p:spPr>
          <a:xfrm>
            <a:off x="753228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74" name="Rectangle 12"/>
          <p:cNvSpPr/>
          <p:nvPr/>
        </p:nvSpPr>
        <p:spPr>
          <a:xfrm>
            <a:off x="512604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675" name="Retângulo 7"/>
          <p:cNvSpPr/>
          <p:nvPr/>
        </p:nvSpPr>
        <p:spPr>
          <a:xfrm>
            <a:off x="115106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75078976-6DE8-4FF2-AD83-CCE5A7E690CA}" type="slidenum">
              <a:rPr lang="pt-BR" sz="800" b="1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10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CaixaDeTexto 5"/>
          <p:cNvSpPr/>
          <p:nvPr/>
        </p:nvSpPr>
        <p:spPr>
          <a:xfrm>
            <a:off x="1194480" y="4764240"/>
            <a:ext cx="208656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Colaboradores que </a:t>
            </a: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receberam o convite 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para participar da pesquisa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677" name="CaixaDeTexto 12"/>
          <p:cNvSpPr/>
          <p:nvPr/>
        </p:nvSpPr>
        <p:spPr>
          <a:xfrm>
            <a:off x="1194480" y="4363920"/>
            <a:ext cx="2086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>
                <a:solidFill>
                  <a:srgbClr val="292B30"/>
                </a:solidFill>
                <a:latin typeface="Segoe UI Black"/>
                <a:ea typeface="DejaVu Sans" panose="020B0606030804020204"/>
              </a:rPr>
              <a:t>Convidados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678" name="Elipse 17"/>
          <p:cNvSpPr/>
          <p:nvPr/>
        </p:nvSpPr>
        <p:spPr>
          <a:xfrm>
            <a:off x="1339560" y="2407680"/>
            <a:ext cx="1796400" cy="1796400"/>
          </a:xfrm>
          <a:prstGeom prst="ellipse">
            <a:avLst/>
          </a:prstGeom>
          <a:noFill/>
          <a:ln w="38100">
            <a:solidFill>
              <a:srgbClr val="292B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 dirty="0">
                <a:solidFill>
                  <a:srgbClr val="292B30"/>
                </a:solidFill>
                <a:latin typeface="Segoe UI Black"/>
                <a:ea typeface="DejaVu Sans" panose="020B0606030804020204"/>
              </a:rPr>
              <a:t>638</a:t>
            </a:r>
            <a:endParaRPr lang="pt-BR" sz="6000" b="0" strike="noStrike" spc="-1" dirty="0">
              <a:latin typeface="Arial" panose="020B0604020202020204"/>
            </a:endParaRPr>
          </a:p>
        </p:txBody>
      </p:sp>
      <p:sp>
        <p:nvSpPr>
          <p:cNvPr id="679" name="CaixaDeTexto 35"/>
          <p:cNvSpPr/>
          <p:nvPr/>
        </p:nvSpPr>
        <p:spPr>
          <a:xfrm>
            <a:off x="8907480" y="4764240"/>
            <a:ext cx="208656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Comentários feitos com base nas </a:t>
            </a:r>
            <a:r>
              <a:rPr lang="pt-BR" sz="1400" b="0" i="1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questões abertas</a:t>
            </a:r>
            <a:r>
              <a:rPr lang="pt-BR" sz="14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apresentadas ao final da pesquisa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680" name="CaixaDeTexto 36"/>
          <p:cNvSpPr/>
          <p:nvPr/>
        </p:nvSpPr>
        <p:spPr>
          <a:xfrm>
            <a:off x="8907480" y="4363920"/>
            <a:ext cx="2086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rgbClr val="B20084"/>
                </a:solidFill>
                <a:latin typeface="Segoe UI Black"/>
                <a:ea typeface="DejaVu Sans" panose="020B0606030804020204"/>
              </a:rPr>
              <a:t>Comentários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681" name="Elipse 38"/>
          <p:cNvSpPr/>
          <p:nvPr/>
        </p:nvSpPr>
        <p:spPr>
          <a:xfrm>
            <a:off x="3910680" y="2407680"/>
            <a:ext cx="1796400" cy="1796400"/>
          </a:xfrm>
          <a:prstGeom prst="ellipse">
            <a:avLst/>
          </a:prstGeom>
          <a:noFill/>
          <a:ln w="38100">
            <a:solidFill>
              <a:srgbClr val="146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 dirty="0">
                <a:solidFill>
                  <a:srgbClr val="1460A5"/>
                </a:solidFill>
                <a:latin typeface="Segoe UI Black"/>
                <a:ea typeface="DejaVu Sans" panose="020B0606030804020204"/>
              </a:rPr>
              <a:t>331</a:t>
            </a:r>
            <a:endParaRPr lang="pt-BR" sz="6000" b="0" strike="noStrike" spc="-1" dirty="0">
              <a:latin typeface="Arial" panose="020B0604020202020204"/>
            </a:endParaRPr>
          </a:p>
        </p:txBody>
      </p:sp>
      <p:sp>
        <p:nvSpPr>
          <p:cNvPr id="682" name="CaixaDeTexto 39"/>
          <p:cNvSpPr/>
          <p:nvPr/>
        </p:nvSpPr>
        <p:spPr>
          <a:xfrm>
            <a:off x="3765240" y="4764240"/>
            <a:ext cx="208656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Colaboradores que </a:t>
            </a:r>
            <a:r>
              <a:rPr lang="pt-BR" sz="1400" b="0" i="1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participaram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683" name="CaixaDeTexto 40"/>
          <p:cNvSpPr/>
          <p:nvPr/>
        </p:nvSpPr>
        <p:spPr>
          <a:xfrm>
            <a:off x="3765240" y="4363920"/>
            <a:ext cx="2086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rgbClr val="1460A5"/>
                </a:solidFill>
                <a:latin typeface="Segoe UI Black"/>
                <a:ea typeface="DejaVu Sans" panose="020B0606030804020204"/>
              </a:rPr>
              <a:t>Respondentes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684" name="Elipse 42"/>
          <p:cNvSpPr/>
          <p:nvPr/>
        </p:nvSpPr>
        <p:spPr>
          <a:xfrm>
            <a:off x="6481440" y="2407680"/>
            <a:ext cx="1796400" cy="1796400"/>
          </a:xfrm>
          <a:prstGeom prst="ellipse">
            <a:avLst/>
          </a:prstGeom>
          <a:noFill/>
          <a:ln w="38100">
            <a:solidFill>
              <a:srgbClr val="411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 dirty="0">
                <a:solidFill>
                  <a:srgbClr val="41197F"/>
                </a:solidFill>
                <a:latin typeface="Segoe UI Black"/>
                <a:ea typeface="DejaVu Sans" panose="020B0606030804020204"/>
              </a:rPr>
              <a:t>52%</a:t>
            </a:r>
            <a:endParaRPr lang="pt-BR" sz="6000" b="0" strike="noStrike" spc="-1" dirty="0">
              <a:latin typeface="Arial" panose="020B0604020202020204"/>
            </a:endParaRPr>
          </a:p>
        </p:txBody>
      </p:sp>
      <p:sp>
        <p:nvSpPr>
          <p:cNvPr id="685" name="CaixaDeTexto 43"/>
          <p:cNvSpPr/>
          <p:nvPr/>
        </p:nvSpPr>
        <p:spPr>
          <a:xfrm>
            <a:off x="6336360" y="4764240"/>
            <a:ext cx="208656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i="1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Porcentagem</a:t>
            </a:r>
            <a:r>
              <a:rPr lang="pt-BR" sz="14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que representa quantos colaboradores participaram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686" name="CaixaDeTexto 44"/>
          <p:cNvSpPr/>
          <p:nvPr/>
        </p:nvSpPr>
        <p:spPr>
          <a:xfrm>
            <a:off x="6336360" y="4363920"/>
            <a:ext cx="2086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rgbClr val="41197F"/>
                </a:solidFill>
                <a:latin typeface="Segoe UI Black"/>
                <a:ea typeface="DejaVu Sans" panose="020B0606030804020204"/>
              </a:rPr>
              <a:t>Participação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687" name="Título 4"/>
          <p:cNvSpPr/>
          <p:nvPr/>
        </p:nvSpPr>
        <p:spPr>
          <a:xfrm>
            <a:off x="1054800" y="1149480"/>
            <a:ext cx="73681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Participação dos colaboradores</a:t>
            </a:r>
            <a:endParaRPr lang="pt-BR" sz="3600" b="0" strike="noStrike" spc="-1" dirty="0">
              <a:latin typeface="Arial" panose="020B0604020202020204"/>
            </a:endParaRPr>
          </a:p>
        </p:txBody>
      </p:sp>
      <p:sp>
        <p:nvSpPr>
          <p:cNvPr id="68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68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690" name="Retângulo 2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0686D30-F160-4872-BC4D-AD4FBC209700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11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691" name="Elipse 34"/>
          <p:cNvSpPr/>
          <p:nvPr/>
        </p:nvSpPr>
        <p:spPr>
          <a:xfrm>
            <a:off x="9052560" y="2407680"/>
            <a:ext cx="1796400" cy="1796400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3400" b="0" strike="noStrike" spc="-1" dirty="0">
                <a:solidFill>
                  <a:srgbClr val="B20084"/>
                </a:solidFill>
                <a:latin typeface="Segoe UI Black"/>
                <a:ea typeface="DejaVu Sans" panose="020B0606030804020204"/>
              </a:rPr>
              <a:t>466</a:t>
            </a:r>
            <a:endParaRPr lang="pt-BR" sz="6000" b="0" strike="noStrike" spc="-1" dirty="0">
              <a:latin typeface="Arial" panose="020B0604020202020204"/>
            </a:endParaRPr>
          </a:p>
        </p:txBody>
      </p:sp>
      <p:sp>
        <p:nvSpPr>
          <p:cNvPr id="692" name="Conector reto 2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93" name="Conector reto 2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94" name="Conector reto 2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69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69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GPTW</a:t>
            </a:r>
            <a:endParaRPr lang="pt-BR" sz="990" b="0" strike="noStrike" spc="-1" dirty="0">
              <a:latin typeface="Arial" panose="020B0604020202020204"/>
            </a:endParaRPr>
          </a:p>
        </p:txBody>
      </p:sp>
      <p:sp>
        <p:nvSpPr>
          <p:cNvPr id="69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 err="1">
                <a:solidFill>
                  <a:srgbClr val="5C6066"/>
                </a:solidFill>
                <a:latin typeface="Segoe UI Black"/>
                <a:ea typeface="Segoe UI Black"/>
              </a:rPr>
              <a:t>Os</a:t>
            </a:r>
            <a:r>
              <a:rPr lang="en-US" sz="990" b="0" strike="noStrike" spc="-9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990" b="0" strike="noStrike" spc="-9" dirty="0" err="1">
                <a:solidFill>
                  <a:srgbClr val="5C6066"/>
                </a:solidFill>
                <a:latin typeface="Segoe UI Black"/>
                <a:ea typeface="Segoe UI Black"/>
              </a:rPr>
              <a:t>resultados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69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fazer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com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os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resultados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69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 de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Práticas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70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 dirty="0">
              <a:latin typeface="Arial" panose="020B0604020202020204"/>
            </a:endParaRPr>
          </a:p>
        </p:txBody>
      </p:sp>
      <p:sp>
        <p:nvSpPr>
          <p:cNvPr id="70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Vem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conhecer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mais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2" name="Gráfico 8"/>
          <p:cNvGraphicFramePr/>
          <p:nvPr/>
        </p:nvGraphicFramePr>
        <p:xfrm>
          <a:off x="880920" y="1405080"/>
          <a:ext cx="7403040" cy="35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3" name="CaixaDeTexto 9"/>
          <p:cNvSpPr/>
          <p:nvPr/>
        </p:nvSpPr>
        <p:spPr>
          <a:xfrm>
            <a:off x="9205560" y="2103480"/>
            <a:ext cx="2708640" cy="569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5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Visão da Área, ou seja, </a:t>
            </a:r>
            <a:r>
              <a:rPr lang="pt-BR" sz="1050" b="0" i="1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a percepção dos funcionários</a:t>
            </a:r>
            <a:r>
              <a:rPr lang="pt-BR" sz="105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 sobre a área em que trabalham e seus gestores diretos</a:t>
            </a:r>
            <a:endParaRPr lang="pt-BR" sz="1050" b="0" strike="noStrike" spc="-1" dirty="0">
              <a:latin typeface="Arial" panose="020B0604020202020204"/>
            </a:endParaRPr>
          </a:p>
        </p:txBody>
      </p:sp>
      <p:sp>
        <p:nvSpPr>
          <p:cNvPr id="704" name="CaixaDeTexto 10"/>
          <p:cNvSpPr/>
          <p:nvPr/>
        </p:nvSpPr>
        <p:spPr>
          <a:xfrm>
            <a:off x="9205560" y="1885320"/>
            <a:ext cx="27086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VA (Visão área)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705" name="CaixaDeTexto 11"/>
          <p:cNvSpPr/>
          <p:nvPr/>
        </p:nvSpPr>
        <p:spPr>
          <a:xfrm>
            <a:off x="9205560" y="3108960"/>
            <a:ext cx="270864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5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Visão da Empresa, ou seja, </a:t>
            </a:r>
            <a:r>
              <a:rPr lang="pt-BR" sz="1050" b="0" i="1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a percepção</a:t>
            </a:r>
            <a:endParaRPr lang="pt-BR" sz="105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i="1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dos funcionários</a:t>
            </a:r>
            <a:r>
              <a:rPr lang="pt-BR" sz="105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 sobre a organização</a:t>
            </a:r>
            <a:endParaRPr lang="pt-BR" sz="105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como um todo e sua alta direção</a:t>
            </a:r>
            <a:endParaRPr lang="pt-BR" sz="1050" b="0" strike="noStrike" spc="-1" dirty="0">
              <a:latin typeface="Arial" panose="020B0604020202020204"/>
            </a:endParaRPr>
          </a:p>
        </p:txBody>
      </p:sp>
      <p:sp>
        <p:nvSpPr>
          <p:cNvPr id="706" name="CaixaDeTexto 12"/>
          <p:cNvSpPr/>
          <p:nvPr/>
        </p:nvSpPr>
        <p:spPr>
          <a:xfrm>
            <a:off x="9205560" y="2885760"/>
            <a:ext cx="25362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VE (Visão empresa)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707" name="CaixaDeTexto 13"/>
          <p:cNvSpPr/>
          <p:nvPr/>
        </p:nvSpPr>
        <p:spPr>
          <a:xfrm>
            <a:off x="9205560" y="4163760"/>
            <a:ext cx="2708640" cy="4273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i="1" u="sng" strike="noStrike" spc="-1" dirty="0">
                <a:solidFill>
                  <a:srgbClr val="FF1628"/>
                </a:solidFill>
                <a:uFillTx/>
                <a:latin typeface="Segoe UI"/>
                <a:ea typeface="DejaVu Sans" panose="020B0606030804020204"/>
              </a:rPr>
              <a:t>Empresas Premiadas como as Melhores do Brasil para se trabalhar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708" name="CaixaDeTexto 14"/>
          <p:cNvSpPr/>
          <p:nvPr/>
        </p:nvSpPr>
        <p:spPr>
          <a:xfrm>
            <a:off x="9205560" y="3920040"/>
            <a:ext cx="2708640" cy="3041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150 Melhores 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709" name="Google Shape;1743;p37"/>
          <p:cNvSpPr/>
          <p:nvPr/>
        </p:nvSpPr>
        <p:spPr>
          <a:xfrm>
            <a:off x="1530705" y="4824735"/>
            <a:ext cx="11894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1" strike="noStrike" spc="-1" dirty="0">
                <a:solidFill>
                  <a:srgbClr val="5C6066"/>
                </a:solidFill>
                <a:latin typeface="Segoe UI"/>
                <a:ea typeface="Fira Sans Extra Condensed SemiBold"/>
              </a:rPr>
              <a:t>Nota </a:t>
            </a:r>
            <a:r>
              <a:rPr lang="en-GB" sz="1200" b="1" strike="noStrike" spc="-1" dirty="0" err="1">
                <a:solidFill>
                  <a:srgbClr val="5C6066"/>
                </a:solidFill>
                <a:latin typeface="Segoe UI"/>
                <a:ea typeface="Fira Sans Extra Condensed SemiBold"/>
              </a:rPr>
              <a:t>Atual</a:t>
            </a:r>
            <a:endParaRPr lang="pt-BR" sz="1200" b="0" strike="noStrike" spc="-1" dirty="0" err="1">
              <a:latin typeface="Arial" panose="020B0604020202020204"/>
            </a:endParaRPr>
          </a:p>
        </p:txBody>
      </p:sp>
      <p:sp>
        <p:nvSpPr>
          <p:cNvPr id="710" name="Google Shape;1743;p37"/>
          <p:cNvSpPr/>
          <p:nvPr/>
        </p:nvSpPr>
        <p:spPr>
          <a:xfrm>
            <a:off x="3352880" y="4802415"/>
            <a:ext cx="99432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1" strike="noStrike" spc="-1" dirty="0">
                <a:solidFill>
                  <a:srgbClr val="5C6066"/>
                </a:solidFill>
                <a:latin typeface="Segoe UI"/>
                <a:ea typeface="Fira Sans Extra Condensed SemiBold"/>
              </a:rPr>
              <a:t>VA</a:t>
            </a:r>
            <a:endParaRPr lang="pt-BR" sz="1200" b="0" strike="noStrike" spc="-1" dirty="0">
              <a:latin typeface="Arial" panose="020B0604020202020204"/>
            </a:endParaRPr>
          </a:p>
        </p:txBody>
      </p:sp>
      <p:sp>
        <p:nvSpPr>
          <p:cNvPr id="711" name="Google Shape;1743;p37"/>
          <p:cNvSpPr/>
          <p:nvPr/>
        </p:nvSpPr>
        <p:spPr>
          <a:xfrm>
            <a:off x="5060935" y="4802415"/>
            <a:ext cx="99432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1" strike="noStrike" spc="-1" dirty="0">
                <a:solidFill>
                  <a:srgbClr val="5C6066"/>
                </a:solidFill>
                <a:latin typeface="Segoe UI"/>
                <a:ea typeface="Fira Sans Extra Condensed SemiBold"/>
              </a:rPr>
              <a:t>VE</a:t>
            </a:r>
            <a:endParaRPr lang="pt-BR" sz="1200" b="0" strike="noStrike" spc="-1" dirty="0">
              <a:latin typeface="Arial" panose="020B0604020202020204"/>
            </a:endParaRPr>
          </a:p>
        </p:txBody>
      </p:sp>
      <p:sp>
        <p:nvSpPr>
          <p:cNvPr id="712" name="Google Shape;1743;p37"/>
          <p:cNvSpPr/>
          <p:nvPr/>
        </p:nvSpPr>
        <p:spPr>
          <a:xfrm>
            <a:off x="6768755" y="4796065"/>
            <a:ext cx="114696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1" strike="noStrike" spc="-1" dirty="0">
                <a:solidFill>
                  <a:srgbClr val="5C6066"/>
                </a:solidFill>
                <a:latin typeface="Segoe UI"/>
                <a:ea typeface="Fira Sans Extra Condensed SemiBold"/>
              </a:rPr>
              <a:t>Benchmark</a:t>
            </a:r>
            <a:endParaRPr lang="pt-BR" sz="1200" b="0" strike="noStrike" spc="-1" dirty="0">
              <a:latin typeface="Arial" panose="020B0604020202020204"/>
            </a:endParaRPr>
          </a:p>
        </p:txBody>
      </p:sp>
      <p:sp>
        <p:nvSpPr>
          <p:cNvPr id="713" name="Google Shape;1742;p37"/>
          <p:cNvSpPr/>
          <p:nvPr/>
        </p:nvSpPr>
        <p:spPr>
          <a:xfrm>
            <a:off x="1514505" y="5114535"/>
            <a:ext cx="1217880" cy="451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0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Média da pesquisa de clima</a:t>
            </a:r>
            <a:endParaRPr lang="pt-BR" sz="1000" b="0" strike="noStrike" spc="-1" dirty="0">
              <a:latin typeface="Arial" panose="020B0604020202020204"/>
            </a:endParaRPr>
          </a:p>
        </p:txBody>
      </p:sp>
      <p:sp>
        <p:nvSpPr>
          <p:cNvPr id="714" name="Google Shape;1742;p37"/>
          <p:cNvSpPr/>
          <p:nvPr/>
        </p:nvSpPr>
        <p:spPr>
          <a:xfrm>
            <a:off x="3371240" y="5092215"/>
            <a:ext cx="1044360" cy="451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0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Visão</a:t>
            </a:r>
            <a:br>
              <a:rPr sz="1000"/>
            </a:br>
            <a:r>
              <a:rPr lang="pt-BR" sz="10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da Área</a:t>
            </a:r>
            <a:endParaRPr lang="pt-BR" sz="1000" b="0" strike="noStrike" spc="-1" dirty="0">
              <a:latin typeface="Arial" panose="020B0604020202020204"/>
            </a:endParaRPr>
          </a:p>
        </p:txBody>
      </p:sp>
      <p:sp>
        <p:nvSpPr>
          <p:cNvPr id="715" name="Google Shape;1742;p37"/>
          <p:cNvSpPr/>
          <p:nvPr/>
        </p:nvSpPr>
        <p:spPr>
          <a:xfrm>
            <a:off x="5136535" y="5092215"/>
            <a:ext cx="1044360" cy="451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0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Visão da Empresa</a:t>
            </a:r>
            <a:endParaRPr lang="pt-BR" sz="1000" b="0" strike="noStrike" spc="-1" dirty="0">
              <a:latin typeface="Arial" panose="020B0604020202020204"/>
            </a:endParaRPr>
          </a:p>
        </p:txBody>
      </p:sp>
      <p:sp>
        <p:nvSpPr>
          <p:cNvPr id="716" name="Google Shape;1742;p37"/>
          <p:cNvSpPr/>
          <p:nvPr/>
        </p:nvSpPr>
        <p:spPr>
          <a:xfrm>
            <a:off x="6702425" y="5156835"/>
            <a:ext cx="1323975" cy="6019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altLang="pt-BR" sz="10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150 Melhores GPTW - Nacional 2022</a:t>
            </a:r>
          </a:p>
          <a:p>
            <a:pPr algn="ctr">
              <a:lnSpc>
                <a:spcPct val="100000"/>
              </a:lnSpc>
              <a:buNone/>
            </a:pPr>
            <a:endParaRPr lang="pt-PT" altLang="pt-BR" sz="1000" b="0" strike="noStrike" spc="-1">
              <a:solidFill>
                <a:srgbClr val="5C6066"/>
              </a:solidFill>
              <a:latin typeface="Segoe UI"/>
              <a:ea typeface="DejaVu Sans" panose="020B0606030804020204"/>
            </a:endParaRPr>
          </a:p>
        </p:txBody>
      </p:sp>
      <p:pic>
        <p:nvPicPr>
          <p:cNvPr id="717" name="Gráfico 68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77120" y="4947135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18" name="Gráfico 69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72575" y="4947135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19" name="Gráfico 70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16200" y="1951200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20" name="Gráfico 71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16200" y="2958120"/>
            <a:ext cx="201960" cy="201960"/>
          </a:xfrm>
          <a:prstGeom prst="rect">
            <a:avLst/>
          </a:prstGeom>
          <a:ln w="0">
            <a:noFill/>
          </a:ln>
        </p:spPr>
      </p:pic>
      <p:sp>
        <p:nvSpPr>
          <p:cNvPr id="721" name="CaixaDeTexto 11"/>
          <p:cNvSpPr/>
          <p:nvPr/>
        </p:nvSpPr>
        <p:spPr>
          <a:xfrm>
            <a:off x="9208080" y="5037120"/>
            <a:ext cx="270864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A média das notas VA (Visão Área)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100" b="0" strike="noStrike" spc="-1" dirty="0">
                <a:solidFill>
                  <a:srgbClr val="5C6167"/>
                </a:solidFill>
                <a:latin typeface="Segoe UI"/>
                <a:ea typeface="DejaVu Sans" panose="020B0606030804020204"/>
              </a:rPr>
              <a:t>e VE (Visão Empresa)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722" name="CaixaDeTexto 12"/>
          <p:cNvSpPr/>
          <p:nvPr/>
        </p:nvSpPr>
        <p:spPr>
          <a:xfrm>
            <a:off x="9210240" y="4790520"/>
            <a:ext cx="27086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Nota atual</a:t>
            </a:r>
            <a:endParaRPr lang="pt-BR" sz="1400" b="0" strike="noStrike" spc="-1" dirty="0">
              <a:latin typeface="Arial" panose="020B0604020202020204"/>
            </a:endParaRPr>
          </a:p>
        </p:txBody>
      </p:sp>
      <p:pic>
        <p:nvPicPr>
          <p:cNvPr id="723" name="Gráfico 70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38875" y="4947135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24" name="Gráfico 70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16200" y="3975120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25" name="Gráfico 70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16200" y="4841640"/>
            <a:ext cx="201960" cy="201960"/>
          </a:xfrm>
          <a:prstGeom prst="rect">
            <a:avLst/>
          </a:prstGeom>
          <a:ln w="0">
            <a:noFill/>
          </a:ln>
        </p:spPr>
      </p:pic>
      <p:pic>
        <p:nvPicPr>
          <p:cNvPr id="726" name="Gráfico 70">
            <a:hlinkClick r:id="rId4" action="ppaction://hlinksldjump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00625" y="4947135"/>
            <a:ext cx="201960" cy="201960"/>
          </a:xfrm>
          <a:prstGeom prst="rect">
            <a:avLst/>
          </a:prstGeom>
          <a:ln w="0">
            <a:noFill/>
          </a:ln>
        </p:spPr>
      </p:pic>
      <p:sp>
        <p:nvSpPr>
          <p:cNvPr id="727" name="Título 4"/>
          <p:cNvSpPr/>
          <p:nvPr/>
        </p:nvSpPr>
        <p:spPr>
          <a:xfrm>
            <a:off x="1771200" y="643320"/>
            <a:ext cx="1079352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Índice de </a:t>
            </a:r>
            <a:r>
              <a:rPr lang="pt-BR" sz="3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favorabilidade</a:t>
            </a:r>
            <a:endParaRPr lang="pt-BR" sz="3800" b="0" strike="noStrike" spc="-1" dirty="0" err="1">
              <a:latin typeface="Arial" panose="020B0604020202020204"/>
            </a:endParaRPr>
          </a:p>
        </p:txBody>
      </p:sp>
      <p:pic>
        <p:nvPicPr>
          <p:cNvPr id="728" name="Gráfico 4"/>
          <p:cNvPicPr/>
          <p:nvPr/>
        </p:nvPicPr>
        <p:blipFill>
          <a:blip r:embed="rId6"/>
          <a:stretch>
            <a:fillRect/>
          </a:stretch>
        </p:blipFill>
        <p:spPr>
          <a:xfrm>
            <a:off x="942120" y="57816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729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30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31" name="Retângulo 3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7AD9248-56F5-4DC5-A086-7A1FCC69A386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12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2" name="CaixaDeTexto 14"/>
          <p:cNvSpPr/>
          <p:nvPr/>
        </p:nvSpPr>
        <p:spPr>
          <a:xfrm>
            <a:off x="10399395" y="3932555"/>
            <a:ext cx="1270635" cy="3041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alt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2022</a:t>
            </a:r>
            <a:endParaRPr lang="pt-BR" sz="1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" name="Gráfico 28"/>
          <p:cNvGraphicFramePr/>
          <p:nvPr/>
        </p:nvGraphicFramePr>
        <p:xfrm>
          <a:off x="1924920" y="1662120"/>
          <a:ext cx="8338680" cy="457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33" name="Título 4"/>
          <p:cNvSpPr/>
          <p:nvPr/>
        </p:nvSpPr>
        <p:spPr>
          <a:xfrm>
            <a:off x="1771200" y="643320"/>
            <a:ext cx="1079352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Resultados por dimensão</a:t>
            </a:r>
            <a:endParaRPr lang="pt-BR" sz="3800" b="0" strike="noStrike" spc="-1">
              <a:latin typeface="Arial" panose="020B0604020202020204"/>
            </a:endParaRPr>
          </a:p>
        </p:txBody>
      </p:sp>
      <p:pic>
        <p:nvPicPr>
          <p:cNvPr id="734" name="Gráfico 3"/>
          <p:cNvPicPr/>
          <p:nvPr/>
        </p:nvPicPr>
        <p:blipFill>
          <a:blip r:embed="rId4"/>
          <a:stretch>
            <a:fillRect/>
          </a:stretch>
        </p:blipFill>
        <p:spPr>
          <a:xfrm>
            <a:off x="942120" y="57816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73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3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37" name="Retângulo 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1E47505-9167-4924-96F3-8BA59F25BEEA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13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ítulo 4"/>
          <p:cNvSpPr/>
          <p:nvPr/>
        </p:nvSpPr>
        <p:spPr>
          <a:xfrm>
            <a:off x="862200" y="493560"/>
            <a:ext cx="73681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Principais Fortalezas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4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41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42" name="Retângulo 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8828FAEB-C720-4417-BE31-C79BA1D38EBC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14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43" name="TextBox 1"/>
          <p:cNvSpPr/>
          <p:nvPr/>
        </p:nvSpPr>
        <p:spPr>
          <a:xfrm>
            <a:off x="880560" y="5152680"/>
            <a:ext cx="1077444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i="1" strike="noStrike" spc="-1">
                <a:solidFill>
                  <a:srgbClr val="4D4D4D"/>
                </a:solidFill>
                <a:latin typeface="Segoe UI"/>
                <a:ea typeface="DejaVu Sans" panose="020B0606030804020204"/>
              </a:rPr>
              <a:t>*</a:t>
            </a:r>
            <a:r>
              <a:rPr lang="pt-BR" sz="1100" b="0" i="1" strike="noStrike" spc="-1">
                <a:solidFill>
                  <a:srgbClr val="4D4D4D"/>
                </a:solidFill>
                <a:latin typeface="Segoe UI"/>
                <a:ea typeface="DejaVu Sans" panose="020B0606030804020204"/>
              </a:rPr>
              <a:t>Não consideramos as 04 afirmativas que tratam de diversidade pois é necessário realizar uma análise profunda e única da representatividade de cada empresa.</a:t>
            </a:r>
            <a:endParaRPr lang="pt-BR" sz="1100" b="0" strike="noStrike" spc="-1">
              <a:latin typeface="Arial" panose="020B0604020202020204"/>
            </a:endParaRPr>
          </a:p>
        </p:txBody>
      </p:sp>
      <p:graphicFrame>
        <p:nvGraphicFramePr>
          <p:cNvPr id="744" name="Table 743"/>
          <p:cNvGraphicFramePr>
            <a:graphicFrameLocks noGrp="1"/>
          </p:cNvGraphicFramePr>
          <p:nvPr/>
        </p:nvGraphicFramePr>
        <p:xfrm>
          <a:off x="892800" y="1458000"/>
          <a:ext cx="10400397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bem tratados independentemente de seu gênero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Este é um lugar fisicamente seguro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bem tratados independentemente de sua cor ou etnia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Nossas instalações contribuem para um bom ambiente de trabalho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ítulo 4"/>
          <p:cNvSpPr/>
          <p:nvPr/>
        </p:nvSpPr>
        <p:spPr>
          <a:xfrm>
            <a:off x="862200" y="493560"/>
            <a:ext cx="938160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Principais Oportunidades de Melhoria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46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47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48" name="Retângulo 5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CA667D04-1BCC-41B0-816F-FE17210ACF36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15</a:t>
            </a:fld>
            <a:endParaRPr lang="pt-BR" sz="800" b="0" strike="noStrike" spc="-1">
              <a:latin typeface="Arial" panose="020B0604020202020204"/>
            </a:endParaRPr>
          </a:p>
        </p:txBody>
      </p:sp>
      <p:graphicFrame>
        <p:nvGraphicFramePr>
          <p:cNvPr id="749" name="Table 748"/>
          <p:cNvGraphicFramePr>
            <a:graphicFrameLocks noGrp="1"/>
          </p:cNvGraphicFramePr>
          <p:nvPr/>
        </p:nvGraphicFramePr>
        <p:xfrm>
          <a:off x="892800" y="1458000"/>
          <a:ext cx="10400397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empresa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Adicionais - Recebo "feedback" sobre o meu desempenho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***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pagos adequadamente pelo serviço que fazem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Temos benefícios especiais e diferenciados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Box 1"/>
          <p:cNvSpPr/>
          <p:nvPr/>
        </p:nvSpPr>
        <p:spPr>
          <a:xfrm>
            <a:off x="881280" y="5045400"/>
            <a:ext cx="1077444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*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Essas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afirmativas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não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entram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no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cálculo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da nota da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pesquisa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de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clima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, mas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são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indicadores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importantíssimos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.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*As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afirmativas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que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não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possuem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Benchmark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são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as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afirmativas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volantes que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foram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escolhidas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pela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empresa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e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por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isso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não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têm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massa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1100" b="0" i="1" strike="noStrike" spc="-1" dirty="0" err="1">
                <a:solidFill>
                  <a:srgbClr val="4D4D4D"/>
                </a:solidFill>
                <a:latin typeface="Segoe UI"/>
                <a:ea typeface="DejaVu Sans" panose="020B0606030804020204"/>
              </a:rPr>
              <a:t>crítica</a:t>
            </a:r>
            <a:r>
              <a:rPr lang="en-US" sz="1100" b="0" i="1" strike="noStrike" spc="-1" dirty="0">
                <a:solidFill>
                  <a:srgbClr val="4D4D4D"/>
                </a:solidFill>
                <a:latin typeface="Segoe UI"/>
                <a:ea typeface="DejaVu Sans" panose="020B0606030804020204"/>
              </a:rPr>
              <a:t>.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750" name="Título 4"/>
          <p:cNvSpPr/>
          <p:nvPr/>
        </p:nvSpPr>
        <p:spPr>
          <a:xfrm>
            <a:off x="862200" y="493560"/>
            <a:ext cx="107935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FF0000"/>
                </a:solidFill>
                <a:latin typeface="Segoe UI Black"/>
                <a:ea typeface="Segoe UI Black"/>
              </a:rPr>
              <a:t>Adicionais</a:t>
            </a:r>
            <a:endParaRPr lang="pt-BR" sz="3600" b="0" strike="noStrike" spc="-1" dirty="0">
              <a:latin typeface="Arial" panose="020B0604020202020204"/>
            </a:endParaRPr>
          </a:p>
        </p:txBody>
      </p:sp>
      <p:sp>
        <p:nvSpPr>
          <p:cNvPr id="75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5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54" name="Retângulo 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FDBE376-5856-4EDD-A5FD-51EC31E5B632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16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graphicFrame>
        <p:nvGraphicFramePr>
          <p:cNvPr id="755" name="Table 754"/>
          <p:cNvGraphicFramePr>
            <a:graphicFrameLocks noGrp="1"/>
          </p:cNvGraphicFramePr>
          <p:nvPr/>
        </p:nvGraphicFramePr>
        <p:xfrm>
          <a:off x="864000" y="1152000"/>
          <a:ext cx="10400397" cy="37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Este é um lugar amistoso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Existe um sentimento de "família" ou de "equipe"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Sinto que estamos todos(as) "no mesmo barco"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Recebo "feedback" sobre o meu desempenho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***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Eu me desenvolvo profissionalmente trabalhando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***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4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Percebo o trabalho em equipe como uma prática da empresa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***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Espaço Reservado para Texto 2"/>
          <p:cNvSpPr/>
          <p:nvPr/>
        </p:nvSpPr>
        <p:spPr>
          <a:xfrm>
            <a:off x="1067400" y="1877040"/>
            <a:ext cx="10126080" cy="1776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Essa pergunta tem como objetivo criar uma equivalência entre as respostas da percepção dos colaboradores quando fazemos essa pergunta diretamente versus a nota da avaliação da </a:t>
            </a:r>
            <a:r>
              <a:rPr lang="pt-BR" sz="2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pesquisa de clima GPTW</a:t>
            </a:r>
            <a:r>
              <a:rPr lang="pt-BR" sz="2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.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756" name="Título 4"/>
          <p:cNvSpPr/>
          <p:nvPr/>
        </p:nvSpPr>
        <p:spPr>
          <a:xfrm>
            <a:off x="1108800" y="1149480"/>
            <a:ext cx="107935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A Empresa é um </a:t>
            </a:r>
            <a:r>
              <a:rPr lang="pt-BR" sz="36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Great Place </a:t>
            </a:r>
            <a:r>
              <a:rPr lang="pt-BR" sz="3600" spc="-1">
                <a:solidFill>
                  <a:srgbClr val="FF0000"/>
                </a:solidFill>
                <a:latin typeface="Segoe UI Black"/>
                <a:ea typeface="Segoe UI Black"/>
              </a:rPr>
              <a:t>To</a:t>
            </a:r>
            <a:r>
              <a:rPr lang="pt-BR" sz="36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 Work?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75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5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60" name="Retângulo 1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22D5A782-6A7F-4DE8-B45C-23E3E9F3DEC8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17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61" name="Conector reto 1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62" name="Conector reto 1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63" name="Conector reto 1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764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65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66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67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68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69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70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graphicFrame>
        <p:nvGraphicFramePr>
          <p:cNvPr id="771" name="Table 770"/>
          <p:cNvGraphicFramePr>
            <a:graphicFrameLocks noGrp="1"/>
          </p:cNvGraphicFramePr>
          <p:nvPr/>
        </p:nvGraphicFramePr>
        <p:xfrm>
          <a:off x="864000" y="3671999"/>
          <a:ext cx="10400397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Levando-se tudo em conta, eu diria que este é um excelente lugar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Média Great Place to Work®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772" name="CaixaDeTexto 17"/>
          <p:cNvSpPr/>
          <p:nvPr/>
        </p:nvSpPr>
        <p:spPr>
          <a:xfrm>
            <a:off x="1527480" y="3083040"/>
            <a:ext cx="898488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INDICADOR DE COMPETITIVIDADE</a:t>
            </a:r>
            <a:endParaRPr lang="pt-BR" sz="6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773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2280" cy="1682280"/>
          </a:xfrm>
          <a:prstGeom prst="rect">
            <a:avLst/>
          </a:prstGeom>
          <a:ln w="0">
            <a:noFill/>
          </a:ln>
        </p:spPr>
      </p:pic>
      <p:sp>
        <p:nvSpPr>
          <p:cNvPr id="774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75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76" name="Retângulo 7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A1FAB353-16A7-4CE9-B0D7-5ECE7B6AC09E}" type="slidenum">
              <a:rPr lang="pt-BR" sz="800" b="1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18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77" name="CaixaDeTexto 3"/>
          <p:cNvSpPr/>
          <p:nvPr/>
        </p:nvSpPr>
        <p:spPr>
          <a:xfrm>
            <a:off x="1522440" y="5127120"/>
            <a:ext cx="6212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 err="1">
                <a:solidFill>
                  <a:srgbClr val="FFFFFF"/>
                </a:solidFill>
                <a:latin typeface="Segoe UI"/>
                <a:ea typeface="Segoe UI Black"/>
              </a:rPr>
              <a:t>Em</a:t>
            </a:r>
            <a:r>
              <a:rPr lang="en-US" sz="1800" b="1" strike="noStrike" spc="-1" dirty="0">
                <a:solidFill>
                  <a:srgbClr val="FFFFFF"/>
                </a:solidFill>
                <a:latin typeface="Segoe UI"/>
                <a:ea typeface="Segoe UI Black"/>
              </a:rPr>
              <a:t> </a:t>
            </a:r>
            <a:r>
              <a:rPr lang="en-US" sz="1800" b="1" strike="noStrike" spc="-1" dirty="0" err="1">
                <a:solidFill>
                  <a:srgbClr val="FFFFFF"/>
                </a:solidFill>
                <a:latin typeface="Segoe UI"/>
                <a:ea typeface="Segoe UI Black"/>
              </a:rPr>
              <a:t>relação</a:t>
            </a:r>
            <a:r>
              <a:rPr lang="en-US" sz="1800" b="1" strike="noStrike" spc="-1" dirty="0">
                <a:solidFill>
                  <a:srgbClr val="FFFFFF"/>
                </a:solidFill>
                <a:latin typeface="Segoe UI"/>
                <a:ea typeface="Segoe UI Black"/>
              </a:rPr>
              <a:t> </a:t>
            </a:r>
            <a:r>
              <a:rPr lang="en-US" sz="1800" b="1" strike="noStrike" spc="-1" dirty="0" err="1">
                <a:solidFill>
                  <a:srgbClr val="FFFFFF"/>
                </a:solidFill>
                <a:latin typeface="Segoe UI"/>
                <a:ea typeface="Segoe UI Black"/>
              </a:rPr>
              <a:t>ao</a:t>
            </a:r>
            <a:r>
              <a:rPr lang="en-US" sz="1800" b="1" strike="noStrike" spc="-1" dirty="0">
                <a:solidFill>
                  <a:srgbClr val="FFFFFF"/>
                </a:solidFill>
                <a:latin typeface="Segoe UI"/>
                <a:ea typeface="Segoe UI Black"/>
              </a:rPr>
              <a:t> benchmark</a:t>
            </a:r>
            <a:endParaRPr lang="pt-BR" sz="1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ítulo 4"/>
          <p:cNvSpPr/>
          <p:nvPr/>
        </p:nvSpPr>
        <p:spPr>
          <a:xfrm>
            <a:off x="862200" y="493560"/>
            <a:ext cx="107935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Indicador de competitividade GPTW</a:t>
            </a:r>
            <a:endParaRPr lang="pt-BR" sz="3600" b="0" strike="noStrike" spc="-1" dirty="0">
              <a:latin typeface="Arial" panose="020B0604020202020204"/>
            </a:endParaRPr>
          </a:p>
        </p:txBody>
      </p:sp>
      <p:sp>
        <p:nvSpPr>
          <p:cNvPr id="781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82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83" name="Retângulo 8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5009BCC-FD44-49FA-BF46-687A50CBA26A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19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graphicFrame>
        <p:nvGraphicFramePr>
          <p:cNvPr id="784" name="Table 783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Nós sempre comemoramos eventos especiais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Este é um lugar psicológica e emocionalmente saudável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 gestão evita o favoritismo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sabe coordenar pessoas e distribuir tarefas adequadamente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evitam fazer "politicagem" e intrigas como forma de obter resultados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Pode-se contar com a colaboração dos colaboradores(as)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confia que os colaboradores(as) fazem um bom trabalho sem precisar vigiá-las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promoções são dadas às pessoas que realmente mais merecem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Nós valorizamos pessoas que tentam fazer as coisas de formas novas e melhores, independentemente do resultado alcança...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Aqui, os colaboradores(as) se adaptam rapidamente às mudanças que são necessárias para o sucesso da empresa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m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1229760" y="384840"/>
            <a:ext cx="8038080" cy="536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0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você vai encontrar nesse relatório:</a:t>
            </a:r>
            <a:endParaRPr lang="pt-BR" sz="3000" b="0" strike="noStrike" spc="-1">
              <a:latin typeface="Arial" panose="020B0604020202020204"/>
            </a:endParaRPr>
          </a:p>
        </p:txBody>
      </p:sp>
      <p:sp>
        <p:nvSpPr>
          <p:cNvPr id="499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00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501" name="Retângulo 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FD0550A-18B8-48BC-A58C-B336D40F14EF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02" name="Espaço Reservado para Texto 5">
            <a:hlinkClick r:id="rId3" action="ppaction://hlinksldjump"/>
          </p:cNvPr>
          <p:cNvSpPr/>
          <p:nvPr/>
        </p:nvSpPr>
        <p:spPr>
          <a:xfrm>
            <a:off x="1726200" y="1399320"/>
            <a:ext cx="564876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2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Metodologia GPTW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3" name="Espaço Reservado para Texto 5">
            <a:hlinkClick r:id="rId4" action="ppaction://hlinksldjump"/>
          </p:cNvPr>
          <p:cNvSpPr/>
          <p:nvPr/>
        </p:nvSpPr>
        <p:spPr>
          <a:xfrm>
            <a:off x="1726200" y="1760400"/>
            <a:ext cx="564876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3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Os resultados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4" name="Espaço Reservado para Texto 5">
            <a:hlinkClick r:id="rId5" action="ppaction://hlinksldjump"/>
          </p:cNvPr>
          <p:cNvSpPr/>
          <p:nvPr/>
        </p:nvSpPr>
        <p:spPr>
          <a:xfrm>
            <a:off x="1748160" y="4288680"/>
            <a:ext cx="564876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4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Próximos Passos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5" name="Espaço Reservado para Texto 5">
            <a:hlinkClick r:id="rId6" action="ppaction://hlinksldjump"/>
          </p:cNvPr>
          <p:cNvSpPr/>
          <p:nvPr/>
        </p:nvSpPr>
        <p:spPr>
          <a:xfrm>
            <a:off x="1748160" y="4668480"/>
            <a:ext cx="5648760" cy="326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Recomendações de Práticas</a:t>
            </a:r>
            <a:endParaRPr lang="pt-BR" sz="1600" b="0" strike="noStrike" spc="-1"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O GPTW</a:t>
            </a:r>
            <a:endParaRPr lang="pt-BR" sz="1600" b="0" strike="noStrike" spc="-1">
              <a:latin typeface="Arial" panose="020B0604020202020204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 startAt="5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Saiba Mais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06" name="Espaço Reservado para Texto 5">
            <a:hlinkClick r:id="rId7" action="ppaction://hlinksldjump"/>
          </p:cNvPr>
          <p:cNvSpPr/>
          <p:nvPr/>
        </p:nvSpPr>
        <p:spPr>
          <a:xfrm>
            <a:off x="1726200" y="2190600"/>
            <a:ext cx="5648760" cy="427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Principais Resultados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7" name="Espaço Reservado para Texto 5">
            <a:hlinkClick r:id="rId8" action="ppaction://hlinksldjump"/>
          </p:cNvPr>
          <p:cNvSpPr/>
          <p:nvPr/>
        </p:nvSpPr>
        <p:spPr>
          <a:xfrm>
            <a:off x="1726560" y="2612520"/>
            <a:ext cx="5648760" cy="427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 startAt="2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Demografias e Agrupamentos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8" name="Espaço Reservado para Texto 5">
            <a:hlinkClick r:id="rId9" action="ppaction://hlinksldjump"/>
          </p:cNvPr>
          <p:cNvSpPr/>
          <p:nvPr/>
        </p:nvSpPr>
        <p:spPr>
          <a:xfrm>
            <a:off x="1726200" y="3020400"/>
            <a:ext cx="5648760" cy="427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 startAt="3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Estágios da Liderança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09" name="Espaço Reservado para Texto 5">
            <a:hlinkClick r:id="rId10" action="ppaction://hlinksldjump"/>
          </p:cNvPr>
          <p:cNvSpPr/>
          <p:nvPr/>
        </p:nvSpPr>
        <p:spPr>
          <a:xfrm>
            <a:off x="1726200" y="3441240"/>
            <a:ext cx="5648760" cy="427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lphaLcPeriod" startAt="4"/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IVR Velocidade da Inovação</a:t>
            </a:r>
            <a:endParaRPr lang="pt-BR" sz="2200" b="0" strike="noStrike" spc="-1">
              <a:latin typeface="Arial" panose="020B0604020202020204"/>
            </a:endParaRPr>
          </a:p>
        </p:txBody>
      </p:sp>
      <p:pic>
        <p:nvPicPr>
          <p:cNvPr id="510" name="Gráfico 1"/>
          <p:cNvPicPr/>
          <p:nvPr/>
        </p:nvPicPr>
        <p:blipFill>
          <a:blip r:embed="rId11"/>
          <a:stretch>
            <a:fillRect/>
          </a:stretch>
        </p:blipFill>
        <p:spPr>
          <a:xfrm>
            <a:off x="10398240" y="5292360"/>
            <a:ext cx="874080" cy="874080"/>
          </a:xfrm>
          <a:prstGeom prst="rect">
            <a:avLst/>
          </a:prstGeom>
          <a:ln w="0">
            <a:noFill/>
          </a:ln>
        </p:spPr>
      </p:pic>
      <p:sp>
        <p:nvSpPr>
          <p:cNvPr id="511" name="Espaço Reservado para Texto 5">
            <a:hlinkClick r:id="rId12" action="ppaction://hlinksldjump"/>
          </p:cNvPr>
          <p:cNvSpPr/>
          <p:nvPr/>
        </p:nvSpPr>
        <p:spPr>
          <a:xfrm>
            <a:off x="1733760" y="1070280"/>
            <a:ext cx="5648760" cy="360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FFFF"/>
              </a:buClr>
              <a:buFont typeface="Gilroy Bold"/>
              <a:buAutoNum type="arabicPeriod"/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Introdução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2" name="Espaço Reservado para Texto 5">
            <a:hlinkClick r:id="rId13" action="ppaction://hlinksldjump"/>
          </p:cNvPr>
          <p:cNvSpPr/>
          <p:nvPr/>
        </p:nvSpPr>
        <p:spPr>
          <a:xfrm>
            <a:off x="1733760" y="3831840"/>
            <a:ext cx="6530040" cy="427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5720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e. E-NPS</a:t>
            </a:r>
            <a:endParaRPr lang="pt-BR" sz="2200" b="0" strike="noStrike" spc="-1">
              <a:latin typeface="Arial" panose="020B0604020202020204"/>
            </a:endParaRPr>
          </a:p>
        </p:txBody>
      </p:sp>
      <p:sp>
        <p:nvSpPr>
          <p:cNvPr id="513" name="CaixaDeTexto 17"/>
          <p:cNvSpPr/>
          <p:nvPr/>
        </p:nvSpPr>
        <p:spPr>
          <a:xfrm>
            <a:off x="4694040" y="4654080"/>
            <a:ext cx="60922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highlight>
                  <a:srgbClr val="FF0000"/>
                </a:highlight>
                <a:latin typeface="Gilroy Medium"/>
                <a:ea typeface="DejaVu Sans" panose="020B0606030804020204"/>
              </a:rPr>
              <a:t>NOVIDADE</a:t>
            </a:r>
            <a:endParaRPr lang="pt-BR" sz="1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Título 4"/>
          <p:cNvSpPr/>
          <p:nvPr/>
        </p:nvSpPr>
        <p:spPr>
          <a:xfrm>
            <a:off x="862200" y="493560"/>
            <a:ext cx="107935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Indicador de competitividade GPTW</a:t>
            </a:r>
            <a:endParaRPr lang="pt-BR" sz="3600" b="0" strike="noStrike" spc="-1" dirty="0">
              <a:latin typeface="Arial" panose="020B0604020202020204"/>
            </a:endParaRPr>
          </a:p>
        </p:txBody>
      </p:sp>
      <p:sp>
        <p:nvSpPr>
          <p:cNvPr id="787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88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89" name="Retângulo 8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EFDBC50-5296-45C1-9E09-B3D6595CEA7C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graphicFrame>
        <p:nvGraphicFramePr>
          <p:cNvPr id="790" name="Table 789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empresa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deixa claras suas expectativas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É fácil se aproximar da gestão e é também fácil falar com ela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Quando vejo o que fazemos por aqui, sinto orgulho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A empresa me oferece treinamento ou outras formas de desenvolvimento para o meu crescimento profissional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A gestão agradece o bom trabalho e o esforço extra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Sinto que eu faço a diferença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bem tratados independentemente de seu gênero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bem tratados independentemente de sua orientação sexual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Os colaboradores(as) aqui são bem tratados independentemente de sua cor ou etnia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791" name="CaixaDeTexto 17"/>
          <p:cNvSpPr/>
          <p:nvPr/>
        </p:nvSpPr>
        <p:spPr>
          <a:xfrm>
            <a:off x="1527480" y="3083040"/>
            <a:ext cx="719568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RESULTADOS POR AGRUPAMENTO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792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2280" cy="1682280"/>
          </a:xfrm>
          <a:prstGeom prst="rect">
            <a:avLst/>
          </a:prstGeom>
          <a:ln w="0">
            <a:noFill/>
          </a:ln>
        </p:spPr>
      </p:pic>
      <p:sp>
        <p:nvSpPr>
          <p:cNvPr id="793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794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95" name="Retângulo 7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291E42CE-E223-48F1-B928-D69277570ABB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21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ítulo 4"/>
          <p:cNvSpPr/>
          <p:nvPr/>
        </p:nvSpPr>
        <p:spPr>
          <a:xfrm>
            <a:off x="1108800" y="1143360"/>
            <a:ext cx="10235160" cy="640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O que significa agrupamento?</a:t>
            </a:r>
            <a:endParaRPr lang="pt-BR" sz="3800" b="0" strike="noStrike" spc="-1" dirty="0">
              <a:latin typeface="Arial" panose="020B0604020202020204"/>
            </a:endParaRPr>
          </a:p>
        </p:txBody>
      </p:sp>
      <p:sp>
        <p:nvSpPr>
          <p:cNvPr id="797" name="CaixaDeTexto 12"/>
          <p:cNvSpPr/>
          <p:nvPr/>
        </p:nvSpPr>
        <p:spPr>
          <a:xfrm>
            <a:off x="1176480" y="5434200"/>
            <a:ext cx="10235160" cy="591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E por isso é importante comunicar sobre a pesquisa e a confidencialidade assegurada pelo GPTW.</a:t>
            </a:r>
            <a:r>
              <a:rPr lang="en-US" sz="11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​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1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Funcionários inseguros costumam se alocar em diferentes agrupamentos, com medo de serem identificados. Isso prejudica a análise aprofundada dos resultados.</a:t>
            </a:r>
            <a:r>
              <a:rPr lang="en-US" sz="11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​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79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79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800" name="Retângulo 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34012CE1-E6BE-409C-9957-DDD35918D878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22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801" name="CaixaDeTexto 2"/>
          <p:cNvSpPr/>
          <p:nvPr/>
        </p:nvSpPr>
        <p:spPr>
          <a:xfrm>
            <a:off x="4227120" y="3120840"/>
            <a:ext cx="305352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A alocação nos agrupamentos é feita pelos próprios respondentes no momento da pesquisa, não pelo GPTW.​</a:t>
            </a:r>
            <a:endParaRPr lang="pt-BR" sz="1800" b="0" strike="noStrike" spc="-1" dirty="0">
              <a:latin typeface="Arial" panose="020B0604020202020204"/>
            </a:endParaRPr>
          </a:p>
        </p:txBody>
      </p:sp>
      <p:sp>
        <p:nvSpPr>
          <p:cNvPr id="802" name="CaixaDeTexto 4"/>
          <p:cNvSpPr/>
          <p:nvPr/>
        </p:nvSpPr>
        <p:spPr>
          <a:xfrm>
            <a:off x="1176480" y="3115080"/>
            <a:ext cx="254376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5C6066"/>
                </a:solidFill>
                <a:latin typeface="Segoe UI"/>
                <a:ea typeface="Segoe UI"/>
              </a:rPr>
              <a:t>A pesquisa GPTW conta com diferentes agrupamentos, como cargo, idade, gênero, entre outros.</a:t>
            </a:r>
            <a:endParaRPr lang="pt-BR" sz="18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5C6066"/>
                </a:solidFill>
                <a:latin typeface="Segoe UI"/>
                <a:ea typeface="Segoe UI"/>
              </a:rPr>
              <a:t>​</a:t>
            </a:r>
            <a:endParaRPr lang="pt-BR" sz="1800" b="0" strike="noStrike" spc="-1" dirty="0">
              <a:latin typeface="Arial" panose="020B0604020202020204"/>
            </a:endParaRPr>
          </a:p>
        </p:txBody>
      </p:sp>
      <p:sp>
        <p:nvSpPr>
          <p:cNvPr id="803" name="CaixaDeTexto 11"/>
          <p:cNvSpPr/>
          <p:nvPr/>
        </p:nvSpPr>
        <p:spPr>
          <a:xfrm>
            <a:off x="7920000" y="3115080"/>
            <a:ext cx="382500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Apenas grupos com 5 ou mais respondentes possuem os índices de satisfação divulgados. Fazemos isso para proteger a identidade dos respondentes e a confidencialidade da pesquisa.</a:t>
            </a:r>
            <a:endParaRPr lang="pt-BR" sz="1800" b="0" strike="noStrike" spc="-1" dirty="0">
              <a:latin typeface="Arial" panose="020B0604020202020204"/>
            </a:endParaRPr>
          </a:p>
        </p:txBody>
      </p:sp>
      <p:sp>
        <p:nvSpPr>
          <p:cNvPr id="804" name="Conector reto 1"/>
          <p:cNvSpPr/>
          <p:nvPr/>
        </p:nvSpPr>
        <p:spPr>
          <a:xfrm>
            <a:off x="3837960" y="1892160"/>
            <a:ext cx="360" cy="307332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5" name="Conector reto 3"/>
          <p:cNvSpPr/>
          <p:nvPr/>
        </p:nvSpPr>
        <p:spPr>
          <a:xfrm>
            <a:off x="7526160" y="1892160"/>
            <a:ext cx="360" cy="307332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6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1231200" y="2255760"/>
            <a:ext cx="803520" cy="803520"/>
          </a:xfrm>
          <a:prstGeom prst="rect">
            <a:avLst/>
          </a:prstGeom>
          <a:ln w="0">
            <a:noFill/>
          </a:ln>
        </p:spPr>
      </p:pic>
      <p:pic>
        <p:nvPicPr>
          <p:cNvPr id="807" name="Imagem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227120" y="2255760"/>
            <a:ext cx="803520" cy="803520"/>
          </a:xfrm>
          <a:prstGeom prst="rect">
            <a:avLst/>
          </a:prstGeom>
          <a:ln w="0">
            <a:noFill/>
          </a:ln>
        </p:spPr>
      </p:pic>
      <p:pic>
        <p:nvPicPr>
          <p:cNvPr id="808" name="Imagem 13"/>
          <p:cNvPicPr/>
          <p:nvPr/>
        </p:nvPicPr>
        <p:blipFill>
          <a:blip r:embed="rId5"/>
          <a:stretch>
            <a:fillRect/>
          </a:stretch>
        </p:blipFill>
        <p:spPr>
          <a:xfrm>
            <a:off x="7920000" y="2255760"/>
            <a:ext cx="803520" cy="803520"/>
          </a:xfrm>
          <a:prstGeom prst="rect">
            <a:avLst/>
          </a:prstGeom>
          <a:ln w="0">
            <a:noFill/>
          </a:ln>
        </p:spPr>
      </p:pic>
      <p:sp>
        <p:nvSpPr>
          <p:cNvPr id="809" name="Conector reto 34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0" name="Conector reto 35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1" name="Conector reto 36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2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813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GPTW</a:t>
            </a:r>
            <a:endParaRPr lang="pt-BR" sz="990" b="0" strike="noStrike" spc="-1" dirty="0">
              <a:latin typeface="Arial" panose="020B0604020202020204"/>
            </a:endParaRPr>
          </a:p>
        </p:txBody>
      </p:sp>
      <p:sp>
        <p:nvSpPr>
          <p:cNvPr id="814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 err="1">
                <a:solidFill>
                  <a:srgbClr val="5C6066"/>
                </a:solidFill>
                <a:latin typeface="Segoe UI Black"/>
                <a:ea typeface="Segoe UI Black"/>
              </a:rPr>
              <a:t>Os</a:t>
            </a:r>
            <a:r>
              <a:rPr lang="en-US" sz="990" b="0" strike="noStrike" spc="-9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990" b="0" strike="noStrike" spc="-9" dirty="0" err="1">
                <a:solidFill>
                  <a:srgbClr val="5C6066"/>
                </a:solidFill>
                <a:latin typeface="Segoe UI Black"/>
                <a:ea typeface="Segoe UI Black"/>
              </a:rPr>
              <a:t>resultados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815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fazer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com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os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DejaVu Sans" panose="020B0606030804020204"/>
              </a:rPr>
              <a:t>resultados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816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 de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Práticas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  <p:sp>
        <p:nvSpPr>
          <p:cNvPr id="817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 dirty="0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 dirty="0">
              <a:latin typeface="Arial" panose="020B0604020202020204"/>
            </a:endParaRPr>
          </a:p>
        </p:txBody>
      </p:sp>
      <p:sp>
        <p:nvSpPr>
          <p:cNvPr id="818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Vem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conhecer</a:t>
            </a:r>
            <a:r>
              <a:rPr lang="en-US" sz="990" b="0" strike="noStrike" spc="-7" dirty="0">
                <a:solidFill>
                  <a:srgbClr val="5C6066"/>
                </a:solidFill>
                <a:latin typeface="Segoe UI"/>
                <a:ea typeface="Segoe UI Black"/>
              </a:rPr>
              <a:t> </a:t>
            </a:r>
            <a:r>
              <a:rPr lang="en-US" sz="990" b="0" strike="noStrike" spc="-7" dirty="0" err="1">
                <a:solidFill>
                  <a:srgbClr val="5C6066"/>
                </a:solidFill>
                <a:latin typeface="Segoe UI"/>
                <a:ea typeface="Segoe UI Black"/>
              </a:rPr>
              <a:t>mais</a:t>
            </a:r>
            <a:endParaRPr lang="pt-BR" sz="990" b="0" strike="noStrike" spc="-1" dirty="0" err="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CaixaDeTexto 9"/>
          <p:cNvSpPr/>
          <p:nvPr/>
        </p:nvSpPr>
        <p:spPr>
          <a:xfrm>
            <a:off x="862200" y="1943280"/>
            <a:ext cx="2708640" cy="4197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111111"/>
                </a:solidFill>
                <a:latin typeface="Segoe UI"/>
                <a:ea typeface="DejaVu Sans" panose="020B0606030804020204"/>
              </a:rPr>
              <a:t>Se menos de 5 pessoas escolherem uma opção, o índice de satisfação não será exibido no gráfico. Fazemos isso para proteger o caráter confidencial da pesquisa.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B81A"/>
                </a:solidFill>
                <a:latin typeface="Segoe UI Black"/>
                <a:ea typeface="DejaVu Sans" panose="020B0606030804020204"/>
              </a:rPr>
              <a:t>1. </a:t>
            </a:r>
            <a:r>
              <a:rPr lang="pt-BR" sz="1200" b="0" strike="noStrike" spc="-1" dirty="0">
                <a:solidFill>
                  <a:srgbClr val="111111"/>
                </a:solidFill>
                <a:latin typeface="Segoe UI"/>
                <a:ea typeface="DejaVu Sans" panose="020B0606030804020204"/>
              </a:rPr>
              <a:t>Índices de satisfação nas Visões Empresa e Área entre as pessoas que escolheram esta opção.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B81A"/>
                </a:solidFill>
                <a:latin typeface="Segoe UI Black"/>
                <a:ea typeface="DejaVu Sans" panose="020B0606030804020204"/>
              </a:rPr>
              <a:t>2. </a:t>
            </a:r>
            <a:r>
              <a:rPr lang="pt-BR" sz="1200" b="0" strike="noStrike" spc="-1" dirty="0">
                <a:solidFill>
                  <a:srgbClr val="111111"/>
                </a:solidFill>
                <a:latin typeface="Segoe UI"/>
                <a:ea typeface="DejaVu Sans" panose="020B0606030804020204"/>
              </a:rPr>
              <a:t>Número de pessoas que escolheram esta opção (r=7 quer dizer que 7 pessoas escolheram essa opção).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B81A"/>
                </a:solidFill>
                <a:latin typeface="Segoe UI Black"/>
                <a:ea typeface="DejaVu Sans" panose="020B0606030804020204"/>
              </a:rPr>
              <a:t>3. </a:t>
            </a:r>
            <a:r>
              <a:rPr lang="pt-BR" sz="1200" b="0" strike="noStrike" spc="-1" dirty="0">
                <a:solidFill>
                  <a:srgbClr val="111111"/>
                </a:solidFill>
                <a:latin typeface="Segoe UI"/>
                <a:ea typeface="DejaVu Sans" panose="020B0606030804020204"/>
              </a:rPr>
              <a:t>Todos aqueles que não responderam a pergunta estarão agrupados em “não identificados”.</a:t>
            </a:r>
            <a:endParaRPr lang="pt-BR" sz="1200" b="0" strike="noStrike" spc="-1" dirty="0">
              <a:latin typeface="Arial" panose="020B0604020202020204"/>
            </a:endParaRPr>
          </a:p>
        </p:txBody>
      </p:sp>
      <p:sp>
        <p:nvSpPr>
          <p:cNvPr id="820" name="CaixaDeTexto 10"/>
          <p:cNvSpPr/>
          <p:nvPr/>
        </p:nvSpPr>
        <p:spPr>
          <a:xfrm>
            <a:off x="862200" y="1504080"/>
            <a:ext cx="2708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Como ler o gráfico?</a:t>
            </a:r>
            <a:endParaRPr lang="pt-BR" sz="2000" b="0" strike="noStrike" spc="-1" dirty="0">
              <a:latin typeface="Arial" panose="020B0604020202020204"/>
            </a:endParaRPr>
          </a:p>
        </p:txBody>
      </p:sp>
      <p:graphicFrame>
        <p:nvGraphicFramePr>
          <p:cNvPr id="821" name="Gráfico 8"/>
          <p:cNvGraphicFramePr/>
          <p:nvPr/>
        </p:nvGraphicFramePr>
        <p:xfrm>
          <a:off x="3846240" y="1504080"/>
          <a:ext cx="7809480" cy="443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2" name="CustomShape 8"/>
          <p:cNvSpPr/>
          <p:nvPr/>
        </p:nvSpPr>
        <p:spPr>
          <a:xfrm>
            <a:off x="4883040" y="2112480"/>
            <a:ext cx="580320" cy="5803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1</a:t>
            </a:r>
            <a:endParaRPr lang="pt-BR" sz="2800" b="0" strike="noStrike" spc="-1" dirty="0">
              <a:latin typeface="Arial" panose="020B0604020202020204"/>
            </a:endParaRPr>
          </a:p>
        </p:txBody>
      </p:sp>
      <p:sp>
        <p:nvSpPr>
          <p:cNvPr id="823" name="CustomShape 8"/>
          <p:cNvSpPr/>
          <p:nvPr/>
        </p:nvSpPr>
        <p:spPr>
          <a:xfrm>
            <a:off x="4883040" y="5616000"/>
            <a:ext cx="580320" cy="5803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2</a:t>
            </a:r>
            <a:endParaRPr lang="pt-BR" sz="2800" b="0" strike="noStrike" spc="-1" dirty="0">
              <a:latin typeface="Arial" panose="020B0604020202020204"/>
            </a:endParaRPr>
          </a:p>
        </p:txBody>
      </p:sp>
      <p:sp>
        <p:nvSpPr>
          <p:cNvPr id="824" name="CustomShape 8"/>
          <p:cNvSpPr/>
          <p:nvPr/>
        </p:nvSpPr>
        <p:spPr>
          <a:xfrm>
            <a:off x="10788120" y="4118040"/>
            <a:ext cx="580320" cy="5803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800" b="1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3</a:t>
            </a:r>
            <a:endParaRPr lang="pt-BR" sz="2800" b="0" strike="noStrike" spc="-1" dirty="0">
              <a:latin typeface="Arial" panose="020B0604020202020204"/>
            </a:endParaRPr>
          </a:p>
        </p:txBody>
      </p:sp>
      <p:sp>
        <p:nvSpPr>
          <p:cNvPr id="825" name="Título 4"/>
          <p:cNvSpPr/>
          <p:nvPr/>
        </p:nvSpPr>
        <p:spPr>
          <a:xfrm>
            <a:off x="1771200" y="643320"/>
            <a:ext cx="1079352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Resultados por agrupamento</a:t>
            </a:r>
            <a:endParaRPr lang="pt-BR" sz="3800" b="0" strike="noStrike" spc="-1" dirty="0">
              <a:latin typeface="Arial" panose="020B0604020202020204"/>
            </a:endParaRPr>
          </a:p>
        </p:txBody>
      </p:sp>
      <p:pic>
        <p:nvPicPr>
          <p:cNvPr id="826" name="Gráfico 17"/>
          <p:cNvPicPr/>
          <p:nvPr/>
        </p:nvPicPr>
        <p:blipFill>
          <a:blip r:embed="rId4"/>
          <a:stretch>
            <a:fillRect/>
          </a:stretch>
        </p:blipFill>
        <p:spPr>
          <a:xfrm>
            <a:off x="942120" y="57816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827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828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829" name="Retângulo 15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0FB24FF-1B61-4C2E-A580-EEA03394C28A}" type="slidenum">
              <a:rPr lang="pt-BR" sz="800" b="1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23</a:t>
            </a:fld>
            <a:endParaRPr lang="pt-BR" sz="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O principal motivo que me faz permanecer na empresa é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O principal motivo que me faz permanecer na empresa é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O principal motivo que me faz permanecer na empresa é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m 2"/>
          <p:cNvPicPr/>
          <p:nvPr/>
        </p:nvPicPr>
        <p:blipFill>
          <a:blip r:embed="rId3"/>
          <a:stretch>
            <a:fillRect/>
          </a:stretch>
        </p:blipFill>
        <p:spPr>
          <a:xfrm>
            <a:off x="8807760" y="2031840"/>
            <a:ext cx="1719000" cy="1719000"/>
          </a:xfrm>
          <a:prstGeom prst="rect">
            <a:avLst/>
          </a:prstGeom>
          <a:ln w="0">
            <a:noFill/>
          </a:ln>
        </p:spPr>
      </p:pic>
      <p:sp>
        <p:nvSpPr>
          <p:cNvPr id="515" name="CaixaDeTexto 5"/>
          <p:cNvSpPr/>
          <p:nvPr/>
        </p:nvSpPr>
        <p:spPr>
          <a:xfrm>
            <a:off x="1245240" y="4464000"/>
            <a:ext cx="255096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Use em modo apresentação</a:t>
            </a:r>
            <a:r>
              <a:rPr lang="pt-BR" sz="16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 de slides para acessar todas as ferramentas 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6" name="CaixaDeTexto 6"/>
          <p:cNvSpPr/>
          <p:nvPr/>
        </p:nvSpPr>
        <p:spPr>
          <a:xfrm>
            <a:off x="4644360" y="4464000"/>
            <a:ext cx="300420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Caso precise de ajuda para entender algum termo, </a:t>
            </a:r>
            <a:r>
              <a:rPr lang="pt-BR" sz="16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esse ícone vai te trazer a informação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7" name="CaixaDeTexto 7"/>
          <p:cNvSpPr/>
          <p:nvPr/>
        </p:nvSpPr>
        <p:spPr>
          <a:xfrm>
            <a:off x="8041320" y="4464000"/>
            <a:ext cx="3252240" cy="1549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>
                <a:solidFill>
                  <a:srgbClr val="5C6066"/>
                </a:solidFill>
                <a:latin typeface="Segoe UI"/>
                <a:ea typeface="Segoe UI"/>
              </a:rPr>
              <a:t>Esta apresentação vai ajudar você a visualizar os pontos mais importantes do resultado, </a:t>
            </a:r>
            <a:r>
              <a:rPr lang="pt-BR" sz="1600" b="1" strike="noStrike" spc="-1">
                <a:solidFill>
                  <a:srgbClr val="5C6066"/>
                </a:solidFill>
                <a:latin typeface="Segoe UI"/>
                <a:ea typeface="Segoe UI"/>
              </a:rPr>
              <a:t>mas não deixe de acessar também o Excel de afirmativas.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518" name="CaixaDeTexto 12"/>
          <p:cNvSpPr/>
          <p:nvPr/>
        </p:nvSpPr>
        <p:spPr>
          <a:xfrm>
            <a:off x="1325520" y="3929400"/>
            <a:ext cx="2550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008250"/>
                </a:solidFill>
                <a:latin typeface="Segoe UI"/>
                <a:ea typeface="Segoe UI Black"/>
              </a:rPr>
              <a:t>Apresentação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519" name="CaixaDeTexto 13"/>
          <p:cNvSpPr/>
          <p:nvPr/>
        </p:nvSpPr>
        <p:spPr>
          <a:xfrm>
            <a:off x="4870800" y="3929400"/>
            <a:ext cx="2550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EA42AE"/>
                </a:solidFill>
                <a:latin typeface="Segoe UI"/>
                <a:ea typeface="Segoe UI Black"/>
              </a:rPr>
              <a:t>Ajuda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520" name="CaixaDeTexto 14"/>
          <p:cNvSpPr/>
          <p:nvPr/>
        </p:nvSpPr>
        <p:spPr>
          <a:xfrm>
            <a:off x="8416080" y="3913560"/>
            <a:ext cx="2550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174BD6"/>
                </a:solidFill>
                <a:latin typeface="Segoe UI"/>
                <a:ea typeface="Segoe UI Black"/>
              </a:rPr>
              <a:t>Destaques</a:t>
            </a:r>
            <a:endParaRPr lang="pt-BR" sz="2400" b="0" strike="noStrike" spc="-1">
              <a:latin typeface="Arial" panose="020B0604020202020204"/>
            </a:endParaRPr>
          </a:p>
        </p:txBody>
      </p:sp>
      <p:pic>
        <p:nvPicPr>
          <p:cNvPr id="521" name="Imagem 38"/>
          <p:cNvPicPr/>
          <p:nvPr/>
        </p:nvPicPr>
        <p:blipFill>
          <a:blip r:embed="rId4"/>
          <a:stretch>
            <a:fillRect/>
          </a:stretch>
        </p:blipFill>
        <p:spPr>
          <a:xfrm>
            <a:off x="1661400" y="2031480"/>
            <a:ext cx="1719000" cy="1719000"/>
          </a:xfrm>
          <a:prstGeom prst="rect">
            <a:avLst/>
          </a:prstGeom>
          <a:ln w="0">
            <a:noFill/>
          </a:ln>
        </p:spPr>
      </p:pic>
      <p:sp>
        <p:nvSpPr>
          <p:cNvPr id="522" name="Título 4"/>
          <p:cNvSpPr/>
          <p:nvPr/>
        </p:nvSpPr>
        <p:spPr>
          <a:xfrm>
            <a:off x="1054800" y="1019880"/>
            <a:ext cx="6315120" cy="502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Como utilizar o relatório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523" name="Retângulo 35"/>
          <p:cNvSpPr/>
          <p:nvPr/>
        </p:nvSpPr>
        <p:spPr>
          <a:xfrm>
            <a:off x="3586680" y="2870280"/>
            <a:ext cx="1443600" cy="42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4" name="Retângulo 39"/>
          <p:cNvSpPr/>
          <p:nvPr/>
        </p:nvSpPr>
        <p:spPr>
          <a:xfrm>
            <a:off x="7158240" y="2861280"/>
            <a:ext cx="1443600" cy="42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2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27" name="Retângulo 2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12FC808-EA5B-413B-A7D0-590292AC4DBA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3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528" name="Imagem 1"/>
          <p:cNvPicPr/>
          <p:nvPr/>
        </p:nvPicPr>
        <p:blipFill>
          <a:blip r:embed="rId5"/>
          <a:stretch>
            <a:fillRect/>
          </a:stretch>
        </p:blipFill>
        <p:spPr>
          <a:xfrm>
            <a:off x="5236560" y="2035080"/>
            <a:ext cx="1715400" cy="1715400"/>
          </a:xfrm>
          <a:prstGeom prst="rect">
            <a:avLst/>
          </a:prstGeom>
          <a:ln w="0">
            <a:noFill/>
          </a:ln>
        </p:spPr>
      </p:pic>
      <p:sp>
        <p:nvSpPr>
          <p:cNvPr id="529" name="Conector reto 24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0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1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2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3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4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5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36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os gêneros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os gêneros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38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39" name="Retângulo 2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340ABF0D-A836-44D6-ADE1-96AF0B6BF71E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Introdução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541" name="Retângulo 3"/>
          <p:cNvSpPr/>
          <p:nvPr/>
        </p:nvSpPr>
        <p:spPr>
          <a:xfrm>
            <a:off x="695520" y="109980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2" name="CaixaDeTexto 7"/>
          <p:cNvSpPr/>
          <p:nvPr/>
        </p:nvSpPr>
        <p:spPr>
          <a:xfrm>
            <a:off x="2140560" y="2028960"/>
            <a:ext cx="80434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Nesta apresentação você vai visualizar de forma </a:t>
            </a:r>
            <a:r>
              <a:rPr lang="en-US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macro </a:t>
            </a: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os resultados da Pesquisa de Clima </a:t>
            </a:r>
            <a:r>
              <a:rPr lang="en-US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GPTW </a:t>
            </a:r>
            <a:r>
              <a:rPr lang="en-US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da sua empresa neste ano.  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543" name="CaixaDeTexto 9"/>
          <p:cNvSpPr/>
          <p:nvPr/>
        </p:nvSpPr>
        <p:spPr>
          <a:xfrm>
            <a:off x="2140560" y="3066840"/>
            <a:ext cx="80344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Com esse grande panorama, mostramos os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pontos positivos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, que merecem ser celebrados, e os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pontos de melhoria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, que vão nos guiar a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planos de ação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 para melhorar a experiência dos colaboradores, afinal, eles que elegeram a organização como um excelente lugar para trabalhar, e é 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Segoe UI"/>
              </a:rPr>
              <a:t>para eles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Segoe UI"/>
              </a:rPr>
              <a:t> que direcionaremos as ações dos resultados.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544" name="CaixaDeTexto 11"/>
          <p:cNvSpPr/>
          <p:nvPr/>
        </p:nvSpPr>
        <p:spPr>
          <a:xfrm>
            <a:off x="2149560" y="4935600"/>
            <a:ext cx="8034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Portanto, prepare-se para conhecer em números o clima da sua empresa.</a:t>
            </a:r>
            <a:endParaRPr lang="pt-BR" sz="1800" b="0" strike="noStrike" spc="-1">
              <a:latin typeface="Arial" panose="020B0604020202020204"/>
            </a:endParaRPr>
          </a:p>
        </p:txBody>
      </p:sp>
      <p:pic>
        <p:nvPicPr>
          <p:cNvPr id="545" name="Imagem 1"/>
          <p:cNvPicPr/>
          <p:nvPr/>
        </p:nvPicPr>
        <p:blipFill>
          <a:blip r:embed="rId3"/>
          <a:stretch>
            <a:fillRect/>
          </a:stretch>
        </p:blipFill>
        <p:spPr>
          <a:xfrm>
            <a:off x="1176840" y="4689360"/>
            <a:ext cx="878040" cy="878040"/>
          </a:xfrm>
          <a:prstGeom prst="rect">
            <a:avLst/>
          </a:prstGeom>
          <a:ln w="0">
            <a:noFill/>
          </a:ln>
        </p:spPr>
      </p:pic>
      <p:pic>
        <p:nvPicPr>
          <p:cNvPr id="546" name="Imagem 4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840" y="3377520"/>
            <a:ext cx="878040" cy="878040"/>
          </a:xfrm>
          <a:prstGeom prst="rect">
            <a:avLst/>
          </a:prstGeom>
          <a:ln w="0">
            <a:noFill/>
          </a:ln>
        </p:spPr>
      </p:pic>
      <p:pic>
        <p:nvPicPr>
          <p:cNvPr id="547" name="Imagem 5"/>
          <p:cNvPicPr/>
          <p:nvPr/>
        </p:nvPicPr>
        <p:blipFill>
          <a:blip r:embed="rId5"/>
          <a:stretch>
            <a:fillRect/>
          </a:stretch>
        </p:blipFill>
        <p:spPr>
          <a:xfrm>
            <a:off x="1176840" y="2049840"/>
            <a:ext cx="878040" cy="878040"/>
          </a:xfrm>
          <a:prstGeom prst="rect">
            <a:avLst/>
          </a:prstGeom>
          <a:ln w="0">
            <a:noFill/>
          </a:ln>
        </p:spPr>
      </p:pic>
      <p:sp>
        <p:nvSpPr>
          <p:cNvPr id="548" name="Conector reto 2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0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1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2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3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4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55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407064" y="162848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Retângulo 10"/>
          <p:cNvSpPr/>
          <p:nvPr/>
        </p:nvSpPr>
        <p:spPr>
          <a:xfrm>
            <a:off x="1403280" y="4398840"/>
            <a:ext cx="3688560" cy="31356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7" name="Retângulo 46"/>
          <p:cNvSpPr/>
          <p:nvPr/>
        </p:nvSpPr>
        <p:spPr>
          <a:xfrm>
            <a:off x="1112040" y="1761480"/>
            <a:ext cx="3680280" cy="723600"/>
          </a:xfrm>
          <a:prstGeom prst="rect">
            <a:avLst/>
          </a:prstGeom>
          <a:solidFill>
            <a:srgbClr val="292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8" name="PlaceHolder 1"/>
          <p:cNvSpPr>
            <a:spLocks noGrp="1"/>
          </p:cNvSpPr>
          <p:nvPr>
            <p:ph/>
          </p:nvPr>
        </p:nvSpPr>
        <p:spPr>
          <a:xfrm>
            <a:off x="1062360" y="2806920"/>
            <a:ext cx="4833720" cy="1528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111111"/>
                </a:solidFill>
                <a:latin typeface="Segoe UI"/>
                <a:ea typeface="Segoe UI"/>
              </a:rPr>
              <a:t>A metodologia propõe que a cultura de confiança, a liderança efetiva, o propósito e os valores alinhados geram um ambiente propício para que cada pessoa possa desenvolver o seu melhor.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559" name="CaixaDeTexto 4"/>
          <p:cNvSpPr/>
          <p:nvPr/>
        </p:nvSpPr>
        <p:spPr>
          <a:xfrm>
            <a:off x="1062360" y="5614920"/>
            <a:ext cx="60904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>
                <a:solidFill>
                  <a:srgbClr val="FF1628"/>
                </a:solidFill>
                <a:latin typeface="Segoe UI"/>
                <a:ea typeface="DejaVu Sans" panose="020B0606030804020204"/>
              </a:rPr>
              <a:t>*</a:t>
            </a: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”For All” = Para todos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560" name="Título 4"/>
          <p:cNvSpPr/>
          <p:nvPr/>
        </p:nvSpPr>
        <p:spPr>
          <a:xfrm>
            <a:off x="1162440" y="1307160"/>
            <a:ext cx="189648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5C6066"/>
                </a:solidFill>
                <a:latin typeface="Segoe UI"/>
                <a:ea typeface="Segoe UI Black"/>
              </a:rPr>
              <a:t>Metodologia</a:t>
            </a:r>
            <a:endParaRPr lang="pt-BR" sz="2200" b="0" strike="noStrike" spc="-1">
              <a:latin typeface="Arial" panose="020B0604020202020204"/>
            </a:endParaRPr>
          </a:p>
        </p:txBody>
      </p:sp>
      <p:pic>
        <p:nvPicPr>
          <p:cNvPr id="561" name="Gráfico 24"/>
          <p:cNvPicPr/>
          <p:nvPr/>
        </p:nvPicPr>
        <p:blipFill>
          <a:blip r:embed="rId3"/>
          <a:stretch>
            <a:fillRect/>
          </a:stretch>
        </p:blipFill>
        <p:spPr>
          <a:xfrm>
            <a:off x="10235520" y="2333520"/>
            <a:ext cx="789840" cy="789840"/>
          </a:xfrm>
          <a:prstGeom prst="rect">
            <a:avLst/>
          </a:prstGeom>
          <a:ln w="0">
            <a:noFill/>
          </a:ln>
        </p:spPr>
      </p:pic>
      <p:pic>
        <p:nvPicPr>
          <p:cNvPr id="562" name="Gráfico 26"/>
          <p:cNvPicPr/>
          <p:nvPr/>
        </p:nvPicPr>
        <p:blipFill>
          <a:blip r:embed="rId4"/>
          <a:stretch>
            <a:fillRect/>
          </a:stretch>
        </p:blipFill>
        <p:spPr>
          <a:xfrm>
            <a:off x="6444360" y="2324160"/>
            <a:ext cx="789840" cy="789840"/>
          </a:xfrm>
          <a:prstGeom prst="rect">
            <a:avLst/>
          </a:prstGeom>
          <a:ln w="0">
            <a:noFill/>
          </a:ln>
        </p:spPr>
      </p:pic>
      <p:pic>
        <p:nvPicPr>
          <p:cNvPr id="563" name="Gráfico 27"/>
          <p:cNvPicPr/>
          <p:nvPr/>
        </p:nvPicPr>
        <p:blipFill>
          <a:blip r:embed="rId5"/>
          <a:stretch>
            <a:fillRect/>
          </a:stretch>
        </p:blipFill>
        <p:spPr>
          <a:xfrm>
            <a:off x="8442360" y="1760760"/>
            <a:ext cx="789840" cy="789840"/>
          </a:xfrm>
          <a:prstGeom prst="rect">
            <a:avLst/>
          </a:prstGeom>
          <a:ln w="0">
            <a:noFill/>
          </a:ln>
        </p:spPr>
      </p:pic>
      <p:pic>
        <p:nvPicPr>
          <p:cNvPr id="564" name="Gráfico 28"/>
          <p:cNvPicPr/>
          <p:nvPr/>
        </p:nvPicPr>
        <p:blipFill>
          <a:blip r:embed="rId6"/>
          <a:stretch>
            <a:fillRect/>
          </a:stretch>
        </p:blipFill>
        <p:spPr>
          <a:xfrm>
            <a:off x="10235520" y="4098600"/>
            <a:ext cx="801000" cy="801000"/>
          </a:xfrm>
          <a:prstGeom prst="rect">
            <a:avLst/>
          </a:prstGeom>
          <a:ln w="0">
            <a:noFill/>
          </a:ln>
        </p:spPr>
      </p:pic>
      <p:pic>
        <p:nvPicPr>
          <p:cNvPr id="565" name="Gráfico 29"/>
          <p:cNvPicPr/>
          <p:nvPr/>
        </p:nvPicPr>
        <p:blipFill>
          <a:blip r:embed="rId7"/>
          <a:stretch>
            <a:fillRect/>
          </a:stretch>
        </p:blipFill>
        <p:spPr>
          <a:xfrm>
            <a:off x="8377200" y="3352320"/>
            <a:ext cx="960480" cy="960480"/>
          </a:xfrm>
          <a:prstGeom prst="rect">
            <a:avLst/>
          </a:prstGeom>
          <a:ln w="0">
            <a:noFill/>
          </a:ln>
        </p:spPr>
      </p:pic>
      <p:pic>
        <p:nvPicPr>
          <p:cNvPr id="566" name="Gráfico 30"/>
          <p:cNvPicPr/>
          <p:nvPr/>
        </p:nvPicPr>
        <p:blipFill>
          <a:blip r:embed="rId8"/>
          <a:stretch>
            <a:fillRect/>
          </a:stretch>
        </p:blipFill>
        <p:spPr>
          <a:xfrm>
            <a:off x="6448680" y="4115160"/>
            <a:ext cx="789840" cy="789840"/>
          </a:xfrm>
          <a:prstGeom prst="rect">
            <a:avLst/>
          </a:prstGeom>
          <a:ln w="0">
            <a:noFill/>
          </a:ln>
        </p:spPr>
      </p:pic>
      <p:sp>
        <p:nvSpPr>
          <p:cNvPr id="567" name="CaixaDeTexto 31"/>
          <p:cNvSpPr/>
          <p:nvPr/>
        </p:nvSpPr>
        <p:spPr>
          <a:xfrm>
            <a:off x="6405480" y="3215880"/>
            <a:ext cx="9262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Valores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8" name="CaixaDeTexto 32"/>
          <p:cNvSpPr/>
          <p:nvPr/>
        </p:nvSpPr>
        <p:spPr>
          <a:xfrm>
            <a:off x="8276040" y="2595240"/>
            <a:ext cx="11642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Confiança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69" name="CaixaDeTexto 33"/>
          <p:cNvSpPr/>
          <p:nvPr/>
        </p:nvSpPr>
        <p:spPr>
          <a:xfrm>
            <a:off x="10117080" y="3117600"/>
            <a:ext cx="14216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Eficácia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da liderança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70" name="CaixaDeTexto 34"/>
          <p:cNvSpPr/>
          <p:nvPr/>
        </p:nvSpPr>
        <p:spPr>
          <a:xfrm>
            <a:off x="10174680" y="4889880"/>
            <a:ext cx="12938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Resultados</a:t>
            </a:r>
            <a:endParaRPr lang="pt-BR" sz="14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do negócio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71" name="CaixaDeTexto 35"/>
          <p:cNvSpPr/>
          <p:nvPr/>
        </p:nvSpPr>
        <p:spPr>
          <a:xfrm>
            <a:off x="6314400" y="4874760"/>
            <a:ext cx="11444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Inovação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por todos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72" name="CaixaDeTexto 36"/>
          <p:cNvSpPr/>
          <p:nvPr/>
        </p:nvSpPr>
        <p:spPr>
          <a:xfrm>
            <a:off x="7868160" y="4286520"/>
            <a:ext cx="19796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Maximização do</a:t>
            </a:r>
            <a:br>
              <a:rPr sz="1400"/>
            </a:b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potencial humano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573" name="Conector de Seta Reta 37"/>
          <p:cNvSpPr/>
          <p:nvPr/>
        </p:nvSpPr>
        <p:spPr>
          <a:xfrm>
            <a:off x="7477560" y="3155040"/>
            <a:ext cx="898920" cy="440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onector de Seta Reta 38"/>
          <p:cNvSpPr/>
          <p:nvPr/>
        </p:nvSpPr>
        <p:spPr>
          <a:xfrm>
            <a:off x="8863200" y="3023640"/>
            <a:ext cx="360" cy="328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5" name="Conector de Seta Reta 39"/>
          <p:cNvSpPr/>
          <p:nvPr/>
        </p:nvSpPr>
        <p:spPr>
          <a:xfrm flipV="1">
            <a:off x="7477560" y="4095000"/>
            <a:ext cx="770760" cy="29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6" name="Conector de Seta Reta 40"/>
          <p:cNvSpPr/>
          <p:nvPr/>
        </p:nvSpPr>
        <p:spPr>
          <a:xfrm flipH="1" flipV="1">
            <a:off x="9462600" y="4039200"/>
            <a:ext cx="684000" cy="35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7" name="Conector de Seta Reta 41"/>
          <p:cNvSpPr/>
          <p:nvPr/>
        </p:nvSpPr>
        <p:spPr>
          <a:xfrm flipH="1">
            <a:off x="9321480" y="3167640"/>
            <a:ext cx="825120" cy="447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D8D8D8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8" name="Imagem 45" descr="Uma imagem contendo Ícone&#10;&#10;Descrição gerada automaticamente"/>
          <p:cNvPicPr/>
          <p:nvPr/>
        </p:nvPicPr>
        <p:blipFill>
          <a:blip r:embed="rId9"/>
          <a:stretch>
            <a:fillRect/>
          </a:stretch>
        </p:blipFill>
        <p:spPr>
          <a:xfrm>
            <a:off x="1247760" y="1842120"/>
            <a:ext cx="3406320" cy="558000"/>
          </a:xfrm>
          <a:prstGeom prst="rect">
            <a:avLst/>
          </a:prstGeom>
          <a:ln w="0">
            <a:noFill/>
          </a:ln>
        </p:spPr>
      </p:pic>
      <p:sp>
        <p:nvSpPr>
          <p:cNvPr id="579" name="Espaço Reservado para Texto 2"/>
          <p:cNvSpPr/>
          <p:nvPr/>
        </p:nvSpPr>
        <p:spPr>
          <a:xfrm>
            <a:off x="1062360" y="4339800"/>
            <a:ext cx="4833720" cy="994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  </a:t>
            </a:r>
            <a:r>
              <a:rPr lang="pt-BR" sz="2000" b="1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 FOR ALL™ </a:t>
            </a:r>
            <a:r>
              <a:rPr lang="pt-BR" sz="2000" b="1" strike="noStrike" spc="-1">
                <a:solidFill>
                  <a:srgbClr val="FF1628"/>
                </a:solidFill>
                <a:latin typeface="Segoe UI"/>
                <a:ea typeface="DejaVu Sans" panose="020B0606030804020204"/>
              </a:rPr>
              <a:t>*</a:t>
            </a:r>
            <a:r>
              <a:rPr lang="pt-BR" sz="2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 </a:t>
            </a: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impacta em melhores resultados para pessoas, negócios e sociedade.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58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81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82" name="Retângulo 44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0DF38FF6-DA47-4AFB-B9F4-99B33F211EBE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83" name="Conector reto 4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4" name="Conector reto 49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8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9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59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Tipo de cargo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Tipo de cargo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Área de Trabalho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Área de Trabalho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Cargo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Cargo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Cargo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Você tem metas de desempenho para esse ano?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ítulo 4"/>
          <p:cNvSpPr/>
          <p:nvPr/>
        </p:nvSpPr>
        <p:spPr>
          <a:xfrm>
            <a:off x="1771200" y="514800"/>
            <a:ext cx="1079352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Great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Place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To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Work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para todos</a:t>
            </a:r>
            <a:endParaRPr lang="pt-BR" sz="3800" b="0" strike="noStrike" spc="-1" dirty="0">
              <a:latin typeface="Arial" panose="020B0604020202020204"/>
            </a:endParaRPr>
          </a:p>
        </p:txBody>
      </p:sp>
      <p:pic>
        <p:nvPicPr>
          <p:cNvPr id="593" name="Gráfico 4"/>
          <p:cNvPicPr/>
          <p:nvPr/>
        </p:nvPicPr>
        <p:blipFill>
          <a:blip r:embed="rId2"/>
          <a:stretch>
            <a:fillRect/>
          </a:stretch>
        </p:blipFill>
        <p:spPr>
          <a:xfrm>
            <a:off x="942120" y="44928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594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95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96" name="Retângulo 3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86FF02F3-B60B-4F02-9A9C-AA6A95BBF559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6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597" name="Espaço Reservado para Texto 2"/>
          <p:cNvSpPr/>
          <p:nvPr/>
        </p:nvSpPr>
        <p:spPr>
          <a:xfrm>
            <a:off x="1077480" y="1332720"/>
            <a:ext cx="9797040" cy="1297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Como é utilizada a metodologia </a:t>
            </a:r>
            <a:r>
              <a:rPr lang="pt-BR" sz="1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Great</a:t>
            </a:r>
            <a:r>
              <a:rPr lang="pt-BR" sz="1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pt-BR" sz="1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Place</a:t>
            </a:r>
            <a:r>
              <a:rPr lang="pt-BR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To</a:t>
            </a:r>
            <a:r>
              <a:rPr lang="pt-BR" sz="1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pt-BR" sz="1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Work</a:t>
            </a:r>
            <a:r>
              <a:rPr lang="pt-BR" sz="1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Para Todos?</a:t>
            </a:r>
            <a:endParaRPr lang="pt-BR" sz="1800" b="0" strike="noStrike" spc="-1" dirty="0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200" b="0" strike="noStrike" spc="-1" dirty="0">
                <a:solidFill>
                  <a:srgbClr val="5C6066"/>
                </a:solidFill>
                <a:latin typeface="Segoe UI"/>
                <a:ea typeface="Segoe UI"/>
              </a:rPr>
              <a:t>Aqui colocamos um exemplo de duas empresas elegíveis ao Ranking de Melhores Empresas para Trabalhar no Brasil. Utilizando as respostas à pergunta  'Levando-se tudo em conta, eu diria que este é um excelente lugar para trabalhar', vemos a diferença de notas entre a empresa A e B.  Com o algoritmo e os Pilares ‘4 </a:t>
            </a:r>
            <a:r>
              <a:rPr lang="pt-BR" sz="1200" b="0" strike="noStrike" spc="-1" dirty="0" err="1">
                <a:solidFill>
                  <a:srgbClr val="5C6066"/>
                </a:solidFill>
                <a:latin typeface="Segoe UI"/>
                <a:ea typeface="Segoe UI"/>
              </a:rPr>
              <a:t>All</a:t>
            </a:r>
            <a:r>
              <a:rPr lang="pt-BR" sz="1200" b="0" strike="noStrike" spc="-1" dirty="0">
                <a:solidFill>
                  <a:srgbClr val="5C6066"/>
                </a:solidFill>
                <a:latin typeface="Segoe UI"/>
                <a:ea typeface="Segoe UI"/>
              </a:rPr>
              <a:t>’ dessa metodologia, que visa diminuir as lacunas existentes nas empresas, é possível verificar que, apesar da nota da pesquisa ter sido menor (80%), a Empresa B tem uma cultura de confiança para todos os níveis hierárquicos, logo terá uma melhor performance no Ranking Nacional frente a empresa A (83%).</a:t>
            </a:r>
            <a:endParaRPr lang="pt-BR" sz="12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598" name="Google Shape;1743;p37"/>
          <p:cNvSpPr/>
          <p:nvPr/>
        </p:nvSpPr>
        <p:spPr>
          <a:xfrm>
            <a:off x="2636640" y="5863680"/>
            <a:ext cx="110988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Média: 83%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599" name="Google Shape;1743;p37"/>
          <p:cNvSpPr/>
          <p:nvPr/>
        </p:nvSpPr>
        <p:spPr>
          <a:xfrm>
            <a:off x="2577240" y="2659680"/>
            <a:ext cx="122832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EMPRESA A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600" name="Google Shape;1743;p37"/>
          <p:cNvSpPr/>
          <p:nvPr/>
        </p:nvSpPr>
        <p:spPr>
          <a:xfrm>
            <a:off x="8344440" y="5863680"/>
            <a:ext cx="110988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Média: 80%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601" name="Google Shape;1743;p37"/>
          <p:cNvSpPr/>
          <p:nvPr/>
        </p:nvSpPr>
        <p:spPr>
          <a:xfrm>
            <a:off x="8285040" y="2609280"/>
            <a:ext cx="122832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EMPRESA B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602" name="Google Shape;1743;p37"/>
          <p:cNvSpPr/>
          <p:nvPr/>
        </p:nvSpPr>
        <p:spPr>
          <a:xfrm>
            <a:off x="6653880" y="3109320"/>
            <a:ext cx="43880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74BD6"/>
                </a:solidFill>
                <a:latin typeface="Segoe UI Semibold"/>
                <a:ea typeface="Segoe UI Black"/>
              </a:rPr>
              <a:t>Levando-se tudo em conta, eu diria que este é um excelente lugar para </a:t>
            </a:r>
            <a:r>
              <a:rPr lang="pt-BR" sz="1400" b="0" strike="noStrike" spc="-1">
                <a:solidFill>
                  <a:srgbClr val="174BD6"/>
                </a:solidFill>
                <a:latin typeface="Segoe UI Semibold"/>
                <a:ea typeface="Segoe UI"/>
              </a:rPr>
              <a:t>trabalhar</a:t>
            </a:r>
            <a:endParaRPr lang="pt-BR" sz="1400" b="0" strike="noStrike" spc="-1">
              <a:latin typeface="Arial" panose="020B0604020202020204"/>
            </a:endParaRPr>
          </a:p>
        </p:txBody>
      </p:sp>
      <p:graphicFrame>
        <p:nvGraphicFramePr>
          <p:cNvPr id="603" name="Gráfico 17"/>
          <p:cNvGraphicFramePr/>
          <p:nvPr/>
        </p:nvGraphicFramePr>
        <p:xfrm>
          <a:off x="387720" y="3661560"/>
          <a:ext cx="5607000" cy="21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04" name="Gráfico 21"/>
          <p:cNvGraphicFramePr/>
          <p:nvPr/>
        </p:nvGraphicFramePr>
        <p:xfrm>
          <a:off x="6055560" y="3611880"/>
          <a:ext cx="5607000" cy="21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5" name="Google Shape;1743;p37"/>
          <p:cNvSpPr/>
          <p:nvPr/>
        </p:nvSpPr>
        <p:spPr>
          <a:xfrm>
            <a:off x="1146600" y="3140640"/>
            <a:ext cx="4388040" cy="496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74BD6"/>
                </a:solidFill>
                <a:latin typeface="Segoe UI Semibold"/>
                <a:ea typeface="Segoe UI Black"/>
              </a:rPr>
              <a:t>Levando-se tudo em conta, eu diria que este é um excelente lugar para </a:t>
            </a:r>
            <a:r>
              <a:rPr lang="pt-BR" sz="1400" b="0" strike="noStrike" spc="-1">
                <a:solidFill>
                  <a:srgbClr val="174BD6"/>
                </a:solidFill>
                <a:latin typeface="Segoe UI Semibold"/>
                <a:ea typeface="Segoe UI"/>
              </a:rPr>
              <a:t>trabalhar</a:t>
            </a:r>
            <a:endParaRPr lang="pt-BR" sz="1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Por quanto tempo você deseja continuar trabalhando nessa empresa?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Por quanto tempo você deseja continuar trabalhando nessa empresa?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Qual seu nível de confiança na alta liderança da sua organização?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Qual seu nível de confiança na alta liderança da sua organização?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No último ano, quantas oportunidades significativas você teve para desenvolver novas e melhores formas de trabalhar?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No último ano, quantas oportunidades significativas você teve para desenvolver novas e melhores formas de trabalhar?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Em uma escala de 0 a 10, o quanto você indicaria essa empresa para um amigo(a) trabalhar?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Em uma escala de 0 a 10, o quanto você indicaria essa empresa para um amigo(a) trabalhar?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Segmento de atuação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/>
                <a:ea typeface="Segoe UI Black"/>
              </a:rPr>
              <a:t>Segmento de atuação</a:t>
            </a:r>
            <a:endParaRPr lang="en-US" dirty="0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ítulo 4"/>
          <p:cNvSpPr/>
          <p:nvPr/>
        </p:nvSpPr>
        <p:spPr>
          <a:xfrm>
            <a:off x="1771200" y="514800"/>
            <a:ext cx="1079352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Great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Place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To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b="1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Work</a:t>
            </a:r>
            <a:r>
              <a:rPr lang="pt-BR" sz="38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 para todos</a:t>
            </a:r>
            <a:endParaRPr lang="pt-BR" sz="3800" b="0" strike="noStrike" spc="-1" dirty="0">
              <a:latin typeface="Arial" panose="020B0604020202020204"/>
            </a:endParaRPr>
          </a:p>
        </p:txBody>
      </p:sp>
      <p:pic>
        <p:nvPicPr>
          <p:cNvPr id="607" name="Gráfico 4"/>
          <p:cNvPicPr/>
          <p:nvPr/>
        </p:nvPicPr>
        <p:blipFill>
          <a:blip r:embed="rId2"/>
          <a:stretch>
            <a:fillRect/>
          </a:stretch>
        </p:blipFill>
        <p:spPr>
          <a:xfrm>
            <a:off x="942120" y="44928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60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0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10" name="Retângulo 3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C2A728F7-2790-4444-ADC9-C9EFF962F462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11" name="Espaço Reservado para Texto 2"/>
          <p:cNvSpPr/>
          <p:nvPr/>
        </p:nvSpPr>
        <p:spPr>
          <a:xfrm>
            <a:off x="1077480" y="1332720"/>
            <a:ext cx="9797040" cy="1297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Segoe UI"/>
              </a:rPr>
              <a:t>Neste gráfico, é possível analisar a evolução de comportamento de cargo durante os anos de 1997, 2006 e 2021 com seus respectivos índices de favorabilidade. É a representação de como a percepção de um bom ambiente de trabalho evoluiu ao longo do tempo e de como essa mudança trouxe menos diferença entre Diretoria, Gestão, Supervisão e Colaboradores. Essa aproximação das visões demonstra uma experiência de trabalho mais igualitária e excelente </a:t>
            </a:r>
            <a:r>
              <a:rPr lang="pt-BR" sz="1200" b="1" strike="noStrike" spc="-1">
                <a:solidFill>
                  <a:srgbClr val="5C6066"/>
                </a:solidFill>
                <a:latin typeface="Segoe UI"/>
                <a:ea typeface="Segoe UI"/>
              </a:rPr>
              <a:t>PARA TODOS</a:t>
            </a: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Segoe UI"/>
              </a:rPr>
              <a:t>, e essa é a missão do GPTW. Assim, o algoritmo e os Pilares For All dessa Metodologia GPTW For All apoiam na avaliação das práticas culturais para o Ranking GPTW Brasil.</a:t>
            </a:r>
            <a:r>
              <a:rPr lang="pt-BR" sz="1200" b="0" strike="noStrike" spc="-1">
                <a:solidFill>
                  <a:srgbClr val="111111"/>
                </a:solidFill>
                <a:latin typeface="Segoe UI"/>
                <a:ea typeface="Segoe UI"/>
              </a:rPr>
              <a:t> </a:t>
            </a:r>
            <a:endParaRPr lang="pt-BR" sz="1200" b="0" strike="noStrike" spc="-1">
              <a:latin typeface="Arial" panose="020B0604020202020204"/>
            </a:endParaRPr>
          </a:p>
        </p:txBody>
      </p:sp>
      <p:graphicFrame>
        <p:nvGraphicFramePr>
          <p:cNvPr id="612" name="Gráfico 19"/>
          <p:cNvGraphicFramePr/>
          <p:nvPr/>
        </p:nvGraphicFramePr>
        <p:xfrm>
          <a:off x="2504520" y="2388960"/>
          <a:ext cx="7179840" cy="366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950" name="CaixaDeTexto 17"/>
          <p:cNvSpPr/>
          <p:nvPr/>
        </p:nvSpPr>
        <p:spPr>
          <a:xfrm>
            <a:off x="1527480" y="3083040"/>
            <a:ext cx="719568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INDICADORES DA PESQUISA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endParaRPr lang="pt-BR" sz="6000" b="0" strike="noStrike" spc="-1">
              <a:latin typeface="Arial" panose="020B0604020202020204"/>
            </a:endParaRPr>
          </a:p>
        </p:txBody>
      </p:sp>
      <p:pic>
        <p:nvPicPr>
          <p:cNvPr id="951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1527480" y="1234080"/>
            <a:ext cx="1682280" cy="1682280"/>
          </a:xfrm>
          <a:prstGeom prst="rect">
            <a:avLst/>
          </a:prstGeom>
          <a:ln w="0">
            <a:noFill/>
          </a:ln>
        </p:spPr>
      </p:pic>
      <p:sp>
        <p:nvSpPr>
          <p:cNvPr id="95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5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54" name="Retângulo 7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132C2725-CB83-4C28-94B6-9F0A78A2CD54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70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Imagem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956" name="Retângulo 5"/>
          <p:cNvSpPr/>
          <p:nvPr/>
        </p:nvSpPr>
        <p:spPr>
          <a:xfrm>
            <a:off x="930600" y="4827240"/>
            <a:ext cx="10327320" cy="105984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7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Estágios da Liderança 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958" name="Retângulo 4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9" name="Espaço Reservado para Texto 13"/>
          <p:cNvSpPr/>
          <p:nvPr/>
        </p:nvSpPr>
        <p:spPr>
          <a:xfrm>
            <a:off x="1053000" y="2054520"/>
            <a:ext cx="9963720" cy="2362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ts val="22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A metodologia da </a:t>
            </a:r>
            <a:r>
              <a:rPr lang="pt-BR" sz="16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Jornada da Liderança </a:t>
            </a: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tem o propósito de identificar, de forma objetiva, </a:t>
            </a:r>
            <a:r>
              <a:rPr lang="pt-BR" sz="16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os perfis distintos de liderança existentes em uma mesma empresa</a:t>
            </a:r>
            <a:r>
              <a:rPr lang="pt-BR" sz="16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, considerando que eles nem sempre estão atrelados ao nível de senioridade do cargo.</a:t>
            </a:r>
            <a:endParaRPr lang="pt-BR" sz="16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Segoe UI"/>
                <a:ea typeface="Segoe UI Black"/>
              </a:rPr>
              <a:t>Esse é um indicador que visa trazer eficiência para os investimentos na capacitação das lideranças e que, principalmente, mapeia as pessoas cuja atuação é destaque na gestão de pessoas - os chamados ‘Líderes For All’, ou seja, Líderes Para Todos - permitindo que esse grupo seja utilizado como referência, mentoria e inspiração para outras pessoas que desejam aprimorar sua gestão. Além disso, essa métrica permite medir a evolução da empresa em uma linha do tempo e trabalhar com KPIs nas ações de desenvolvimento.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960" name="CaixaDeTexto 26"/>
          <p:cNvSpPr/>
          <p:nvPr/>
        </p:nvSpPr>
        <p:spPr>
          <a:xfrm>
            <a:off x="1087560" y="4989960"/>
            <a:ext cx="986832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20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Ao olhar para os cinco grandes grupos de classificação a seguir, é possível entender onde estão os desafios da empresa e traçar uma estratégia assertiva para trabalhá-los.</a:t>
            </a:r>
            <a:endParaRPr lang="pt-BR" sz="2000" b="0" strike="noStrike" spc="-1">
              <a:latin typeface="Arial" panose="020B0604020202020204"/>
            </a:endParaRPr>
          </a:p>
        </p:txBody>
      </p:sp>
      <p:sp>
        <p:nvSpPr>
          <p:cNvPr id="961" name="Retângulo 27"/>
          <p:cNvSpPr/>
          <p:nvPr/>
        </p:nvSpPr>
        <p:spPr>
          <a:xfrm flipV="1">
            <a:off x="930600" y="4823640"/>
            <a:ext cx="84960" cy="10598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6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64" name="Retângulo 30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F47DFF8D-B0F2-409C-BA3A-98C6B5E201B4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71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65" name="TextBox 1"/>
          <p:cNvSpPr/>
          <p:nvPr/>
        </p:nvSpPr>
        <p:spPr>
          <a:xfrm>
            <a:off x="1282680" y="1676520"/>
            <a:ext cx="1774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966" name="TextBox 2"/>
          <p:cNvSpPr/>
          <p:nvPr/>
        </p:nvSpPr>
        <p:spPr>
          <a:xfrm>
            <a:off x="6578640" y="1282680"/>
            <a:ext cx="1774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967" name="TextBox 9"/>
          <p:cNvSpPr/>
          <p:nvPr/>
        </p:nvSpPr>
        <p:spPr>
          <a:xfrm>
            <a:off x="1087200" y="1520280"/>
            <a:ext cx="27396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Conceitos</a:t>
            </a:r>
            <a:r>
              <a:rPr lang="en-US" sz="1800" b="0" strike="noStrike" spc="-1">
                <a:solidFill>
                  <a:srgbClr val="111111"/>
                </a:solidFill>
                <a:latin typeface="Segoe UI Black"/>
                <a:ea typeface="Segoe UI Black"/>
              </a:rPr>
              <a:t>​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968" name="Conector reto 24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9" name="Conector reto 25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0" name="Conector reto 40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1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2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3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4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5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6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977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979" name="Conector reto 11"/>
          <p:cNvSpPr/>
          <p:nvPr/>
        </p:nvSpPr>
        <p:spPr>
          <a:xfrm>
            <a:off x="9557640" y="1783800"/>
            <a:ext cx="360" cy="4327560"/>
          </a:xfrm>
          <a:prstGeom prst="line">
            <a:avLst/>
          </a:prstGeom>
          <a:ln w="28575">
            <a:solidFill>
              <a:srgbClr val="5C6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0" name="Título 5"/>
          <p:cNvSpPr/>
          <p:nvPr/>
        </p:nvSpPr>
        <p:spPr>
          <a:xfrm>
            <a:off x="1074600" y="76932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Estágios da Liderança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981" name="Retângulo 25"/>
          <p:cNvSpPr/>
          <p:nvPr/>
        </p:nvSpPr>
        <p:spPr>
          <a:xfrm>
            <a:off x="695520" y="91440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8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984" name="Retângulo 35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3CC5C47-3B2E-418A-84C7-E217850C0241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72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985" name="Conector reto 1"/>
          <p:cNvSpPr/>
          <p:nvPr/>
        </p:nvSpPr>
        <p:spPr>
          <a:xfrm>
            <a:off x="3101040" y="2138400"/>
            <a:ext cx="360" cy="3972960"/>
          </a:xfrm>
          <a:prstGeom prst="line">
            <a:avLst/>
          </a:prstGeom>
          <a:ln w="28575">
            <a:solidFill>
              <a:srgbClr val="CC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6" name="Conector reto 6"/>
          <p:cNvSpPr/>
          <p:nvPr/>
        </p:nvSpPr>
        <p:spPr>
          <a:xfrm>
            <a:off x="1019160" y="2138400"/>
            <a:ext cx="360" cy="3972960"/>
          </a:xfrm>
          <a:prstGeom prst="line">
            <a:avLst/>
          </a:prstGeom>
          <a:ln w="28575">
            <a:solidFill>
              <a:srgbClr val="DCF8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7" name="Conector reto 9"/>
          <p:cNvSpPr/>
          <p:nvPr/>
        </p:nvSpPr>
        <p:spPr>
          <a:xfrm>
            <a:off x="5245560" y="2138400"/>
            <a:ext cx="360" cy="3972960"/>
          </a:xfrm>
          <a:prstGeom prst="line">
            <a:avLst/>
          </a:prstGeom>
          <a:ln w="28575">
            <a:solidFill>
              <a:srgbClr val="C7A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8" name="Conector reto 10"/>
          <p:cNvSpPr/>
          <p:nvPr/>
        </p:nvSpPr>
        <p:spPr>
          <a:xfrm>
            <a:off x="7516080" y="2138400"/>
            <a:ext cx="360" cy="3972960"/>
          </a:xfrm>
          <a:prstGeom prst="line">
            <a:avLst/>
          </a:prstGeom>
          <a:ln w="28575">
            <a:solidFill>
              <a:srgbClr val="FFC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9" name="Seta: Pentágono 14"/>
          <p:cNvSpPr/>
          <p:nvPr/>
        </p:nvSpPr>
        <p:spPr>
          <a:xfrm>
            <a:off x="1027440" y="2676240"/>
            <a:ext cx="1828080" cy="210240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8250"/>
                </a:solidFill>
                <a:latin typeface="Segoe UI Black"/>
                <a:ea typeface="Segoe UI Black"/>
              </a:rPr>
              <a:t> Inconsciente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0" name="Seta: Pentágono 18"/>
          <p:cNvSpPr/>
          <p:nvPr/>
        </p:nvSpPr>
        <p:spPr>
          <a:xfrm>
            <a:off x="3118320" y="2671920"/>
            <a:ext cx="1890720" cy="214560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460A5"/>
                </a:solidFill>
                <a:latin typeface="Segoe UI Black"/>
                <a:ea typeface="Segoe UI Black"/>
              </a:rPr>
              <a:t> Aleatório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1" name="Seta: Pentágono 19"/>
          <p:cNvSpPr/>
          <p:nvPr/>
        </p:nvSpPr>
        <p:spPr>
          <a:xfrm>
            <a:off x="5256000" y="2670480"/>
            <a:ext cx="1848960" cy="216000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E22B8"/>
                </a:solidFill>
                <a:latin typeface="Segoe UI Black"/>
                <a:ea typeface="Segoe UI Black"/>
              </a:rPr>
              <a:t> Transacional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2" name="Seta: Pentágono 20"/>
          <p:cNvSpPr/>
          <p:nvPr/>
        </p:nvSpPr>
        <p:spPr>
          <a:xfrm>
            <a:off x="7525800" y="2668680"/>
            <a:ext cx="1715040" cy="217800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B20084"/>
                </a:solidFill>
                <a:latin typeface="Segoe UI Black"/>
                <a:ea typeface="Segoe UI Black"/>
              </a:rPr>
              <a:t> Bom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3" name="Seta: Pentágono 21"/>
          <p:cNvSpPr/>
          <p:nvPr/>
        </p:nvSpPr>
        <p:spPr>
          <a:xfrm>
            <a:off x="9567360" y="2670480"/>
            <a:ext cx="2011680" cy="216000"/>
          </a:xfrm>
          <a:prstGeom prst="homePlate">
            <a:avLst>
              <a:gd name="adj" fmla="val 0"/>
            </a:avLst>
          </a:prstGeom>
          <a:solidFill>
            <a:srgbClr val="5C60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 For All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4" name="CaixaDeTexto 22"/>
          <p:cNvSpPr/>
          <p:nvPr/>
        </p:nvSpPr>
        <p:spPr>
          <a:xfrm>
            <a:off x="1091520" y="2380320"/>
            <a:ext cx="1973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1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5" name="CaixaDeTexto 23"/>
          <p:cNvSpPr/>
          <p:nvPr/>
        </p:nvSpPr>
        <p:spPr>
          <a:xfrm>
            <a:off x="3167280" y="2380320"/>
            <a:ext cx="1973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2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6" name="CaixaDeTexto 26"/>
          <p:cNvSpPr/>
          <p:nvPr/>
        </p:nvSpPr>
        <p:spPr>
          <a:xfrm>
            <a:off x="5300280" y="2361960"/>
            <a:ext cx="1973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3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7" name="CaixaDeTexto 27"/>
          <p:cNvSpPr/>
          <p:nvPr/>
        </p:nvSpPr>
        <p:spPr>
          <a:xfrm>
            <a:off x="7588800" y="2361960"/>
            <a:ext cx="1973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4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8" name="CaixaDeTexto 36"/>
          <p:cNvSpPr/>
          <p:nvPr/>
        </p:nvSpPr>
        <p:spPr>
          <a:xfrm>
            <a:off x="9610200" y="2365560"/>
            <a:ext cx="1973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5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999" name="CaixaDeTexto 37"/>
          <p:cNvSpPr/>
          <p:nvPr/>
        </p:nvSpPr>
        <p:spPr>
          <a:xfrm>
            <a:off x="1062720" y="3031200"/>
            <a:ext cx="1798920" cy="3622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DejaVu Sans" panose="020B0606030804020204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DejaVu Sans" panose="020B0606030804020204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Separa “colaboradores” de “pessoas”, com vidas inteiras e complexas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Não compartilha objetivos. Oculta informações dos colaboradores diretos </a:t>
            </a:r>
            <a:r>
              <a:rPr lang="pt-BR" sz="1000" b="0" i="1" strike="noStrike" spc="-1">
                <a:solidFill>
                  <a:srgbClr val="5C6066"/>
                </a:solidFill>
                <a:latin typeface="Segoe UI"/>
                <a:ea typeface="Calibri"/>
              </a:rPr>
              <a:t>(nem sempre as considera importantes para serem repassadas ao time)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 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Revela as suas frustrações elevando o tom de voz ou sendo pessoal na sua crítica aos outros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008250"/>
                </a:solidFill>
                <a:latin typeface="Gilroy Medium"/>
                <a:ea typeface="Calibri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Calibri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Gera medo na equipe, que por vezes mostra receio em fazer perguntas ou dar sugestões</a:t>
            </a:r>
            <a:endParaRPr lang="pt-BR" sz="1000" b="0" strike="noStrike" spc="-1">
              <a:latin typeface="Arial" panose="020B0604020202020204"/>
            </a:endParaRPr>
          </a:p>
        </p:txBody>
      </p:sp>
      <p:pic>
        <p:nvPicPr>
          <p:cNvPr id="1000" name="Imagem 38"/>
          <p:cNvPicPr/>
          <p:nvPr/>
        </p:nvPicPr>
        <p:blipFill>
          <a:blip r:embed="rId3"/>
          <a:stretch>
            <a:fillRect/>
          </a:stretch>
        </p:blipFill>
        <p:spPr>
          <a:xfrm>
            <a:off x="629280" y="153396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001" name="Imagem 39"/>
          <p:cNvPicPr/>
          <p:nvPr/>
        </p:nvPicPr>
        <p:blipFill>
          <a:blip r:embed="rId4"/>
          <a:stretch>
            <a:fillRect/>
          </a:stretch>
        </p:blipFill>
        <p:spPr>
          <a:xfrm>
            <a:off x="2714040" y="1533960"/>
            <a:ext cx="764280" cy="764280"/>
          </a:xfrm>
          <a:prstGeom prst="rect">
            <a:avLst/>
          </a:prstGeom>
          <a:ln w="0">
            <a:noFill/>
          </a:ln>
        </p:spPr>
      </p:pic>
      <p:pic>
        <p:nvPicPr>
          <p:cNvPr id="1002" name="Imagem 40"/>
          <p:cNvPicPr/>
          <p:nvPr/>
        </p:nvPicPr>
        <p:blipFill>
          <a:blip r:embed="rId5"/>
          <a:stretch>
            <a:fillRect/>
          </a:stretch>
        </p:blipFill>
        <p:spPr>
          <a:xfrm>
            <a:off x="4867200" y="1533960"/>
            <a:ext cx="775080" cy="775080"/>
          </a:xfrm>
          <a:prstGeom prst="rect">
            <a:avLst/>
          </a:prstGeom>
          <a:ln w="0">
            <a:noFill/>
          </a:ln>
        </p:spPr>
      </p:pic>
      <p:pic>
        <p:nvPicPr>
          <p:cNvPr id="1003" name="Imagem 43"/>
          <p:cNvPicPr/>
          <p:nvPr/>
        </p:nvPicPr>
        <p:blipFill>
          <a:blip r:embed="rId6"/>
          <a:stretch>
            <a:fillRect/>
          </a:stretch>
        </p:blipFill>
        <p:spPr>
          <a:xfrm>
            <a:off x="7124400" y="1533960"/>
            <a:ext cx="779760" cy="779760"/>
          </a:xfrm>
          <a:prstGeom prst="rect">
            <a:avLst/>
          </a:prstGeom>
          <a:ln w="0">
            <a:noFill/>
          </a:ln>
        </p:spPr>
      </p:pic>
      <p:sp>
        <p:nvSpPr>
          <p:cNvPr id="1004" name="CaixaDeTexto 91"/>
          <p:cNvSpPr/>
          <p:nvPr/>
        </p:nvSpPr>
        <p:spPr>
          <a:xfrm>
            <a:off x="3153960" y="3031200"/>
            <a:ext cx="1798920" cy="2860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Nem sempre consegue se concentrar no objetivo da empresa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Normalmente sai para almoçar com os mesmos membros da equipe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Pode ter problema para se identificar com pessoas da sua equipe</a:t>
            </a:r>
            <a:endParaRPr lang="pt-BR" sz="1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pt-BR" sz="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000" b="0" strike="noStrike" spc="-1">
                <a:solidFill>
                  <a:srgbClr val="1460A5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Possui pessoas pedindo transferência para outra área ou outro emprego. As experiências no trabalho são distintas entre os membros da equipe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005" name="CaixaDeTexto 92"/>
          <p:cNvSpPr/>
          <p:nvPr/>
        </p:nvSpPr>
        <p:spPr>
          <a:xfrm>
            <a:off x="4858560" y="3031200"/>
            <a:ext cx="2195280" cy="2724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Prefere terminar tarefas a conversar com pessoas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Dá mais ordens do que ouve as preocupações e os desafios dos colaboradores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Não sabe muito sobre o que está acontecendo na vida de seus colaboradores (anseios, por ex)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E22B8"/>
                </a:solidFill>
                <a:latin typeface="Gilroy Medium"/>
                <a:ea typeface="Calibri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Calibri"/>
              </a:rPr>
              <a:t>Sente-se como parte de uma engrenagem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006" name="CaixaDeTexto 93"/>
          <p:cNvSpPr/>
          <p:nvPr/>
        </p:nvSpPr>
        <p:spPr>
          <a:xfrm>
            <a:off x="7144200" y="3027240"/>
            <a:ext cx="218340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  <a:ea typeface="DejaVu Sans" panose="020B0606030804020204"/>
              </a:rPr>
              <a:t>•</a:t>
            </a:r>
            <a:r>
              <a:rPr lang="pt-BR" sz="1000" b="0" strike="noStrike" spc="-1">
                <a:solidFill>
                  <a:srgbClr val="FF0000"/>
                </a:solidFill>
                <a:latin typeface="Gilroy Medium"/>
                <a:ea typeface="DejaVu Sans" panose="020B0606030804020204"/>
              </a:rPr>
              <a:t>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Nem sempre se sente confortável com suas vulnerabilidades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Ajuda pessoas no desenvolvimento da carreira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B20084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Consegue conversar com toda a equipe, seja assuntos relacionados ao trabalho ou não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007" name="CaixaDeTexto 94"/>
          <p:cNvSpPr/>
          <p:nvPr/>
        </p:nvSpPr>
        <p:spPr>
          <a:xfrm>
            <a:off x="9134640" y="3034800"/>
            <a:ext cx="248508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Estão próximos das equipes, pedindo e incentivando sugestões do seu pessoal e envolvendo-o nas decisões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Reconhecem a importância de cada membro do time, destacando suas conquistas e ajudando-as a evoluírem em suas carreiras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São tipos que as pessoas querem seguir, pois elas consideram sua liderança competente, honesta e confiável. São líderes inclusivos, inspiradores e acolhedores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endParaRPr lang="pt-BR" sz="4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73777C"/>
                </a:solidFill>
                <a:latin typeface="Gilroy Medium"/>
                <a:ea typeface="DejaVu Sans" panose="020B0606030804020204"/>
              </a:rPr>
              <a:t>• </a:t>
            </a: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Sempre colocam os valores</a:t>
            </a:r>
            <a:endParaRPr lang="pt-BR" sz="1000" b="0" strike="noStrike" spc="-1">
              <a:latin typeface="Arial" panose="020B0604020202020204"/>
            </a:endParaRPr>
          </a:p>
          <a:p>
            <a:pPr marL="457200">
              <a:lnSpc>
                <a:spcPct val="107000"/>
              </a:lnSpc>
              <a:buNone/>
            </a:pPr>
            <a:r>
              <a:rPr lang="pt-BR" sz="1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 primeiro lugar</a:t>
            </a:r>
            <a:endParaRPr lang="pt-BR" sz="1000" b="0" strike="noStrike" spc="-1">
              <a:latin typeface="Arial" panose="020B0604020202020204"/>
            </a:endParaRPr>
          </a:p>
        </p:txBody>
      </p:sp>
      <p:grpSp>
        <p:nvGrpSpPr>
          <p:cNvPr id="1008" name="Agrupar 52"/>
          <p:cNvGrpSpPr/>
          <p:nvPr/>
        </p:nvGrpSpPr>
        <p:grpSpPr>
          <a:xfrm>
            <a:off x="9561960" y="1783800"/>
            <a:ext cx="1846080" cy="361440"/>
            <a:chOff x="9561960" y="1783800"/>
            <a:chExt cx="1846080" cy="361440"/>
          </a:xfrm>
        </p:grpSpPr>
        <p:sp>
          <p:nvSpPr>
            <p:cNvPr id="1009" name="Retângulo 57"/>
            <p:cNvSpPr/>
            <p:nvPr/>
          </p:nvSpPr>
          <p:spPr>
            <a:xfrm>
              <a:off x="9561960" y="1783800"/>
              <a:ext cx="1846080" cy="361440"/>
            </a:xfrm>
            <a:prstGeom prst="rect">
              <a:avLst/>
            </a:prstGeom>
            <a:solidFill>
              <a:srgbClr val="292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1010" name="Gráfico 4"/>
            <p:cNvGrpSpPr/>
            <p:nvPr/>
          </p:nvGrpSpPr>
          <p:grpSpPr>
            <a:xfrm>
              <a:off x="9608400" y="1824480"/>
              <a:ext cx="1736640" cy="282600"/>
              <a:chOff x="9608400" y="1824480"/>
              <a:chExt cx="1736640" cy="282600"/>
            </a:xfrm>
          </p:grpSpPr>
          <p:sp>
            <p:nvSpPr>
              <p:cNvPr id="1011" name="Forma Livre: Forma 59"/>
              <p:cNvSpPr/>
              <p:nvPr/>
            </p:nvSpPr>
            <p:spPr>
              <a:xfrm>
                <a:off x="9608400" y="1830960"/>
                <a:ext cx="27576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1282433" h="1282433">
                    <a:moveTo>
                      <a:pt x="22397" y="22397"/>
                    </a:moveTo>
                    <a:lnTo>
                      <a:pt x="22397" y="848217"/>
                    </a:lnTo>
                    <a:lnTo>
                      <a:pt x="22397" y="1261127"/>
                    </a:lnTo>
                    <a:lnTo>
                      <a:pt x="1261126" y="1261127"/>
                    </a:lnTo>
                    <a:lnTo>
                      <a:pt x="1261126" y="848217"/>
                    </a:lnTo>
                    <a:lnTo>
                      <a:pt x="1261126" y="22397"/>
                    </a:lnTo>
                    <a:lnTo>
                      <a:pt x="22397" y="22397"/>
                    </a:lnTo>
                    <a:close/>
                  </a:path>
                </a:pathLst>
              </a:custGeom>
              <a:solidFill>
                <a:srgbClr val="E51E26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2" name="Forma Livre: Forma 60"/>
              <p:cNvSpPr/>
              <p:nvPr/>
            </p:nvSpPr>
            <p:spPr>
              <a:xfrm>
                <a:off x="9623160" y="1844640"/>
                <a:ext cx="55080" cy="55080"/>
              </a:xfrm>
              <a:custGeom>
                <a:avLst/>
                <a:gdLst/>
                <a:ahLst/>
                <a:cxnLst/>
                <a:rect l="l" t="t" r="r" b="b"/>
                <a:pathLst>
                  <a:path w="269985" h="269986">
                    <a:moveTo>
                      <a:pt x="254467" y="133118"/>
                    </a:moveTo>
                    <a:lnTo>
                      <a:pt x="254467" y="149992"/>
                    </a:lnTo>
                    <a:cubicBezTo>
                      <a:pt x="255639" y="179404"/>
                      <a:pt x="244369" y="207950"/>
                      <a:pt x="223418" y="228625"/>
                    </a:cubicBezTo>
                    <a:cubicBezTo>
                      <a:pt x="201769" y="248915"/>
                      <a:pt x="172917" y="259726"/>
                      <a:pt x="143266" y="258661"/>
                    </a:cubicBezTo>
                    <a:cubicBezTo>
                      <a:pt x="110859" y="259730"/>
                      <a:pt x="79418" y="247543"/>
                      <a:pt x="56196" y="224913"/>
                    </a:cubicBezTo>
                    <a:cubicBezTo>
                      <a:pt x="33729" y="202688"/>
                      <a:pt x="21505" y="172129"/>
                      <a:pt x="22447" y="140543"/>
                    </a:cubicBezTo>
                    <a:cubicBezTo>
                      <a:pt x="21509" y="76245"/>
                      <a:pt x="72871" y="23362"/>
                      <a:pt x="137166" y="22424"/>
                    </a:cubicBezTo>
                    <a:cubicBezTo>
                      <a:pt x="138300" y="22407"/>
                      <a:pt x="139432" y="22407"/>
                      <a:pt x="140566" y="22424"/>
                    </a:cubicBezTo>
                    <a:cubicBezTo>
                      <a:pt x="180441" y="21560"/>
                      <a:pt x="217872" y="41588"/>
                      <a:pt x="239280" y="75240"/>
                    </a:cubicBezTo>
                    <a:lnTo>
                      <a:pt x="201144" y="97176"/>
                    </a:lnTo>
                    <a:cubicBezTo>
                      <a:pt x="187734" y="76752"/>
                      <a:pt x="164649" y="64793"/>
                      <a:pt x="140229" y="65621"/>
                    </a:cubicBezTo>
                    <a:cubicBezTo>
                      <a:pt x="120233" y="64957"/>
                      <a:pt x="100882" y="72736"/>
                      <a:pt x="86907" y="87052"/>
                    </a:cubicBezTo>
                    <a:cubicBezTo>
                      <a:pt x="72925" y="101199"/>
                      <a:pt x="65414" y="120496"/>
                      <a:pt x="66151" y="140374"/>
                    </a:cubicBezTo>
                    <a:cubicBezTo>
                      <a:pt x="65637" y="160177"/>
                      <a:pt x="73259" y="179328"/>
                      <a:pt x="87244" y="193359"/>
                    </a:cubicBezTo>
                    <a:cubicBezTo>
                      <a:pt x="102432" y="207642"/>
                      <a:pt x="122778" y="215135"/>
                      <a:pt x="143604" y="214114"/>
                    </a:cubicBezTo>
                    <a:cubicBezTo>
                      <a:pt x="172995" y="217138"/>
                      <a:pt x="200498" y="199200"/>
                      <a:pt x="209581" y="171085"/>
                    </a:cubicBezTo>
                    <a:lnTo>
                      <a:pt x="140904" y="171085"/>
                    </a:lnTo>
                    <a:lnTo>
                      <a:pt x="140904" y="13311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3" name="Forma Livre: Forma 61"/>
              <p:cNvSpPr/>
              <p:nvPr/>
            </p:nvSpPr>
            <p:spPr>
              <a:xfrm>
                <a:off x="9679320" y="1859400"/>
                <a:ext cx="2196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118118" h="202489">
                    <a:moveTo>
                      <a:pt x="62051" y="53503"/>
                    </a:moveTo>
                    <a:cubicBezTo>
                      <a:pt x="69133" y="34021"/>
                      <a:pt x="88088" y="21429"/>
                      <a:pt x="108792" y="22455"/>
                    </a:cubicBezTo>
                    <a:lnTo>
                      <a:pt x="108792" y="69028"/>
                    </a:lnTo>
                    <a:cubicBezTo>
                      <a:pt x="97287" y="67291"/>
                      <a:pt x="85557" y="70072"/>
                      <a:pt x="76056" y="76790"/>
                    </a:cubicBezTo>
                    <a:cubicBezTo>
                      <a:pt x="65940" y="84926"/>
                      <a:pt x="60610" y="97617"/>
                      <a:pt x="61882" y="110538"/>
                    </a:cubicBezTo>
                    <a:lnTo>
                      <a:pt x="61882" y="187822"/>
                    </a:lnTo>
                    <a:lnTo>
                      <a:pt x="22397" y="187822"/>
                    </a:lnTo>
                    <a:lnTo>
                      <a:pt x="22397" y="25830"/>
                    </a:lnTo>
                    <a:lnTo>
                      <a:pt x="62051" y="25830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4" name="Forma Livre: Forma 62"/>
              <p:cNvSpPr/>
              <p:nvPr/>
            </p:nvSpPr>
            <p:spPr>
              <a:xfrm>
                <a:off x="9703440" y="185904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66136" y="124704"/>
                    </a:moveTo>
                    <a:cubicBezTo>
                      <a:pt x="71411" y="144945"/>
                      <a:pt x="90970" y="158056"/>
                      <a:pt x="111697" y="155246"/>
                    </a:cubicBezTo>
                    <a:cubicBezTo>
                      <a:pt x="125822" y="155899"/>
                      <a:pt x="139373" y="149597"/>
                      <a:pt x="147976" y="138372"/>
                    </a:cubicBezTo>
                    <a:lnTo>
                      <a:pt x="181724" y="157777"/>
                    </a:lnTo>
                    <a:cubicBezTo>
                      <a:pt x="165886" y="180856"/>
                      <a:pt x="139134" y="193974"/>
                      <a:pt x="111190" y="192369"/>
                    </a:cubicBezTo>
                    <a:cubicBezTo>
                      <a:pt x="87391" y="193761"/>
                      <a:pt x="64071" y="185276"/>
                      <a:pt x="46731" y="168914"/>
                    </a:cubicBezTo>
                    <a:cubicBezTo>
                      <a:pt x="30554" y="152774"/>
                      <a:pt x="21762" y="130671"/>
                      <a:pt x="22432" y="107830"/>
                    </a:cubicBezTo>
                    <a:cubicBezTo>
                      <a:pt x="21896" y="85128"/>
                      <a:pt x="30534" y="63168"/>
                      <a:pt x="46394" y="46914"/>
                    </a:cubicBezTo>
                    <a:cubicBezTo>
                      <a:pt x="62539" y="30519"/>
                      <a:pt x="84819" y="21644"/>
                      <a:pt x="107815" y="22447"/>
                    </a:cubicBezTo>
                    <a:cubicBezTo>
                      <a:pt x="129953" y="21755"/>
                      <a:pt x="151305" y="30678"/>
                      <a:pt x="166369" y="46914"/>
                    </a:cubicBezTo>
                    <a:cubicBezTo>
                      <a:pt x="181901" y="63328"/>
                      <a:pt x="190278" y="85241"/>
                      <a:pt x="189655" y="107830"/>
                    </a:cubicBezTo>
                    <a:cubicBezTo>
                      <a:pt x="189613" y="113486"/>
                      <a:pt x="189105" y="119131"/>
                      <a:pt x="188136" y="124704"/>
                    </a:cubicBezTo>
                    <a:close/>
                    <a:moveTo>
                      <a:pt x="147976" y="92475"/>
                    </a:moveTo>
                    <a:cubicBezTo>
                      <a:pt x="144758" y="72998"/>
                      <a:pt x="127541" y="58964"/>
                      <a:pt x="107815" y="59739"/>
                    </a:cubicBezTo>
                    <a:cubicBezTo>
                      <a:pt x="87447" y="58357"/>
                      <a:pt x="69258" y="72415"/>
                      <a:pt x="65461" y="92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5" name="Forma Livre: Forma 63"/>
              <p:cNvSpPr/>
              <p:nvPr/>
            </p:nvSpPr>
            <p:spPr>
              <a:xfrm>
                <a:off x="9744120" y="185904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53701" y="26873"/>
                    </a:moveTo>
                    <a:lnTo>
                      <a:pt x="195380" y="26873"/>
                    </a:lnTo>
                    <a:lnTo>
                      <a:pt x="195380" y="188696"/>
                    </a:lnTo>
                    <a:lnTo>
                      <a:pt x="153701" y="188696"/>
                    </a:lnTo>
                    <a:lnTo>
                      <a:pt x="153701" y="169122"/>
                    </a:lnTo>
                    <a:cubicBezTo>
                      <a:pt x="140954" y="185323"/>
                      <a:pt x="121134" y="194320"/>
                      <a:pt x="100547" y="193252"/>
                    </a:cubicBezTo>
                    <a:cubicBezTo>
                      <a:pt x="79546" y="193493"/>
                      <a:pt x="59450" y="184705"/>
                      <a:pt x="45369" y="169122"/>
                    </a:cubicBezTo>
                    <a:cubicBezTo>
                      <a:pt x="30127" y="152617"/>
                      <a:pt x="21897" y="130834"/>
                      <a:pt x="22420" y="108375"/>
                    </a:cubicBezTo>
                    <a:cubicBezTo>
                      <a:pt x="21906" y="85968"/>
                      <a:pt x="30137" y="64239"/>
                      <a:pt x="45369" y="47797"/>
                    </a:cubicBezTo>
                    <a:cubicBezTo>
                      <a:pt x="59248" y="31793"/>
                      <a:pt x="79364" y="22565"/>
                      <a:pt x="100547" y="22486"/>
                    </a:cubicBezTo>
                    <a:cubicBezTo>
                      <a:pt x="120928" y="21407"/>
                      <a:pt x="140583" y="30199"/>
                      <a:pt x="153363" y="46109"/>
                    </a:cubicBezTo>
                    <a:close/>
                    <a:moveTo>
                      <a:pt x="108647" y="153429"/>
                    </a:moveTo>
                    <a:cubicBezTo>
                      <a:pt x="120624" y="153820"/>
                      <a:pt x="132229" y="149241"/>
                      <a:pt x="140708" y="140773"/>
                    </a:cubicBezTo>
                    <a:cubicBezTo>
                      <a:pt x="149430" y="132091"/>
                      <a:pt x="154138" y="120167"/>
                      <a:pt x="153701" y="107869"/>
                    </a:cubicBezTo>
                    <a:cubicBezTo>
                      <a:pt x="154195" y="95610"/>
                      <a:pt x="149474" y="83715"/>
                      <a:pt x="140708" y="75133"/>
                    </a:cubicBezTo>
                    <a:cubicBezTo>
                      <a:pt x="122899" y="57837"/>
                      <a:pt x="94564" y="57837"/>
                      <a:pt x="76755" y="75133"/>
                    </a:cubicBezTo>
                    <a:cubicBezTo>
                      <a:pt x="68217" y="83842"/>
                      <a:pt x="63640" y="95680"/>
                      <a:pt x="64099" y="107869"/>
                    </a:cubicBezTo>
                    <a:cubicBezTo>
                      <a:pt x="63713" y="120094"/>
                      <a:pt x="68276" y="131958"/>
                      <a:pt x="76755" y="140773"/>
                    </a:cubicBezTo>
                    <a:cubicBezTo>
                      <a:pt x="85172" y="149230"/>
                      <a:pt x="96722" y="153815"/>
                      <a:pt x="108647" y="153429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6" name="Forma Livre: Forma 64"/>
              <p:cNvSpPr/>
              <p:nvPr/>
            </p:nvSpPr>
            <p:spPr>
              <a:xfrm>
                <a:off x="9788400" y="1850040"/>
                <a:ext cx="25920" cy="51480"/>
              </a:xfrm>
              <a:custGeom>
                <a:avLst/>
                <a:gdLst/>
                <a:ahLst/>
                <a:cxnLst/>
                <a:rect l="l" t="t" r="r" b="b"/>
                <a:pathLst>
                  <a:path w="134992" h="253111">
                    <a:moveTo>
                      <a:pt x="128704" y="108624"/>
                    </a:moveTo>
                    <a:lnTo>
                      <a:pt x="92256" y="108624"/>
                    </a:lnTo>
                    <a:lnTo>
                      <a:pt x="92256" y="176120"/>
                    </a:lnTo>
                    <a:cubicBezTo>
                      <a:pt x="92256" y="192994"/>
                      <a:pt x="104742" y="192994"/>
                      <a:pt x="128704" y="192994"/>
                    </a:cubicBezTo>
                    <a:lnTo>
                      <a:pt x="128704" y="230792"/>
                    </a:lnTo>
                    <a:cubicBezTo>
                      <a:pt x="71500" y="237204"/>
                      <a:pt x="50408" y="220836"/>
                      <a:pt x="50408" y="176458"/>
                    </a:cubicBezTo>
                    <a:lnTo>
                      <a:pt x="50408" y="108624"/>
                    </a:lnTo>
                    <a:lnTo>
                      <a:pt x="22397" y="108624"/>
                    </a:lnTo>
                    <a:lnTo>
                      <a:pt x="22397" y="67619"/>
                    </a:lnTo>
                    <a:lnTo>
                      <a:pt x="50408" y="67619"/>
                    </a:lnTo>
                    <a:lnTo>
                      <a:pt x="50408" y="35052"/>
                    </a:lnTo>
                    <a:lnTo>
                      <a:pt x="92256" y="22397"/>
                    </a:lnTo>
                    <a:lnTo>
                      <a:pt x="92256" y="67619"/>
                    </a:lnTo>
                    <a:lnTo>
                      <a:pt x="128704" y="67619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7" name="Forma Livre: Forma 65"/>
              <p:cNvSpPr/>
              <p:nvPr/>
            </p:nvSpPr>
            <p:spPr>
              <a:xfrm>
                <a:off x="9629280" y="1907640"/>
                <a:ext cx="40680" cy="550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69986">
                    <a:moveTo>
                      <a:pt x="106767" y="22414"/>
                    </a:moveTo>
                    <a:cubicBezTo>
                      <a:pt x="148705" y="21531"/>
                      <a:pt x="183416" y="54814"/>
                      <a:pt x="184297" y="96751"/>
                    </a:cubicBezTo>
                    <a:cubicBezTo>
                      <a:pt x="184733" y="117405"/>
                      <a:pt x="176734" y="137345"/>
                      <a:pt x="162147" y="151975"/>
                    </a:cubicBezTo>
                    <a:lnTo>
                      <a:pt x="161777" y="152345"/>
                    </a:lnTo>
                    <a:cubicBezTo>
                      <a:pt x="147237" y="166929"/>
                      <a:pt x="127355" y="174919"/>
                      <a:pt x="106767" y="174450"/>
                    </a:cubicBezTo>
                    <a:lnTo>
                      <a:pt x="67113" y="174450"/>
                    </a:lnTo>
                    <a:lnTo>
                      <a:pt x="67113" y="248527"/>
                    </a:lnTo>
                    <a:lnTo>
                      <a:pt x="22397" y="248527"/>
                    </a:lnTo>
                    <a:lnTo>
                      <a:pt x="22397" y="22414"/>
                    </a:lnTo>
                    <a:close/>
                    <a:moveTo>
                      <a:pt x="106767" y="132602"/>
                    </a:moveTo>
                    <a:cubicBezTo>
                      <a:pt x="125685" y="132602"/>
                      <a:pt x="141022" y="117265"/>
                      <a:pt x="141022" y="98347"/>
                    </a:cubicBezTo>
                    <a:cubicBezTo>
                      <a:pt x="141022" y="79430"/>
                      <a:pt x="125685" y="64093"/>
                      <a:pt x="106767" y="64093"/>
                    </a:cubicBezTo>
                    <a:lnTo>
                      <a:pt x="67113" y="64093"/>
                    </a:lnTo>
                    <a:lnTo>
                      <a:pt x="67113" y="132602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8" name="Forma Livre: Forma 66"/>
              <p:cNvSpPr/>
              <p:nvPr/>
            </p:nvSpPr>
            <p:spPr>
              <a:xfrm>
                <a:off x="9671400" y="1908360"/>
                <a:ext cx="14760" cy="51480"/>
              </a:xfrm>
              <a:custGeom>
                <a:avLst/>
                <a:gdLst/>
                <a:ahLst/>
                <a:cxnLst/>
                <a:rect l="l" t="t" r="r" b="b"/>
                <a:pathLst>
                  <a:path w="84370" h="253111">
                    <a:moveTo>
                      <a:pt x="22397" y="22397"/>
                    </a:moveTo>
                    <a:lnTo>
                      <a:pt x="64076" y="22397"/>
                    </a:lnTo>
                    <a:lnTo>
                      <a:pt x="64076" y="246823"/>
                    </a:lnTo>
                    <a:lnTo>
                      <a:pt x="22397" y="246823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19" name="Forma Livre: Forma 67"/>
              <p:cNvSpPr/>
              <p:nvPr/>
            </p:nvSpPr>
            <p:spPr>
              <a:xfrm>
                <a:off x="9688320" y="192096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53700" y="27042"/>
                    </a:moveTo>
                    <a:lnTo>
                      <a:pt x="195548" y="27042"/>
                    </a:lnTo>
                    <a:lnTo>
                      <a:pt x="195548" y="188527"/>
                    </a:lnTo>
                    <a:lnTo>
                      <a:pt x="153700" y="188527"/>
                    </a:lnTo>
                    <a:lnTo>
                      <a:pt x="153700" y="169628"/>
                    </a:lnTo>
                    <a:cubicBezTo>
                      <a:pt x="140989" y="185535"/>
                      <a:pt x="121384" y="194332"/>
                      <a:pt x="101053" y="193252"/>
                    </a:cubicBezTo>
                    <a:cubicBezTo>
                      <a:pt x="79844" y="193444"/>
                      <a:pt x="59571" y="184536"/>
                      <a:pt x="45368" y="168784"/>
                    </a:cubicBezTo>
                    <a:cubicBezTo>
                      <a:pt x="30131" y="152211"/>
                      <a:pt x="21906" y="130377"/>
                      <a:pt x="22419" y="107869"/>
                    </a:cubicBezTo>
                    <a:cubicBezTo>
                      <a:pt x="21913" y="85512"/>
                      <a:pt x="30146" y="63841"/>
                      <a:pt x="45368" y="47459"/>
                    </a:cubicBezTo>
                    <a:cubicBezTo>
                      <a:pt x="59467" y="31502"/>
                      <a:pt x="79761" y="22400"/>
                      <a:pt x="101053" y="22486"/>
                    </a:cubicBezTo>
                    <a:cubicBezTo>
                      <a:pt x="121384" y="21406"/>
                      <a:pt x="140989" y="30202"/>
                      <a:pt x="153700" y="46110"/>
                    </a:cubicBezTo>
                    <a:close/>
                    <a:moveTo>
                      <a:pt x="108815" y="153598"/>
                    </a:moveTo>
                    <a:cubicBezTo>
                      <a:pt x="120792" y="153989"/>
                      <a:pt x="132396" y="149410"/>
                      <a:pt x="140876" y="140942"/>
                    </a:cubicBezTo>
                    <a:cubicBezTo>
                      <a:pt x="149721" y="132007"/>
                      <a:pt x="154380" y="119748"/>
                      <a:pt x="153700" y="107194"/>
                    </a:cubicBezTo>
                    <a:cubicBezTo>
                      <a:pt x="154255" y="95007"/>
                      <a:pt x="149590" y="83163"/>
                      <a:pt x="140876" y="74627"/>
                    </a:cubicBezTo>
                    <a:cubicBezTo>
                      <a:pt x="123009" y="57311"/>
                      <a:pt x="94620" y="57311"/>
                      <a:pt x="76754" y="74627"/>
                    </a:cubicBezTo>
                    <a:cubicBezTo>
                      <a:pt x="68226" y="83273"/>
                      <a:pt x="63646" y="95058"/>
                      <a:pt x="64098" y="107194"/>
                    </a:cubicBezTo>
                    <a:cubicBezTo>
                      <a:pt x="63518" y="119701"/>
                      <a:pt x="68093" y="131899"/>
                      <a:pt x="76754" y="140942"/>
                    </a:cubicBezTo>
                    <a:cubicBezTo>
                      <a:pt x="85233" y="149410"/>
                      <a:pt x="96839" y="153989"/>
                      <a:pt x="108815" y="153598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0" name="Forma Livre: Forma 68"/>
              <p:cNvSpPr/>
              <p:nvPr/>
            </p:nvSpPr>
            <p:spPr>
              <a:xfrm>
                <a:off x="9733320" y="192096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47714" y="168720"/>
                    </a:moveTo>
                    <a:cubicBezTo>
                      <a:pt x="14161" y="135452"/>
                      <a:pt x="13929" y="81285"/>
                      <a:pt x="47196" y="47732"/>
                    </a:cubicBezTo>
                    <a:cubicBezTo>
                      <a:pt x="63508" y="31278"/>
                      <a:pt x="85799" y="22146"/>
                      <a:pt x="108967" y="22421"/>
                    </a:cubicBezTo>
                    <a:cubicBezTo>
                      <a:pt x="139038" y="21682"/>
                      <a:pt x="166990" y="37841"/>
                      <a:pt x="181357" y="64269"/>
                    </a:cubicBezTo>
                    <a:lnTo>
                      <a:pt x="145415" y="85193"/>
                    </a:lnTo>
                    <a:cubicBezTo>
                      <a:pt x="138368" y="71479"/>
                      <a:pt x="124039" y="63066"/>
                      <a:pt x="108630" y="63594"/>
                    </a:cubicBezTo>
                    <a:cubicBezTo>
                      <a:pt x="85245" y="63012"/>
                      <a:pt x="65817" y="81497"/>
                      <a:pt x="65234" y="104882"/>
                    </a:cubicBezTo>
                    <a:cubicBezTo>
                      <a:pt x="65211" y="105855"/>
                      <a:pt x="65221" y="106831"/>
                      <a:pt x="65263" y="107804"/>
                    </a:cubicBezTo>
                    <a:cubicBezTo>
                      <a:pt x="64971" y="119599"/>
                      <a:pt x="69407" y="131020"/>
                      <a:pt x="77581" y="139527"/>
                    </a:cubicBezTo>
                    <a:cubicBezTo>
                      <a:pt x="85784" y="147747"/>
                      <a:pt x="97022" y="152207"/>
                      <a:pt x="108630" y="151846"/>
                    </a:cubicBezTo>
                    <a:cubicBezTo>
                      <a:pt x="124083" y="152571"/>
                      <a:pt x="138559" y="144281"/>
                      <a:pt x="145753" y="130584"/>
                    </a:cubicBezTo>
                    <a:lnTo>
                      <a:pt x="182707" y="151171"/>
                    </a:lnTo>
                    <a:cubicBezTo>
                      <a:pt x="158175" y="192097"/>
                      <a:pt x="105113" y="205387"/>
                      <a:pt x="64186" y="180857"/>
                    </a:cubicBezTo>
                    <a:cubicBezTo>
                      <a:pt x="58198" y="177268"/>
                      <a:pt x="52667" y="172965"/>
                      <a:pt x="47714" y="168045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1" name="Forma Livre: Forma 69"/>
              <p:cNvSpPr/>
              <p:nvPr/>
            </p:nvSpPr>
            <p:spPr>
              <a:xfrm>
                <a:off x="9773280" y="192060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65959" y="125718"/>
                    </a:moveTo>
                    <a:cubicBezTo>
                      <a:pt x="71237" y="145937"/>
                      <a:pt x="90825" y="158996"/>
                      <a:pt x="111519" y="156092"/>
                    </a:cubicBezTo>
                    <a:cubicBezTo>
                      <a:pt x="125663" y="156833"/>
                      <a:pt x="139253" y="150512"/>
                      <a:pt x="147798" y="139218"/>
                    </a:cubicBezTo>
                    <a:lnTo>
                      <a:pt x="181547" y="158623"/>
                    </a:lnTo>
                    <a:cubicBezTo>
                      <a:pt x="165641" y="181624"/>
                      <a:pt x="138936" y="194720"/>
                      <a:pt x="111013" y="193215"/>
                    </a:cubicBezTo>
                    <a:cubicBezTo>
                      <a:pt x="87134" y="194305"/>
                      <a:pt x="63846" y="185588"/>
                      <a:pt x="46554" y="169085"/>
                    </a:cubicBezTo>
                    <a:cubicBezTo>
                      <a:pt x="14344" y="134797"/>
                      <a:pt x="14344" y="81373"/>
                      <a:pt x="46554" y="47085"/>
                    </a:cubicBezTo>
                    <a:cubicBezTo>
                      <a:pt x="62635" y="30574"/>
                      <a:pt x="84942" y="21627"/>
                      <a:pt x="107975" y="22449"/>
                    </a:cubicBezTo>
                    <a:cubicBezTo>
                      <a:pt x="130151" y="21733"/>
                      <a:pt x="151536" y="30731"/>
                      <a:pt x="166529" y="47085"/>
                    </a:cubicBezTo>
                    <a:cubicBezTo>
                      <a:pt x="182100" y="63407"/>
                      <a:pt x="190485" y="85285"/>
                      <a:pt x="189815" y="107832"/>
                    </a:cubicBezTo>
                    <a:cubicBezTo>
                      <a:pt x="189764" y="113488"/>
                      <a:pt x="189256" y="119131"/>
                      <a:pt x="188296" y="124706"/>
                    </a:cubicBezTo>
                    <a:close/>
                    <a:moveTo>
                      <a:pt x="147798" y="93320"/>
                    </a:moveTo>
                    <a:cubicBezTo>
                      <a:pt x="144581" y="73844"/>
                      <a:pt x="127364" y="59810"/>
                      <a:pt x="107638" y="60584"/>
                    </a:cubicBezTo>
                    <a:cubicBezTo>
                      <a:pt x="87269" y="59202"/>
                      <a:pt x="69081" y="73260"/>
                      <a:pt x="65284" y="933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2" name="Forma Livre: Forma 70"/>
              <p:cNvSpPr/>
              <p:nvPr/>
            </p:nvSpPr>
            <p:spPr>
              <a:xfrm>
                <a:off x="9622800" y="1972080"/>
                <a:ext cx="40680" cy="514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53111">
                    <a:moveTo>
                      <a:pt x="188944" y="22397"/>
                    </a:moveTo>
                    <a:lnTo>
                      <a:pt x="188944" y="63063"/>
                    </a:lnTo>
                    <a:lnTo>
                      <a:pt x="127860" y="63063"/>
                    </a:lnTo>
                    <a:lnTo>
                      <a:pt x="127860" y="237542"/>
                    </a:lnTo>
                    <a:lnTo>
                      <a:pt x="83144" y="237542"/>
                    </a:lnTo>
                    <a:lnTo>
                      <a:pt x="83144" y="63063"/>
                    </a:lnTo>
                    <a:lnTo>
                      <a:pt x="22397" y="63063"/>
                    </a:lnTo>
                    <a:lnTo>
                      <a:pt x="22397" y="22397"/>
                    </a:lnTo>
                    <a:lnTo>
                      <a:pt x="188944" y="22397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3" name="Forma Livre: Forma 71"/>
              <p:cNvSpPr/>
              <p:nvPr/>
            </p:nvSpPr>
            <p:spPr>
              <a:xfrm>
                <a:off x="9655560" y="198288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07817" y="193163"/>
                    </a:moveTo>
                    <a:cubicBezTo>
                      <a:pt x="60661" y="193183"/>
                      <a:pt x="22417" y="154973"/>
                      <a:pt x="22397" y="107817"/>
                    </a:cubicBezTo>
                    <a:cubicBezTo>
                      <a:pt x="22375" y="60662"/>
                      <a:pt x="60586" y="22417"/>
                      <a:pt x="107743" y="22397"/>
                    </a:cubicBezTo>
                    <a:lnTo>
                      <a:pt x="107817" y="22397"/>
                    </a:lnTo>
                    <a:cubicBezTo>
                      <a:pt x="154973" y="22376"/>
                      <a:pt x="193217" y="60586"/>
                      <a:pt x="193237" y="107743"/>
                    </a:cubicBezTo>
                    <a:cubicBezTo>
                      <a:pt x="193259" y="154897"/>
                      <a:pt x="155048" y="193143"/>
                      <a:pt x="107891" y="193163"/>
                    </a:cubicBezTo>
                    <a:lnTo>
                      <a:pt x="107817" y="193163"/>
                    </a:lnTo>
                    <a:moveTo>
                      <a:pt x="107817" y="152328"/>
                    </a:moveTo>
                    <a:cubicBezTo>
                      <a:pt x="119497" y="152726"/>
                      <a:pt x="130835" y="148339"/>
                      <a:pt x="139203" y="140178"/>
                    </a:cubicBezTo>
                    <a:cubicBezTo>
                      <a:pt x="156090" y="122140"/>
                      <a:pt x="156090" y="94095"/>
                      <a:pt x="139203" y="76056"/>
                    </a:cubicBezTo>
                    <a:cubicBezTo>
                      <a:pt x="121686" y="59171"/>
                      <a:pt x="93948" y="59171"/>
                      <a:pt x="76431" y="76056"/>
                    </a:cubicBezTo>
                    <a:cubicBezTo>
                      <a:pt x="60026" y="94282"/>
                      <a:pt x="60026" y="121952"/>
                      <a:pt x="76431" y="140178"/>
                    </a:cubicBezTo>
                    <a:cubicBezTo>
                      <a:pt x="84743" y="148462"/>
                      <a:pt x="96086" y="152974"/>
                      <a:pt x="107817" y="152665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4" name="Forma Livre: Forma 72"/>
              <p:cNvSpPr/>
              <p:nvPr/>
            </p:nvSpPr>
            <p:spPr>
              <a:xfrm>
                <a:off x="9624240" y="2034720"/>
                <a:ext cx="73440" cy="55080"/>
              </a:xfrm>
              <a:custGeom>
                <a:avLst/>
                <a:gdLst/>
                <a:ahLst/>
                <a:cxnLst/>
                <a:rect l="l" t="t" r="r" b="b"/>
                <a:pathLst>
                  <a:path w="354356" h="269986">
                    <a:moveTo>
                      <a:pt x="85843" y="248848"/>
                    </a:moveTo>
                    <a:lnTo>
                      <a:pt x="22397" y="22397"/>
                    </a:lnTo>
                    <a:lnTo>
                      <a:pt x="69307" y="22397"/>
                    </a:lnTo>
                    <a:lnTo>
                      <a:pt x="112673" y="190294"/>
                    </a:lnTo>
                    <a:lnTo>
                      <a:pt x="159921" y="22397"/>
                    </a:lnTo>
                    <a:lnTo>
                      <a:pt x="198056" y="22397"/>
                    </a:lnTo>
                    <a:lnTo>
                      <a:pt x="245641" y="190294"/>
                    </a:lnTo>
                    <a:lnTo>
                      <a:pt x="289008" y="22397"/>
                    </a:lnTo>
                    <a:lnTo>
                      <a:pt x="335918" y="22397"/>
                    </a:lnTo>
                    <a:lnTo>
                      <a:pt x="272471" y="248848"/>
                    </a:lnTo>
                    <a:lnTo>
                      <a:pt x="221680" y="248848"/>
                    </a:lnTo>
                    <a:lnTo>
                      <a:pt x="178989" y="99343"/>
                    </a:lnTo>
                    <a:lnTo>
                      <a:pt x="136635" y="248848"/>
                    </a:lnTo>
                    <a:lnTo>
                      <a:pt x="85843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5" name="Forma Livre: Forma 73"/>
              <p:cNvSpPr/>
              <p:nvPr/>
            </p:nvSpPr>
            <p:spPr>
              <a:xfrm>
                <a:off x="9692280" y="2048040"/>
                <a:ext cx="4068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202489" h="202489">
                    <a:moveTo>
                      <a:pt x="105613" y="191131"/>
                    </a:moveTo>
                    <a:cubicBezTo>
                      <a:pt x="59020" y="190493"/>
                      <a:pt x="21767" y="152206"/>
                      <a:pt x="22405" y="105613"/>
                    </a:cubicBezTo>
                    <a:cubicBezTo>
                      <a:pt x="23044" y="59020"/>
                      <a:pt x="61332" y="21767"/>
                      <a:pt x="107923" y="22405"/>
                    </a:cubicBezTo>
                    <a:cubicBezTo>
                      <a:pt x="154516" y="23043"/>
                      <a:pt x="191769" y="61332"/>
                      <a:pt x="191131" y="107923"/>
                    </a:cubicBezTo>
                    <a:cubicBezTo>
                      <a:pt x="190829" y="129930"/>
                      <a:pt x="181939" y="150949"/>
                      <a:pt x="166360" y="166495"/>
                    </a:cubicBezTo>
                    <a:cubicBezTo>
                      <a:pt x="150405" y="182776"/>
                      <a:pt x="128403" y="191700"/>
                      <a:pt x="105613" y="191131"/>
                    </a:cubicBezTo>
                    <a:moveTo>
                      <a:pt x="105613" y="150296"/>
                    </a:moveTo>
                    <a:cubicBezTo>
                      <a:pt x="117344" y="150604"/>
                      <a:pt x="128686" y="146092"/>
                      <a:pt x="136999" y="137809"/>
                    </a:cubicBezTo>
                    <a:cubicBezTo>
                      <a:pt x="153886" y="119770"/>
                      <a:pt x="153886" y="91725"/>
                      <a:pt x="136999" y="73687"/>
                    </a:cubicBezTo>
                    <a:cubicBezTo>
                      <a:pt x="119482" y="56801"/>
                      <a:pt x="91744" y="56801"/>
                      <a:pt x="74227" y="73687"/>
                    </a:cubicBezTo>
                    <a:cubicBezTo>
                      <a:pt x="57822" y="91913"/>
                      <a:pt x="57822" y="119583"/>
                      <a:pt x="74227" y="137809"/>
                    </a:cubicBezTo>
                    <a:cubicBezTo>
                      <a:pt x="82539" y="146092"/>
                      <a:pt x="93882" y="150604"/>
                      <a:pt x="105613" y="150296"/>
                    </a:cubicBezTo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6" name="Forma Livre: Forma 74"/>
              <p:cNvSpPr/>
              <p:nvPr/>
            </p:nvSpPr>
            <p:spPr>
              <a:xfrm>
                <a:off x="9735120" y="2048040"/>
                <a:ext cx="25920" cy="40680"/>
              </a:xfrm>
              <a:custGeom>
                <a:avLst/>
                <a:gdLst/>
                <a:ahLst/>
                <a:cxnLst/>
                <a:rect l="l" t="t" r="r" b="b"/>
                <a:pathLst>
                  <a:path w="134992" h="202489">
                    <a:moveTo>
                      <a:pt x="64582" y="53502"/>
                    </a:moveTo>
                    <a:cubicBezTo>
                      <a:pt x="72791" y="33856"/>
                      <a:pt x="92418" y="21446"/>
                      <a:pt x="113686" y="22454"/>
                    </a:cubicBezTo>
                    <a:lnTo>
                      <a:pt x="113686" y="69026"/>
                    </a:lnTo>
                    <a:cubicBezTo>
                      <a:pt x="101867" y="67445"/>
                      <a:pt x="89878" y="70202"/>
                      <a:pt x="79937" y="76788"/>
                    </a:cubicBezTo>
                    <a:cubicBezTo>
                      <a:pt x="69438" y="84675"/>
                      <a:pt x="63811" y="97466"/>
                      <a:pt x="65088" y="110537"/>
                    </a:cubicBezTo>
                    <a:lnTo>
                      <a:pt x="65088" y="187820"/>
                    </a:lnTo>
                    <a:lnTo>
                      <a:pt x="22397" y="187820"/>
                    </a:lnTo>
                    <a:lnTo>
                      <a:pt x="22397" y="25829"/>
                    </a:lnTo>
                    <a:lnTo>
                      <a:pt x="64582" y="25829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7" name="Forma Livre: Forma 75"/>
              <p:cNvSpPr/>
              <p:nvPr/>
            </p:nvSpPr>
            <p:spPr>
              <a:xfrm>
                <a:off x="9761760" y="2034720"/>
                <a:ext cx="36720" cy="55080"/>
              </a:xfrm>
              <a:custGeom>
                <a:avLst/>
                <a:gdLst/>
                <a:ahLst/>
                <a:cxnLst/>
                <a:rect l="l" t="t" r="r" b="b"/>
                <a:pathLst>
                  <a:path w="185615" h="269986">
                    <a:moveTo>
                      <a:pt x="171564" y="248848"/>
                    </a:moveTo>
                    <a:lnTo>
                      <a:pt x="123135" y="248848"/>
                    </a:lnTo>
                    <a:lnTo>
                      <a:pt x="64245" y="175445"/>
                    </a:lnTo>
                    <a:lnTo>
                      <a:pt x="64245" y="248848"/>
                    </a:lnTo>
                    <a:lnTo>
                      <a:pt x="22397" y="248848"/>
                    </a:lnTo>
                    <a:lnTo>
                      <a:pt x="22397" y="22397"/>
                    </a:lnTo>
                    <a:lnTo>
                      <a:pt x="64245" y="22397"/>
                    </a:lnTo>
                    <a:lnTo>
                      <a:pt x="64245" y="158233"/>
                    </a:lnTo>
                    <a:lnTo>
                      <a:pt x="119929" y="87025"/>
                    </a:lnTo>
                    <a:lnTo>
                      <a:pt x="169708" y="87025"/>
                    </a:lnTo>
                    <a:lnTo>
                      <a:pt x="104574" y="167008"/>
                    </a:lnTo>
                    <a:lnTo>
                      <a:pt x="171564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8" name="Forma Livre: Forma 76"/>
              <p:cNvSpPr/>
              <p:nvPr/>
            </p:nvSpPr>
            <p:spPr>
              <a:xfrm>
                <a:off x="9797760" y="2069640"/>
                <a:ext cx="18360" cy="18360"/>
              </a:xfrm>
              <a:custGeom>
                <a:avLst/>
                <a:gdLst/>
                <a:ahLst/>
                <a:cxnLst/>
                <a:rect l="l" t="t" r="r" b="b"/>
                <a:pathLst>
                  <a:path w="101244" h="101244">
                    <a:moveTo>
                      <a:pt x="22399" y="59351"/>
                    </a:moveTo>
                    <a:cubicBezTo>
                      <a:pt x="22213" y="39129"/>
                      <a:pt x="38454" y="22584"/>
                      <a:pt x="58676" y="22398"/>
                    </a:cubicBezTo>
                    <a:cubicBezTo>
                      <a:pt x="78898" y="22213"/>
                      <a:pt x="95443" y="38454"/>
                      <a:pt x="95629" y="58676"/>
                    </a:cubicBezTo>
                    <a:cubicBezTo>
                      <a:pt x="95814" y="78900"/>
                      <a:pt x="79573" y="95443"/>
                      <a:pt x="59351" y="95629"/>
                    </a:cubicBezTo>
                    <a:cubicBezTo>
                      <a:pt x="59182" y="95630"/>
                      <a:pt x="59015" y="95630"/>
                      <a:pt x="58847" y="95630"/>
                    </a:cubicBezTo>
                    <a:cubicBezTo>
                      <a:pt x="38999" y="95910"/>
                      <a:pt x="22680" y="80049"/>
                      <a:pt x="22400" y="60200"/>
                    </a:cubicBezTo>
                    <a:cubicBezTo>
                      <a:pt x="22397" y="59916"/>
                      <a:pt x="22395" y="59634"/>
                      <a:pt x="22399" y="59351"/>
                    </a:cubicBezTo>
                    <a:moveTo>
                      <a:pt x="88883" y="59351"/>
                    </a:moveTo>
                    <a:cubicBezTo>
                      <a:pt x="88602" y="42765"/>
                      <a:pt x="74931" y="29546"/>
                      <a:pt x="58345" y="29826"/>
                    </a:cubicBezTo>
                    <a:cubicBezTo>
                      <a:pt x="41758" y="30105"/>
                      <a:pt x="28539" y="43778"/>
                      <a:pt x="28819" y="60363"/>
                    </a:cubicBezTo>
                    <a:cubicBezTo>
                      <a:pt x="29096" y="76750"/>
                      <a:pt x="42457" y="89891"/>
                      <a:pt x="58847" y="89893"/>
                    </a:cubicBezTo>
                    <a:cubicBezTo>
                      <a:pt x="75058" y="90280"/>
                      <a:pt x="88513" y="77450"/>
                      <a:pt x="88898" y="61239"/>
                    </a:cubicBezTo>
                    <a:cubicBezTo>
                      <a:pt x="88913" y="60610"/>
                      <a:pt x="88908" y="59980"/>
                      <a:pt x="88883" y="59351"/>
                    </a:cubicBezTo>
                    <a:moveTo>
                      <a:pt x="46022" y="40789"/>
                    </a:moveTo>
                    <a:lnTo>
                      <a:pt x="58678" y="40789"/>
                    </a:lnTo>
                    <a:cubicBezTo>
                      <a:pt x="67115" y="40789"/>
                      <a:pt x="72515" y="44164"/>
                      <a:pt x="72515" y="51589"/>
                    </a:cubicBezTo>
                    <a:lnTo>
                      <a:pt x="72515" y="51589"/>
                    </a:lnTo>
                    <a:cubicBezTo>
                      <a:pt x="72788" y="56234"/>
                      <a:pt x="69638" y="60387"/>
                      <a:pt x="65090" y="61376"/>
                    </a:cubicBezTo>
                    <a:lnTo>
                      <a:pt x="74708" y="76731"/>
                    </a:lnTo>
                    <a:lnTo>
                      <a:pt x="66440" y="76731"/>
                    </a:lnTo>
                    <a:lnTo>
                      <a:pt x="57665" y="63063"/>
                    </a:lnTo>
                    <a:lnTo>
                      <a:pt x="53953" y="63063"/>
                    </a:lnTo>
                    <a:lnTo>
                      <a:pt x="53953" y="77069"/>
                    </a:lnTo>
                    <a:lnTo>
                      <a:pt x="46022" y="77069"/>
                    </a:lnTo>
                    <a:close/>
                    <a:moveTo>
                      <a:pt x="58509" y="57664"/>
                    </a:moveTo>
                    <a:cubicBezTo>
                      <a:pt x="62728" y="57664"/>
                      <a:pt x="64753" y="55807"/>
                      <a:pt x="64753" y="52264"/>
                    </a:cubicBezTo>
                    <a:lnTo>
                      <a:pt x="64753" y="52264"/>
                    </a:lnTo>
                    <a:cubicBezTo>
                      <a:pt x="64753" y="48551"/>
                      <a:pt x="62559" y="47201"/>
                      <a:pt x="58509" y="47201"/>
                    </a:cubicBezTo>
                    <a:lnTo>
                      <a:pt x="53953" y="47201"/>
                    </a:lnTo>
                    <a:lnTo>
                      <a:pt x="53953" y="57832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29" name="Forma Livre: Forma 77"/>
              <p:cNvSpPr/>
              <p:nvPr/>
            </p:nvSpPr>
            <p:spPr>
              <a:xfrm>
                <a:off x="11032560" y="2010960"/>
                <a:ext cx="106560" cy="95760"/>
              </a:xfrm>
              <a:custGeom>
                <a:avLst/>
                <a:gdLst/>
                <a:ahLst/>
                <a:cxnLst/>
                <a:rect l="l" t="t" r="r" b="b"/>
                <a:pathLst>
                  <a:path w="506223" h="455601">
                    <a:moveTo>
                      <a:pt x="22397" y="22397"/>
                    </a:moveTo>
                    <a:lnTo>
                      <a:pt x="495716" y="22397"/>
                    </a:lnTo>
                    <a:lnTo>
                      <a:pt x="49571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B8FFF1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0" name="Forma Livre: Forma 78"/>
              <p:cNvSpPr/>
              <p:nvPr/>
            </p:nvSpPr>
            <p:spPr>
              <a:xfrm>
                <a:off x="11234880" y="2010960"/>
                <a:ext cx="110160" cy="95760"/>
              </a:xfrm>
              <a:custGeom>
                <a:avLst/>
                <a:gdLst/>
                <a:ahLst/>
                <a:cxnLst/>
                <a:rect l="l" t="t" r="r" b="b"/>
                <a:pathLst>
                  <a:path w="523097" h="455601">
                    <a:moveTo>
                      <a:pt x="22397" y="22397"/>
                    </a:moveTo>
                    <a:lnTo>
                      <a:pt x="502466" y="22397"/>
                    </a:lnTo>
                    <a:lnTo>
                      <a:pt x="50246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D0F7C4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1" name="Forma Livre: Forma 79"/>
              <p:cNvSpPr/>
              <p:nvPr/>
            </p:nvSpPr>
            <p:spPr>
              <a:xfrm>
                <a:off x="9992520" y="1831320"/>
                <a:ext cx="88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2" name="Forma Livre: Forma 80"/>
              <p:cNvSpPr/>
              <p:nvPr/>
            </p:nvSpPr>
            <p:spPr>
              <a:xfrm>
                <a:off x="9992520" y="1947960"/>
                <a:ext cx="88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3" name="Forma Livre: Forma 81"/>
              <p:cNvSpPr/>
              <p:nvPr/>
            </p:nvSpPr>
            <p:spPr>
              <a:xfrm>
                <a:off x="10466640" y="1831320"/>
                <a:ext cx="15804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742461" h="1282433">
                    <a:moveTo>
                      <a:pt x="733810" y="1260789"/>
                    </a:moveTo>
                    <a:lnTo>
                      <a:pt x="523389" y="840117"/>
                    </a:lnTo>
                    <a:cubicBezTo>
                      <a:pt x="725238" y="693035"/>
                      <a:pt x="769650" y="410166"/>
                      <a:pt x="622575" y="208309"/>
                    </a:cubicBezTo>
                    <a:cubicBezTo>
                      <a:pt x="537462" y="91501"/>
                      <a:pt x="401643" y="22410"/>
                      <a:pt x="257116" y="22397"/>
                    </a:cubicBezTo>
                    <a:lnTo>
                      <a:pt x="22397" y="22397"/>
                    </a:lnTo>
                    <a:lnTo>
                      <a:pt x="22397" y="926850"/>
                    </a:lnTo>
                    <a:lnTo>
                      <a:pt x="165489" y="926850"/>
                    </a:lnTo>
                    <a:lnTo>
                      <a:pt x="332374" y="1260789"/>
                    </a:lnTo>
                    <a:close/>
                    <a:moveTo>
                      <a:pt x="87531" y="367473"/>
                    </a:moveTo>
                    <a:lnTo>
                      <a:pt x="226574" y="367473"/>
                    </a:lnTo>
                    <a:cubicBezTo>
                      <a:pt x="285751" y="367473"/>
                      <a:pt x="333724" y="415446"/>
                      <a:pt x="333724" y="474623"/>
                    </a:cubicBezTo>
                    <a:cubicBezTo>
                      <a:pt x="333724" y="533801"/>
                      <a:pt x="285751" y="581774"/>
                      <a:pt x="226574" y="581774"/>
                    </a:cubicBezTo>
                    <a:lnTo>
                      <a:pt x="87531" y="581774"/>
                    </a:lnTo>
                    <a:close/>
                  </a:path>
                </a:pathLst>
              </a:custGeom>
              <a:solidFill>
                <a:srgbClr val="9A1B1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4" name="Forma Livre: Forma 82"/>
              <p:cNvSpPr/>
              <p:nvPr/>
            </p:nvSpPr>
            <p:spPr>
              <a:xfrm>
                <a:off x="10799640" y="1824480"/>
                <a:ext cx="150840" cy="279360"/>
              </a:xfrm>
              <a:custGeom>
                <a:avLst/>
                <a:gdLst/>
                <a:ahLst/>
                <a:cxnLst/>
                <a:rect l="l" t="t" r="r" b="b"/>
                <a:pathLst>
                  <a:path w="708713" h="1299307">
                    <a:moveTo>
                      <a:pt x="701185" y="1292681"/>
                    </a:moveTo>
                    <a:lnTo>
                      <a:pt x="507301" y="904576"/>
                    </a:lnTo>
                    <a:lnTo>
                      <a:pt x="66381" y="22397"/>
                    </a:lnTo>
                    <a:cubicBezTo>
                      <a:pt x="22002" y="365448"/>
                      <a:pt x="-4997" y="689094"/>
                      <a:pt x="66381" y="902889"/>
                    </a:cubicBezTo>
                    <a:lnTo>
                      <a:pt x="261277" y="1292681"/>
                    </a:lnTo>
                    <a:close/>
                  </a:path>
                </a:pathLst>
              </a:custGeom>
              <a:solidFill>
                <a:srgbClr val="CCF5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5" name="Forma Livre: Forma 83"/>
              <p:cNvSpPr/>
              <p:nvPr/>
            </p:nvSpPr>
            <p:spPr>
              <a:xfrm>
                <a:off x="10670760" y="1824480"/>
                <a:ext cx="143280" cy="279360"/>
              </a:xfrm>
              <a:custGeom>
                <a:avLst/>
                <a:gdLst/>
                <a:ahLst/>
                <a:cxnLst/>
                <a:rect l="l" t="t" r="r" b="b"/>
                <a:pathLst>
                  <a:path w="674964" h="1299307">
                    <a:moveTo>
                      <a:pt x="657033" y="902889"/>
                    </a:moveTo>
                    <a:lnTo>
                      <a:pt x="657033" y="22397"/>
                    </a:lnTo>
                    <a:lnTo>
                      <a:pt x="216112" y="904914"/>
                    </a:lnTo>
                    <a:lnTo>
                      <a:pt x="22397" y="1292681"/>
                    </a:lnTo>
                    <a:lnTo>
                      <a:pt x="462305" y="1292681"/>
                    </a:lnTo>
                    <a:lnTo>
                      <a:pt x="657033" y="902889"/>
                    </a:lnTo>
                    <a:close/>
                  </a:path>
                </a:pathLst>
              </a:custGeom>
              <a:solidFill>
                <a:srgbClr val="51D0FC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6" name="Forma Livre: Forma 84"/>
              <p:cNvSpPr/>
              <p:nvPr/>
            </p:nvSpPr>
            <p:spPr>
              <a:xfrm>
                <a:off x="11278080" y="1831320"/>
                <a:ext cx="59040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286860" h="151867">
                    <a:moveTo>
                      <a:pt x="56145" y="44502"/>
                    </a:moveTo>
                    <a:lnTo>
                      <a:pt x="22397" y="44502"/>
                    </a:lnTo>
                    <a:lnTo>
                      <a:pt x="22397" y="22397"/>
                    </a:lnTo>
                    <a:lnTo>
                      <a:pt x="118242" y="22397"/>
                    </a:lnTo>
                    <a:lnTo>
                      <a:pt x="118242" y="44502"/>
                    </a:lnTo>
                    <a:lnTo>
                      <a:pt x="84494" y="44502"/>
                    </a:lnTo>
                    <a:lnTo>
                      <a:pt x="84494" y="140853"/>
                    </a:lnTo>
                    <a:lnTo>
                      <a:pt x="56483" y="140853"/>
                    </a:lnTo>
                    <a:close/>
                    <a:moveTo>
                      <a:pt x="136466" y="22397"/>
                    </a:moveTo>
                    <a:lnTo>
                      <a:pt x="172071" y="22397"/>
                    </a:lnTo>
                    <a:lnTo>
                      <a:pt x="200756" y="95630"/>
                    </a:lnTo>
                    <a:lnTo>
                      <a:pt x="228767" y="22397"/>
                    </a:lnTo>
                    <a:lnTo>
                      <a:pt x="264878" y="22397"/>
                    </a:lnTo>
                    <a:lnTo>
                      <a:pt x="264878" y="140516"/>
                    </a:lnTo>
                    <a:lnTo>
                      <a:pt x="237204" y="140516"/>
                    </a:lnTo>
                    <a:lnTo>
                      <a:pt x="237204" y="58507"/>
                    </a:lnTo>
                    <a:lnTo>
                      <a:pt x="203456" y="140853"/>
                    </a:lnTo>
                    <a:lnTo>
                      <a:pt x="195019" y="140853"/>
                    </a:lnTo>
                    <a:lnTo>
                      <a:pt x="161271" y="58507"/>
                    </a:lnTo>
                    <a:lnTo>
                      <a:pt x="161271" y="140853"/>
                    </a:lnTo>
                    <a:lnTo>
                      <a:pt x="136635" y="140853"/>
                    </a:lnTo>
                    <a:close/>
                  </a:path>
                </a:pathLst>
              </a:custGeom>
              <a:solidFill>
                <a:srgbClr val="FFFFFF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7" name="Forma Livre: Forma 85"/>
              <p:cNvSpPr/>
              <p:nvPr/>
            </p:nvSpPr>
            <p:spPr>
              <a:xfrm>
                <a:off x="10229400" y="1824480"/>
                <a:ext cx="147240" cy="279360"/>
              </a:xfrm>
              <a:custGeom>
                <a:avLst/>
                <a:gdLst/>
                <a:ahLst/>
                <a:cxnLst/>
                <a:rect l="l" t="t" r="r" b="b"/>
                <a:pathLst>
                  <a:path w="691838" h="1299307">
                    <a:moveTo>
                      <a:pt x="42814" y="22397"/>
                    </a:moveTo>
                    <a:lnTo>
                      <a:pt x="41127" y="22397"/>
                    </a:lnTo>
                    <a:cubicBezTo>
                      <a:pt x="16153" y="22397"/>
                      <a:pt x="16153" y="462980"/>
                      <a:pt x="41127" y="462980"/>
                    </a:cubicBezTo>
                    <a:cubicBezTo>
                      <a:pt x="150724" y="462980"/>
                      <a:pt x="239567" y="551824"/>
                      <a:pt x="239567" y="661420"/>
                    </a:cubicBezTo>
                    <a:cubicBezTo>
                      <a:pt x="239567" y="771016"/>
                      <a:pt x="150724" y="859860"/>
                      <a:pt x="41127" y="859860"/>
                    </a:cubicBezTo>
                    <a:cubicBezTo>
                      <a:pt x="16153" y="859860"/>
                      <a:pt x="16153" y="1292681"/>
                      <a:pt x="41127" y="1292681"/>
                    </a:cubicBezTo>
                    <a:lnTo>
                      <a:pt x="42814" y="1292681"/>
                    </a:lnTo>
                    <a:cubicBezTo>
                      <a:pt x="393594" y="1292681"/>
                      <a:pt x="677956" y="1008318"/>
                      <a:pt x="677956" y="657539"/>
                    </a:cubicBezTo>
                    <a:cubicBezTo>
                      <a:pt x="677956" y="306760"/>
                      <a:pt x="393594" y="22397"/>
                      <a:pt x="42814" y="22397"/>
                    </a:cubicBezTo>
                  </a:path>
                </a:pathLst>
              </a:custGeom>
              <a:solidFill>
                <a:srgbClr val="F6921E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8" name="Forma Livre: Forma 86"/>
              <p:cNvSpPr/>
              <p:nvPr/>
            </p:nvSpPr>
            <p:spPr>
              <a:xfrm>
                <a:off x="10094760" y="1824480"/>
                <a:ext cx="143280" cy="279360"/>
              </a:xfrm>
              <a:custGeom>
                <a:avLst/>
                <a:gdLst/>
                <a:ahLst/>
                <a:cxnLst/>
                <a:rect l="l" t="t" r="r" b="b"/>
                <a:pathLst>
                  <a:path w="674964" h="1299307">
                    <a:moveTo>
                      <a:pt x="460938" y="661420"/>
                    </a:moveTo>
                    <a:cubicBezTo>
                      <a:pt x="460938" y="551919"/>
                      <a:pt x="549713" y="463149"/>
                      <a:pt x="659209" y="463149"/>
                    </a:cubicBezTo>
                    <a:lnTo>
                      <a:pt x="659378" y="463149"/>
                    </a:lnTo>
                    <a:lnTo>
                      <a:pt x="659378" y="22397"/>
                    </a:lnTo>
                    <a:lnTo>
                      <a:pt x="657691" y="22397"/>
                    </a:lnTo>
                    <a:cubicBezTo>
                      <a:pt x="306911" y="22311"/>
                      <a:pt x="22481" y="306604"/>
                      <a:pt x="22397" y="657384"/>
                    </a:cubicBezTo>
                    <a:cubicBezTo>
                      <a:pt x="22313" y="1008163"/>
                      <a:pt x="306608" y="1292595"/>
                      <a:pt x="657387" y="1292681"/>
                    </a:cubicBezTo>
                    <a:lnTo>
                      <a:pt x="659378" y="1292681"/>
                    </a:lnTo>
                    <a:lnTo>
                      <a:pt x="659378" y="859860"/>
                    </a:lnTo>
                    <a:cubicBezTo>
                      <a:pt x="549780" y="859860"/>
                      <a:pt x="460938" y="771016"/>
                      <a:pt x="460938" y="661420"/>
                    </a:cubicBezTo>
                  </a:path>
                </a:pathLst>
              </a:custGeom>
              <a:solidFill>
                <a:srgbClr val="FCB71A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39" name="Forma Livre: Forma 87"/>
              <p:cNvSpPr/>
              <p:nvPr/>
            </p:nvSpPr>
            <p:spPr>
              <a:xfrm>
                <a:off x="10955880" y="1831320"/>
                <a:ext cx="9576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CD9DD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40" name="Forma Livre: Forma 88"/>
              <p:cNvSpPr/>
              <p:nvPr/>
            </p:nvSpPr>
            <p:spPr>
              <a:xfrm>
                <a:off x="10390680" y="1831320"/>
                <a:ext cx="9576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E51E26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41" name="Forma Livre: Forma 89"/>
              <p:cNvSpPr/>
              <p:nvPr/>
            </p:nvSpPr>
            <p:spPr>
              <a:xfrm>
                <a:off x="11159640" y="1831320"/>
                <a:ext cx="9576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7" y="22397"/>
                    </a:lnTo>
                    <a:lnTo>
                      <a:pt x="435137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FD18B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  <p:sp>
            <p:nvSpPr>
              <p:cNvPr id="1042" name="Forma Livre: Forma 90"/>
              <p:cNvSpPr/>
              <p:nvPr/>
            </p:nvSpPr>
            <p:spPr>
              <a:xfrm>
                <a:off x="9911160" y="1831320"/>
                <a:ext cx="95760" cy="275760"/>
              </a:xfrm>
              <a:custGeom>
                <a:avLst/>
                <a:gdLst/>
                <a:ahLst/>
                <a:cxnLst/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F16722"/>
              </a:solidFill>
              <a:ln w="16856">
                <a:noFill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/>
            </p:style>
          </p:sp>
        </p:grpSp>
      </p:grpSp>
      <p:sp>
        <p:nvSpPr>
          <p:cNvPr id="1043" name="Conector reto 95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4" name="Conector reto 96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5" name="Conector reto 97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6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47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48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49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50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51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52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agem 7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054" name="Retângulo: Cantos Arredondados 103"/>
          <p:cNvSpPr/>
          <p:nvPr/>
        </p:nvSpPr>
        <p:spPr>
          <a:xfrm>
            <a:off x="2748240" y="552996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NO: Estágio 5 - O Líder for ALL</a:t>
            </a:r>
            <a:endParaRPr lang="pt-BR" sz="1800" b="0" strike="noStrike" spc="-1" dirty="0" err="1">
              <a:latin typeface="Segoe UI Black"/>
            </a:endParaRPr>
          </a:p>
        </p:txBody>
      </p:sp>
      <p:sp>
        <p:nvSpPr>
          <p:cNvPr id="105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7" name="Retângulo 7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8F92305-14BD-42DE-9EA7-08052D09EA34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73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8" name="Título 5"/>
          <p:cNvSpPr/>
          <p:nvPr/>
        </p:nvSpPr>
        <p:spPr>
          <a:xfrm>
            <a:off x="1074600" y="76932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Estágios da Liderança: Diagnóstico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059" name="Retângulo 43"/>
          <p:cNvSpPr/>
          <p:nvPr/>
        </p:nvSpPr>
        <p:spPr>
          <a:xfrm>
            <a:off x="695520" y="91440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CaixaDeTexto 165"/>
          <p:cNvSpPr/>
          <p:nvPr/>
        </p:nvSpPr>
        <p:spPr>
          <a:xfrm>
            <a:off x="1061280" y="180972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1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8" name="CaixaDeTexto 166"/>
          <p:cNvSpPr/>
          <p:nvPr/>
        </p:nvSpPr>
        <p:spPr>
          <a:xfrm>
            <a:off x="1061280" y="219780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9" name="Seta: Pentágono 167"/>
          <p:cNvSpPr/>
          <p:nvPr/>
        </p:nvSpPr>
        <p:spPr>
          <a:xfrm>
            <a:off x="875880" y="2495880"/>
            <a:ext cx="1338840" cy="304200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8250"/>
                </a:solidFill>
                <a:latin typeface="Segoe UI Black"/>
                <a:ea typeface="Segoe UI Black"/>
              </a:rPr>
              <a:t> Inconsciente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0" name="CaixaDeTexto 168"/>
          <p:cNvSpPr/>
          <p:nvPr/>
        </p:nvSpPr>
        <p:spPr>
          <a:xfrm>
            <a:off x="925200" y="4210920"/>
            <a:ext cx="121896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abaixo de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1" name="Gráfico 169"/>
          <p:cNvGraphicFramePr/>
          <p:nvPr/>
        </p:nvGraphicFramePr>
        <p:xfrm>
          <a:off x="760320" y="279108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72" name="CaixaDeTexto 170"/>
          <p:cNvSpPr/>
          <p:nvPr/>
        </p:nvSpPr>
        <p:spPr>
          <a:xfrm>
            <a:off x="3471480" y="178056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2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3" name="CaixaDeTexto 171"/>
          <p:cNvSpPr/>
          <p:nvPr/>
        </p:nvSpPr>
        <p:spPr>
          <a:xfrm>
            <a:off x="34714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4" name="Seta: Pentágono 172"/>
          <p:cNvSpPr/>
          <p:nvPr/>
        </p:nvSpPr>
        <p:spPr>
          <a:xfrm>
            <a:off x="3355920" y="2493360"/>
            <a:ext cx="1140840" cy="304200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460A5"/>
                </a:solidFill>
                <a:latin typeface="Segoe UI Black"/>
                <a:ea typeface="Segoe UI Black"/>
              </a:rPr>
              <a:t> Aleatório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5" name="CaixaDeTexto 173"/>
          <p:cNvSpPr/>
          <p:nvPr/>
        </p:nvSpPr>
        <p:spPr>
          <a:xfrm>
            <a:off x="326628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64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6" name="Gráfico 174"/>
          <p:cNvGraphicFramePr/>
          <p:nvPr/>
        </p:nvGraphicFramePr>
        <p:xfrm>
          <a:off x="314640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77" name="Seta: Pentágono 175"/>
          <p:cNvSpPr/>
          <p:nvPr/>
        </p:nvSpPr>
        <p:spPr>
          <a:xfrm>
            <a:off x="5650200" y="2499480"/>
            <a:ext cx="1367280" cy="298080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E22B8"/>
                </a:solidFill>
                <a:latin typeface="Segoe UI Black"/>
                <a:ea typeface="Segoe UI Black"/>
              </a:rPr>
              <a:t> Transacional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8" name="CaixaDeTexto 176"/>
          <p:cNvSpPr/>
          <p:nvPr/>
        </p:nvSpPr>
        <p:spPr>
          <a:xfrm>
            <a:off x="5794200" y="17532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3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9" name="CaixaDeTexto 177"/>
          <p:cNvSpPr/>
          <p:nvPr/>
        </p:nvSpPr>
        <p:spPr>
          <a:xfrm>
            <a:off x="57898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0" name="CaixaDeTexto 178"/>
          <p:cNvSpPr/>
          <p:nvPr/>
        </p:nvSpPr>
        <p:spPr>
          <a:xfrm>
            <a:off x="566424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65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79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1" name="Gráfico 179"/>
          <p:cNvGraphicFramePr/>
          <p:nvPr/>
        </p:nvGraphicFramePr>
        <p:xfrm>
          <a:off x="556344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82" name="CaixaDeTexto 180"/>
          <p:cNvSpPr/>
          <p:nvPr/>
        </p:nvSpPr>
        <p:spPr>
          <a:xfrm>
            <a:off x="8110080" y="17640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4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3" name="CaixaDeTexto 181"/>
          <p:cNvSpPr/>
          <p:nvPr/>
        </p:nvSpPr>
        <p:spPr>
          <a:xfrm>
            <a:off x="8106120" y="219456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4" name="Seta: Pentágono 182"/>
          <p:cNvSpPr/>
          <p:nvPr/>
        </p:nvSpPr>
        <p:spPr>
          <a:xfrm>
            <a:off x="8035920" y="2505600"/>
            <a:ext cx="1140840" cy="298080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B20084"/>
                </a:solidFill>
                <a:latin typeface="Segoe UI Black"/>
                <a:ea typeface="Segoe UI Black"/>
              </a:rPr>
              <a:t> Bom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5" name="CaixaDeTexto 183"/>
          <p:cNvSpPr/>
          <p:nvPr/>
        </p:nvSpPr>
        <p:spPr>
          <a:xfrm>
            <a:off x="7900200" y="421848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80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89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6" name="Gráfico 184"/>
          <p:cNvGraphicFramePr/>
          <p:nvPr/>
        </p:nvGraphicFramePr>
        <p:xfrm>
          <a:off x="782712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087" name="Agrupar 185"/>
          <p:cNvGrpSpPr/>
          <p:nvPr/>
        </p:nvGrpSpPr>
        <p:grpSpPr>
          <a:xfrm>
            <a:off x="10090440" y="1748160"/>
            <a:ext cx="1564560" cy="2917440"/>
            <a:chOff x="10090440" y="1748160"/>
            <a:chExt cx="1564560" cy="2917440"/>
          </a:xfrm>
        </p:grpSpPr>
        <p:grpSp>
          <p:nvGrpSpPr>
            <p:cNvPr id="1088" name="Agrupar 186"/>
            <p:cNvGrpSpPr/>
            <p:nvPr/>
          </p:nvGrpSpPr>
          <p:grpSpPr>
            <a:xfrm>
              <a:off x="10124280" y="2502360"/>
              <a:ext cx="1509120" cy="295200"/>
              <a:chOff x="10124280" y="2502360"/>
              <a:chExt cx="1509120" cy="295200"/>
            </a:xfrm>
          </p:grpSpPr>
          <p:sp>
            <p:nvSpPr>
              <p:cNvPr id="1089" name="Retângulo 191"/>
              <p:cNvSpPr/>
              <p:nvPr/>
            </p:nvSpPr>
            <p:spPr>
              <a:xfrm>
                <a:off x="10124280" y="2502360"/>
                <a:ext cx="1509120" cy="295200"/>
              </a:xfrm>
              <a:prstGeom prst="rect">
                <a:avLst/>
              </a:prstGeom>
              <a:solidFill>
                <a:srgbClr val="29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grpSp>
            <p:nvGrpSpPr>
              <p:cNvPr id="1090" name="Gráfico 4"/>
              <p:cNvGrpSpPr/>
              <p:nvPr/>
            </p:nvGrpSpPr>
            <p:grpSpPr>
              <a:xfrm>
                <a:off x="10162080" y="2535480"/>
                <a:ext cx="1420200" cy="230760"/>
                <a:chOff x="10162080" y="2535480"/>
                <a:chExt cx="1420200" cy="230760"/>
              </a:xfrm>
            </p:grpSpPr>
            <p:sp>
              <p:nvSpPr>
                <p:cNvPr id="1091" name="Forma Livre: Forma 193"/>
                <p:cNvSpPr/>
                <p:nvPr/>
              </p:nvSpPr>
              <p:spPr>
                <a:xfrm>
                  <a:off x="10162080" y="2540880"/>
                  <a:ext cx="225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433" h="1282433">
                      <a:moveTo>
                        <a:pt x="22397" y="22397"/>
                      </a:moveTo>
                      <a:lnTo>
                        <a:pt x="22397" y="848217"/>
                      </a:lnTo>
                      <a:lnTo>
                        <a:pt x="22397" y="1261127"/>
                      </a:lnTo>
                      <a:lnTo>
                        <a:pt x="1261126" y="1261127"/>
                      </a:lnTo>
                      <a:lnTo>
                        <a:pt x="1261126" y="848217"/>
                      </a:lnTo>
                      <a:lnTo>
                        <a:pt x="1261126" y="22397"/>
                      </a:lnTo>
                      <a:lnTo>
                        <a:pt x="22397" y="22397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2" name="Forma Livre: Forma 194"/>
                <p:cNvSpPr/>
                <p:nvPr/>
              </p:nvSpPr>
              <p:spPr>
                <a:xfrm>
                  <a:off x="10174320" y="2552040"/>
                  <a:ext cx="4464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85" h="269986">
                      <a:moveTo>
                        <a:pt x="254467" y="133118"/>
                      </a:moveTo>
                      <a:lnTo>
                        <a:pt x="254467" y="149992"/>
                      </a:lnTo>
                      <a:cubicBezTo>
                        <a:pt x="255639" y="179404"/>
                        <a:pt x="244369" y="207950"/>
                        <a:pt x="223418" y="228625"/>
                      </a:cubicBezTo>
                      <a:cubicBezTo>
                        <a:pt x="201769" y="248915"/>
                        <a:pt x="172917" y="259726"/>
                        <a:pt x="143266" y="258661"/>
                      </a:cubicBezTo>
                      <a:cubicBezTo>
                        <a:pt x="110859" y="259730"/>
                        <a:pt x="79418" y="247543"/>
                        <a:pt x="56196" y="224913"/>
                      </a:cubicBezTo>
                      <a:cubicBezTo>
                        <a:pt x="33729" y="202688"/>
                        <a:pt x="21505" y="172129"/>
                        <a:pt x="22447" y="140543"/>
                      </a:cubicBezTo>
                      <a:cubicBezTo>
                        <a:pt x="21509" y="76245"/>
                        <a:pt x="72871" y="23362"/>
                        <a:pt x="137166" y="22424"/>
                      </a:cubicBezTo>
                      <a:cubicBezTo>
                        <a:pt x="138300" y="22407"/>
                        <a:pt x="139432" y="22407"/>
                        <a:pt x="140566" y="22424"/>
                      </a:cubicBezTo>
                      <a:cubicBezTo>
                        <a:pt x="180441" y="21560"/>
                        <a:pt x="217872" y="41588"/>
                        <a:pt x="239280" y="75240"/>
                      </a:cubicBezTo>
                      <a:lnTo>
                        <a:pt x="201144" y="97176"/>
                      </a:lnTo>
                      <a:cubicBezTo>
                        <a:pt x="187734" y="76752"/>
                        <a:pt x="164649" y="64793"/>
                        <a:pt x="140229" y="65621"/>
                      </a:cubicBezTo>
                      <a:cubicBezTo>
                        <a:pt x="120233" y="64957"/>
                        <a:pt x="100882" y="72736"/>
                        <a:pt x="86907" y="87052"/>
                      </a:cubicBezTo>
                      <a:cubicBezTo>
                        <a:pt x="72925" y="101199"/>
                        <a:pt x="65414" y="120496"/>
                        <a:pt x="66151" y="140374"/>
                      </a:cubicBezTo>
                      <a:cubicBezTo>
                        <a:pt x="65637" y="160177"/>
                        <a:pt x="73259" y="179328"/>
                        <a:pt x="87244" y="193359"/>
                      </a:cubicBezTo>
                      <a:cubicBezTo>
                        <a:pt x="102432" y="207642"/>
                        <a:pt x="122778" y="215135"/>
                        <a:pt x="143604" y="214114"/>
                      </a:cubicBezTo>
                      <a:cubicBezTo>
                        <a:pt x="172995" y="217138"/>
                        <a:pt x="200498" y="199200"/>
                        <a:pt x="209581" y="171085"/>
                      </a:cubicBezTo>
                      <a:lnTo>
                        <a:pt x="140904" y="171085"/>
                      </a:lnTo>
                      <a:lnTo>
                        <a:pt x="140904" y="133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3" name="Forma Livre: Forma 195"/>
                <p:cNvSpPr/>
                <p:nvPr/>
              </p:nvSpPr>
              <p:spPr>
                <a:xfrm>
                  <a:off x="10220400" y="2563920"/>
                  <a:ext cx="1728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18" h="202489">
                      <a:moveTo>
                        <a:pt x="62051" y="53503"/>
                      </a:moveTo>
                      <a:cubicBezTo>
                        <a:pt x="69133" y="34021"/>
                        <a:pt x="88088" y="21429"/>
                        <a:pt x="108792" y="22455"/>
                      </a:cubicBezTo>
                      <a:lnTo>
                        <a:pt x="108792" y="69028"/>
                      </a:lnTo>
                      <a:cubicBezTo>
                        <a:pt x="97287" y="67291"/>
                        <a:pt x="85557" y="70072"/>
                        <a:pt x="76056" y="76790"/>
                      </a:cubicBezTo>
                      <a:cubicBezTo>
                        <a:pt x="65940" y="84926"/>
                        <a:pt x="60610" y="97617"/>
                        <a:pt x="61882" y="110538"/>
                      </a:cubicBezTo>
                      <a:lnTo>
                        <a:pt x="61882" y="187822"/>
                      </a:lnTo>
                      <a:lnTo>
                        <a:pt x="22397" y="187822"/>
                      </a:lnTo>
                      <a:lnTo>
                        <a:pt x="22397" y="25830"/>
                      </a:lnTo>
                      <a:lnTo>
                        <a:pt x="62051" y="258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4" name="Forma Livre: Forma 196"/>
                <p:cNvSpPr/>
                <p:nvPr/>
              </p:nvSpPr>
              <p:spPr>
                <a:xfrm>
                  <a:off x="1023984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6136" y="124704"/>
                      </a:moveTo>
                      <a:cubicBezTo>
                        <a:pt x="71411" y="144945"/>
                        <a:pt x="90970" y="158056"/>
                        <a:pt x="111697" y="155246"/>
                      </a:cubicBezTo>
                      <a:cubicBezTo>
                        <a:pt x="125822" y="155899"/>
                        <a:pt x="139373" y="149597"/>
                        <a:pt x="147976" y="138372"/>
                      </a:cubicBezTo>
                      <a:lnTo>
                        <a:pt x="181724" y="157777"/>
                      </a:lnTo>
                      <a:cubicBezTo>
                        <a:pt x="165886" y="180856"/>
                        <a:pt x="139134" y="193974"/>
                        <a:pt x="111190" y="192369"/>
                      </a:cubicBezTo>
                      <a:cubicBezTo>
                        <a:pt x="87391" y="193761"/>
                        <a:pt x="64071" y="185276"/>
                        <a:pt x="46731" y="168914"/>
                      </a:cubicBezTo>
                      <a:cubicBezTo>
                        <a:pt x="30554" y="152774"/>
                        <a:pt x="21762" y="130671"/>
                        <a:pt x="22432" y="107830"/>
                      </a:cubicBezTo>
                      <a:cubicBezTo>
                        <a:pt x="21896" y="85128"/>
                        <a:pt x="30534" y="63168"/>
                        <a:pt x="46394" y="46914"/>
                      </a:cubicBezTo>
                      <a:cubicBezTo>
                        <a:pt x="62539" y="30519"/>
                        <a:pt x="84819" y="21644"/>
                        <a:pt x="107815" y="22447"/>
                      </a:cubicBezTo>
                      <a:cubicBezTo>
                        <a:pt x="129953" y="21755"/>
                        <a:pt x="151305" y="30678"/>
                        <a:pt x="166369" y="46914"/>
                      </a:cubicBezTo>
                      <a:cubicBezTo>
                        <a:pt x="181901" y="63328"/>
                        <a:pt x="190278" y="85241"/>
                        <a:pt x="189655" y="107830"/>
                      </a:cubicBezTo>
                      <a:cubicBezTo>
                        <a:pt x="189613" y="113486"/>
                        <a:pt x="189105" y="119131"/>
                        <a:pt x="188136" y="124704"/>
                      </a:cubicBezTo>
                      <a:close/>
                      <a:moveTo>
                        <a:pt x="147976" y="92475"/>
                      </a:moveTo>
                      <a:cubicBezTo>
                        <a:pt x="144758" y="72998"/>
                        <a:pt x="127541" y="58964"/>
                        <a:pt x="107815" y="59739"/>
                      </a:cubicBezTo>
                      <a:cubicBezTo>
                        <a:pt x="87447" y="58357"/>
                        <a:pt x="69258" y="72415"/>
                        <a:pt x="65461" y="924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5" name="Forma Livre: Forma 197"/>
                <p:cNvSpPr/>
                <p:nvPr/>
              </p:nvSpPr>
              <p:spPr>
                <a:xfrm>
                  <a:off x="1027332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1" y="26873"/>
                      </a:moveTo>
                      <a:lnTo>
                        <a:pt x="195380" y="26873"/>
                      </a:lnTo>
                      <a:lnTo>
                        <a:pt x="195380" y="188696"/>
                      </a:lnTo>
                      <a:lnTo>
                        <a:pt x="153701" y="188696"/>
                      </a:lnTo>
                      <a:lnTo>
                        <a:pt x="153701" y="169122"/>
                      </a:lnTo>
                      <a:cubicBezTo>
                        <a:pt x="140954" y="185323"/>
                        <a:pt x="121134" y="194320"/>
                        <a:pt x="100547" y="193252"/>
                      </a:cubicBezTo>
                      <a:cubicBezTo>
                        <a:pt x="79546" y="193493"/>
                        <a:pt x="59450" y="184705"/>
                        <a:pt x="45369" y="169122"/>
                      </a:cubicBezTo>
                      <a:cubicBezTo>
                        <a:pt x="30127" y="152617"/>
                        <a:pt x="21897" y="130834"/>
                        <a:pt x="22420" y="108375"/>
                      </a:cubicBezTo>
                      <a:cubicBezTo>
                        <a:pt x="21906" y="85968"/>
                        <a:pt x="30137" y="64239"/>
                        <a:pt x="45369" y="47797"/>
                      </a:cubicBezTo>
                      <a:cubicBezTo>
                        <a:pt x="59248" y="31793"/>
                        <a:pt x="79364" y="22565"/>
                        <a:pt x="100547" y="22486"/>
                      </a:cubicBezTo>
                      <a:cubicBezTo>
                        <a:pt x="120928" y="21407"/>
                        <a:pt x="140583" y="30199"/>
                        <a:pt x="153363" y="46109"/>
                      </a:cubicBezTo>
                      <a:close/>
                      <a:moveTo>
                        <a:pt x="108647" y="153429"/>
                      </a:moveTo>
                      <a:cubicBezTo>
                        <a:pt x="120624" y="153820"/>
                        <a:pt x="132229" y="149241"/>
                        <a:pt x="140708" y="140773"/>
                      </a:cubicBezTo>
                      <a:cubicBezTo>
                        <a:pt x="149430" y="132091"/>
                        <a:pt x="154138" y="120167"/>
                        <a:pt x="153701" y="107869"/>
                      </a:cubicBezTo>
                      <a:cubicBezTo>
                        <a:pt x="154195" y="95610"/>
                        <a:pt x="149474" y="83715"/>
                        <a:pt x="140708" y="75133"/>
                      </a:cubicBezTo>
                      <a:cubicBezTo>
                        <a:pt x="122899" y="57837"/>
                        <a:pt x="94564" y="57837"/>
                        <a:pt x="76755" y="75133"/>
                      </a:cubicBezTo>
                      <a:cubicBezTo>
                        <a:pt x="68217" y="83842"/>
                        <a:pt x="63640" y="95680"/>
                        <a:pt x="64099" y="107869"/>
                      </a:cubicBezTo>
                      <a:cubicBezTo>
                        <a:pt x="63713" y="120094"/>
                        <a:pt x="68276" y="131958"/>
                        <a:pt x="76755" y="140773"/>
                      </a:cubicBezTo>
                      <a:cubicBezTo>
                        <a:pt x="85172" y="149230"/>
                        <a:pt x="96722" y="153815"/>
                        <a:pt x="108647" y="153429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6" name="Forma Livre: Forma 198"/>
                <p:cNvSpPr/>
                <p:nvPr/>
              </p:nvSpPr>
              <p:spPr>
                <a:xfrm>
                  <a:off x="10309320" y="2556360"/>
                  <a:ext cx="20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53111">
                      <a:moveTo>
                        <a:pt x="128704" y="108624"/>
                      </a:moveTo>
                      <a:lnTo>
                        <a:pt x="92256" y="108624"/>
                      </a:lnTo>
                      <a:lnTo>
                        <a:pt x="92256" y="176120"/>
                      </a:lnTo>
                      <a:cubicBezTo>
                        <a:pt x="92256" y="192994"/>
                        <a:pt x="104742" y="192994"/>
                        <a:pt x="128704" y="192994"/>
                      </a:cubicBezTo>
                      <a:lnTo>
                        <a:pt x="128704" y="230792"/>
                      </a:lnTo>
                      <a:cubicBezTo>
                        <a:pt x="71500" y="237204"/>
                        <a:pt x="50408" y="220836"/>
                        <a:pt x="50408" y="176458"/>
                      </a:cubicBezTo>
                      <a:lnTo>
                        <a:pt x="50408" y="108624"/>
                      </a:lnTo>
                      <a:lnTo>
                        <a:pt x="22397" y="108624"/>
                      </a:lnTo>
                      <a:lnTo>
                        <a:pt x="22397" y="67619"/>
                      </a:lnTo>
                      <a:lnTo>
                        <a:pt x="50408" y="67619"/>
                      </a:lnTo>
                      <a:lnTo>
                        <a:pt x="50408" y="35052"/>
                      </a:lnTo>
                      <a:lnTo>
                        <a:pt x="92256" y="22397"/>
                      </a:lnTo>
                      <a:lnTo>
                        <a:pt x="92256" y="67619"/>
                      </a:lnTo>
                      <a:lnTo>
                        <a:pt x="128704" y="676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7" name="Forma Livre: Forma 199"/>
                <p:cNvSpPr/>
                <p:nvPr/>
              </p:nvSpPr>
              <p:spPr>
                <a:xfrm>
                  <a:off x="10179360" y="2603880"/>
                  <a:ext cx="32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69986">
                      <a:moveTo>
                        <a:pt x="106767" y="22414"/>
                      </a:moveTo>
                      <a:cubicBezTo>
                        <a:pt x="148705" y="21531"/>
                        <a:pt x="183416" y="54814"/>
                        <a:pt x="184297" y="96751"/>
                      </a:cubicBezTo>
                      <a:cubicBezTo>
                        <a:pt x="184733" y="117405"/>
                        <a:pt x="176734" y="137345"/>
                        <a:pt x="162147" y="151975"/>
                      </a:cubicBezTo>
                      <a:lnTo>
                        <a:pt x="161777" y="152345"/>
                      </a:lnTo>
                      <a:cubicBezTo>
                        <a:pt x="147237" y="166929"/>
                        <a:pt x="127355" y="174919"/>
                        <a:pt x="106767" y="174450"/>
                      </a:cubicBezTo>
                      <a:lnTo>
                        <a:pt x="67113" y="174450"/>
                      </a:lnTo>
                      <a:lnTo>
                        <a:pt x="67113" y="248527"/>
                      </a:lnTo>
                      <a:lnTo>
                        <a:pt x="22397" y="248527"/>
                      </a:lnTo>
                      <a:lnTo>
                        <a:pt x="22397" y="22414"/>
                      </a:lnTo>
                      <a:close/>
                      <a:moveTo>
                        <a:pt x="106767" y="132602"/>
                      </a:moveTo>
                      <a:cubicBezTo>
                        <a:pt x="125685" y="132602"/>
                        <a:pt x="141022" y="117265"/>
                        <a:pt x="141022" y="98347"/>
                      </a:cubicBezTo>
                      <a:cubicBezTo>
                        <a:pt x="141022" y="79430"/>
                        <a:pt x="125685" y="64093"/>
                        <a:pt x="106767" y="64093"/>
                      </a:cubicBezTo>
                      <a:lnTo>
                        <a:pt x="67113" y="64093"/>
                      </a:lnTo>
                      <a:lnTo>
                        <a:pt x="67113" y="1326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8" name="Forma Livre: Forma 200"/>
                <p:cNvSpPr/>
                <p:nvPr/>
              </p:nvSpPr>
              <p:spPr>
                <a:xfrm>
                  <a:off x="10213560" y="2604240"/>
                  <a:ext cx="11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253111">
                      <a:moveTo>
                        <a:pt x="22397" y="22397"/>
                      </a:moveTo>
                      <a:lnTo>
                        <a:pt x="64076" y="22397"/>
                      </a:lnTo>
                      <a:lnTo>
                        <a:pt x="64076" y="246823"/>
                      </a:lnTo>
                      <a:lnTo>
                        <a:pt x="22397" y="2468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099" name="Forma Livre: Forma 201"/>
                <p:cNvSpPr/>
                <p:nvPr/>
              </p:nvSpPr>
              <p:spPr>
                <a:xfrm>
                  <a:off x="1022760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0" y="27042"/>
                      </a:moveTo>
                      <a:lnTo>
                        <a:pt x="195548" y="27042"/>
                      </a:lnTo>
                      <a:lnTo>
                        <a:pt x="195548" y="188527"/>
                      </a:lnTo>
                      <a:lnTo>
                        <a:pt x="153700" y="188527"/>
                      </a:lnTo>
                      <a:lnTo>
                        <a:pt x="153700" y="169628"/>
                      </a:lnTo>
                      <a:cubicBezTo>
                        <a:pt x="140989" y="185535"/>
                        <a:pt x="121384" y="194332"/>
                        <a:pt x="101053" y="193252"/>
                      </a:cubicBezTo>
                      <a:cubicBezTo>
                        <a:pt x="79844" y="193444"/>
                        <a:pt x="59571" y="184536"/>
                        <a:pt x="45368" y="168784"/>
                      </a:cubicBezTo>
                      <a:cubicBezTo>
                        <a:pt x="30131" y="152211"/>
                        <a:pt x="21906" y="130377"/>
                        <a:pt x="22419" y="107869"/>
                      </a:cubicBezTo>
                      <a:cubicBezTo>
                        <a:pt x="21913" y="85512"/>
                        <a:pt x="30146" y="63841"/>
                        <a:pt x="45368" y="47459"/>
                      </a:cubicBezTo>
                      <a:cubicBezTo>
                        <a:pt x="59467" y="31502"/>
                        <a:pt x="79761" y="22400"/>
                        <a:pt x="101053" y="22486"/>
                      </a:cubicBezTo>
                      <a:cubicBezTo>
                        <a:pt x="121384" y="21406"/>
                        <a:pt x="140989" y="30202"/>
                        <a:pt x="153700" y="46110"/>
                      </a:cubicBezTo>
                      <a:close/>
                      <a:moveTo>
                        <a:pt x="108815" y="153598"/>
                      </a:moveTo>
                      <a:cubicBezTo>
                        <a:pt x="120792" y="153989"/>
                        <a:pt x="132396" y="149410"/>
                        <a:pt x="140876" y="140942"/>
                      </a:cubicBezTo>
                      <a:cubicBezTo>
                        <a:pt x="149721" y="132007"/>
                        <a:pt x="154380" y="119748"/>
                        <a:pt x="153700" y="107194"/>
                      </a:cubicBezTo>
                      <a:cubicBezTo>
                        <a:pt x="154255" y="95007"/>
                        <a:pt x="149590" y="83163"/>
                        <a:pt x="140876" y="74627"/>
                      </a:cubicBezTo>
                      <a:cubicBezTo>
                        <a:pt x="123009" y="57311"/>
                        <a:pt x="94620" y="57311"/>
                        <a:pt x="76754" y="74627"/>
                      </a:cubicBezTo>
                      <a:cubicBezTo>
                        <a:pt x="68226" y="83273"/>
                        <a:pt x="63646" y="95058"/>
                        <a:pt x="64098" y="107194"/>
                      </a:cubicBezTo>
                      <a:cubicBezTo>
                        <a:pt x="63518" y="119701"/>
                        <a:pt x="68093" y="131899"/>
                        <a:pt x="76754" y="140942"/>
                      </a:cubicBezTo>
                      <a:cubicBezTo>
                        <a:pt x="85233" y="149410"/>
                        <a:pt x="96839" y="153989"/>
                        <a:pt x="108815" y="153598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0" name="Forma Livre: Forma 202"/>
                <p:cNvSpPr/>
                <p:nvPr/>
              </p:nvSpPr>
              <p:spPr>
                <a:xfrm>
                  <a:off x="102646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47714" y="168720"/>
                      </a:moveTo>
                      <a:cubicBezTo>
                        <a:pt x="14161" y="135452"/>
                        <a:pt x="13929" y="81285"/>
                        <a:pt x="47196" y="47732"/>
                      </a:cubicBezTo>
                      <a:cubicBezTo>
                        <a:pt x="63508" y="31278"/>
                        <a:pt x="85799" y="22146"/>
                        <a:pt x="108967" y="22421"/>
                      </a:cubicBezTo>
                      <a:cubicBezTo>
                        <a:pt x="139038" y="21682"/>
                        <a:pt x="166990" y="37841"/>
                        <a:pt x="181357" y="64269"/>
                      </a:cubicBezTo>
                      <a:lnTo>
                        <a:pt x="145415" y="85193"/>
                      </a:lnTo>
                      <a:cubicBezTo>
                        <a:pt x="138368" y="71479"/>
                        <a:pt x="124039" y="63066"/>
                        <a:pt x="108630" y="63594"/>
                      </a:cubicBezTo>
                      <a:cubicBezTo>
                        <a:pt x="85245" y="63012"/>
                        <a:pt x="65817" y="81497"/>
                        <a:pt x="65234" y="104882"/>
                      </a:cubicBezTo>
                      <a:cubicBezTo>
                        <a:pt x="65211" y="105855"/>
                        <a:pt x="65221" y="106831"/>
                        <a:pt x="65263" y="107804"/>
                      </a:cubicBezTo>
                      <a:cubicBezTo>
                        <a:pt x="64971" y="119599"/>
                        <a:pt x="69407" y="131020"/>
                        <a:pt x="77581" y="139527"/>
                      </a:cubicBezTo>
                      <a:cubicBezTo>
                        <a:pt x="85784" y="147747"/>
                        <a:pt x="97022" y="152207"/>
                        <a:pt x="108630" y="151846"/>
                      </a:cubicBezTo>
                      <a:cubicBezTo>
                        <a:pt x="124083" y="152571"/>
                        <a:pt x="138559" y="144281"/>
                        <a:pt x="145753" y="130584"/>
                      </a:cubicBezTo>
                      <a:lnTo>
                        <a:pt x="182707" y="151171"/>
                      </a:lnTo>
                      <a:cubicBezTo>
                        <a:pt x="158175" y="192097"/>
                        <a:pt x="105113" y="205387"/>
                        <a:pt x="64186" y="180857"/>
                      </a:cubicBezTo>
                      <a:cubicBezTo>
                        <a:pt x="58198" y="177268"/>
                        <a:pt x="52667" y="172965"/>
                        <a:pt x="47714" y="16804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1" name="Forma Livre: Forma 203"/>
                <p:cNvSpPr/>
                <p:nvPr/>
              </p:nvSpPr>
              <p:spPr>
                <a:xfrm>
                  <a:off x="102970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5959" y="125718"/>
                      </a:moveTo>
                      <a:cubicBezTo>
                        <a:pt x="71237" y="145937"/>
                        <a:pt x="90825" y="158996"/>
                        <a:pt x="111519" y="156092"/>
                      </a:cubicBezTo>
                      <a:cubicBezTo>
                        <a:pt x="125663" y="156833"/>
                        <a:pt x="139253" y="150512"/>
                        <a:pt x="147798" y="139218"/>
                      </a:cubicBezTo>
                      <a:lnTo>
                        <a:pt x="181547" y="158623"/>
                      </a:lnTo>
                      <a:cubicBezTo>
                        <a:pt x="165641" y="181624"/>
                        <a:pt x="138936" y="194720"/>
                        <a:pt x="111013" y="193215"/>
                      </a:cubicBezTo>
                      <a:cubicBezTo>
                        <a:pt x="87134" y="194305"/>
                        <a:pt x="63846" y="185588"/>
                        <a:pt x="46554" y="169085"/>
                      </a:cubicBezTo>
                      <a:cubicBezTo>
                        <a:pt x="14344" y="134797"/>
                        <a:pt x="14344" y="81373"/>
                        <a:pt x="46554" y="47085"/>
                      </a:cubicBezTo>
                      <a:cubicBezTo>
                        <a:pt x="62635" y="30574"/>
                        <a:pt x="84942" y="21627"/>
                        <a:pt x="107975" y="22449"/>
                      </a:cubicBezTo>
                      <a:cubicBezTo>
                        <a:pt x="130151" y="21733"/>
                        <a:pt x="151536" y="30731"/>
                        <a:pt x="166529" y="47085"/>
                      </a:cubicBezTo>
                      <a:cubicBezTo>
                        <a:pt x="182100" y="63407"/>
                        <a:pt x="190485" y="85285"/>
                        <a:pt x="189815" y="107832"/>
                      </a:cubicBezTo>
                      <a:cubicBezTo>
                        <a:pt x="189764" y="113488"/>
                        <a:pt x="189256" y="119131"/>
                        <a:pt x="188296" y="124706"/>
                      </a:cubicBezTo>
                      <a:close/>
                      <a:moveTo>
                        <a:pt x="147798" y="93320"/>
                      </a:moveTo>
                      <a:cubicBezTo>
                        <a:pt x="144581" y="73844"/>
                        <a:pt x="127364" y="59810"/>
                        <a:pt x="107638" y="60584"/>
                      </a:cubicBezTo>
                      <a:cubicBezTo>
                        <a:pt x="87269" y="59202"/>
                        <a:pt x="69081" y="73260"/>
                        <a:pt x="65284" y="933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2" name="Forma Livre: Forma 204"/>
                <p:cNvSpPr/>
                <p:nvPr/>
              </p:nvSpPr>
              <p:spPr>
                <a:xfrm>
                  <a:off x="10173960" y="2656440"/>
                  <a:ext cx="3240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53111">
                      <a:moveTo>
                        <a:pt x="188944" y="22397"/>
                      </a:moveTo>
                      <a:lnTo>
                        <a:pt x="188944" y="63063"/>
                      </a:lnTo>
                      <a:lnTo>
                        <a:pt x="127860" y="63063"/>
                      </a:lnTo>
                      <a:lnTo>
                        <a:pt x="127860" y="237542"/>
                      </a:lnTo>
                      <a:lnTo>
                        <a:pt x="83144" y="237542"/>
                      </a:lnTo>
                      <a:lnTo>
                        <a:pt x="83144" y="63063"/>
                      </a:lnTo>
                      <a:lnTo>
                        <a:pt x="22397" y="63063"/>
                      </a:lnTo>
                      <a:lnTo>
                        <a:pt x="22397" y="22397"/>
                      </a:lnTo>
                      <a:lnTo>
                        <a:pt x="188944" y="223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3" name="Forma Livre: Forma 205"/>
                <p:cNvSpPr/>
                <p:nvPr/>
              </p:nvSpPr>
              <p:spPr>
                <a:xfrm>
                  <a:off x="10200960" y="266508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7817" y="193163"/>
                      </a:moveTo>
                      <a:cubicBezTo>
                        <a:pt x="60661" y="193183"/>
                        <a:pt x="22417" y="154973"/>
                        <a:pt x="22397" y="107817"/>
                      </a:cubicBezTo>
                      <a:cubicBezTo>
                        <a:pt x="22375" y="60662"/>
                        <a:pt x="60586" y="22417"/>
                        <a:pt x="107743" y="22397"/>
                      </a:cubicBezTo>
                      <a:lnTo>
                        <a:pt x="107817" y="22397"/>
                      </a:lnTo>
                      <a:cubicBezTo>
                        <a:pt x="154973" y="22376"/>
                        <a:pt x="193217" y="60586"/>
                        <a:pt x="193237" y="107743"/>
                      </a:cubicBezTo>
                      <a:cubicBezTo>
                        <a:pt x="193259" y="154897"/>
                        <a:pt x="155048" y="193143"/>
                        <a:pt x="107891" y="193163"/>
                      </a:cubicBezTo>
                      <a:lnTo>
                        <a:pt x="107817" y="193163"/>
                      </a:lnTo>
                      <a:moveTo>
                        <a:pt x="107817" y="152328"/>
                      </a:moveTo>
                      <a:cubicBezTo>
                        <a:pt x="119497" y="152726"/>
                        <a:pt x="130835" y="148339"/>
                        <a:pt x="139203" y="140178"/>
                      </a:cubicBezTo>
                      <a:cubicBezTo>
                        <a:pt x="156090" y="122140"/>
                        <a:pt x="156090" y="94095"/>
                        <a:pt x="139203" y="76056"/>
                      </a:cubicBezTo>
                      <a:cubicBezTo>
                        <a:pt x="121686" y="59171"/>
                        <a:pt x="93948" y="59171"/>
                        <a:pt x="76431" y="76056"/>
                      </a:cubicBezTo>
                      <a:cubicBezTo>
                        <a:pt x="60026" y="94282"/>
                        <a:pt x="60026" y="121952"/>
                        <a:pt x="76431" y="140178"/>
                      </a:cubicBezTo>
                      <a:cubicBezTo>
                        <a:pt x="84743" y="148462"/>
                        <a:pt x="96086" y="152974"/>
                        <a:pt x="107817" y="15266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4" name="Forma Livre: Forma 206"/>
                <p:cNvSpPr/>
                <p:nvPr/>
              </p:nvSpPr>
              <p:spPr>
                <a:xfrm>
                  <a:off x="10175400" y="2707560"/>
                  <a:ext cx="59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56" h="269986">
                      <a:moveTo>
                        <a:pt x="85843" y="248848"/>
                      </a:moveTo>
                      <a:lnTo>
                        <a:pt x="22397" y="22397"/>
                      </a:lnTo>
                      <a:lnTo>
                        <a:pt x="69307" y="22397"/>
                      </a:lnTo>
                      <a:lnTo>
                        <a:pt x="112673" y="190294"/>
                      </a:lnTo>
                      <a:lnTo>
                        <a:pt x="159921" y="22397"/>
                      </a:lnTo>
                      <a:lnTo>
                        <a:pt x="198056" y="22397"/>
                      </a:lnTo>
                      <a:lnTo>
                        <a:pt x="245641" y="190294"/>
                      </a:lnTo>
                      <a:lnTo>
                        <a:pt x="289008" y="22397"/>
                      </a:lnTo>
                      <a:lnTo>
                        <a:pt x="335918" y="22397"/>
                      </a:lnTo>
                      <a:lnTo>
                        <a:pt x="272471" y="248848"/>
                      </a:lnTo>
                      <a:lnTo>
                        <a:pt x="221680" y="248848"/>
                      </a:lnTo>
                      <a:lnTo>
                        <a:pt x="178989" y="99343"/>
                      </a:lnTo>
                      <a:lnTo>
                        <a:pt x="136635" y="248848"/>
                      </a:lnTo>
                      <a:lnTo>
                        <a:pt x="85843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5" name="Forma Livre: Forma 207"/>
                <p:cNvSpPr/>
                <p:nvPr/>
              </p:nvSpPr>
              <p:spPr>
                <a:xfrm>
                  <a:off x="10230840" y="271836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5613" y="191131"/>
                      </a:moveTo>
                      <a:cubicBezTo>
                        <a:pt x="59020" y="190493"/>
                        <a:pt x="21767" y="152206"/>
                        <a:pt x="22405" y="105613"/>
                      </a:cubicBezTo>
                      <a:cubicBezTo>
                        <a:pt x="23044" y="59020"/>
                        <a:pt x="61332" y="21767"/>
                        <a:pt x="107923" y="22405"/>
                      </a:cubicBezTo>
                      <a:cubicBezTo>
                        <a:pt x="154516" y="23043"/>
                        <a:pt x="191769" y="61332"/>
                        <a:pt x="191131" y="107923"/>
                      </a:cubicBezTo>
                      <a:cubicBezTo>
                        <a:pt x="190829" y="129930"/>
                        <a:pt x="181939" y="150949"/>
                        <a:pt x="166360" y="166495"/>
                      </a:cubicBezTo>
                      <a:cubicBezTo>
                        <a:pt x="150405" y="182776"/>
                        <a:pt x="128403" y="191700"/>
                        <a:pt x="105613" y="191131"/>
                      </a:cubicBezTo>
                      <a:moveTo>
                        <a:pt x="105613" y="150296"/>
                      </a:moveTo>
                      <a:cubicBezTo>
                        <a:pt x="117344" y="150604"/>
                        <a:pt x="128686" y="146092"/>
                        <a:pt x="136999" y="137809"/>
                      </a:cubicBezTo>
                      <a:cubicBezTo>
                        <a:pt x="153886" y="119770"/>
                        <a:pt x="153886" y="91725"/>
                        <a:pt x="136999" y="73687"/>
                      </a:cubicBezTo>
                      <a:cubicBezTo>
                        <a:pt x="119482" y="56801"/>
                        <a:pt x="91744" y="56801"/>
                        <a:pt x="74227" y="73687"/>
                      </a:cubicBezTo>
                      <a:cubicBezTo>
                        <a:pt x="57822" y="91913"/>
                        <a:pt x="57822" y="119583"/>
                        <a:pt x="74227" y="137809"/>
                      </a:cubicBezTo>
                      <a:cubicBezTo>
                        <a:pt x="82539" y="146092"/>
                        <a:pt x="93882" y="150604"/>
                        <a:pt x="105613" y="150296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6" name="Forma Livre: Forma 208"/>
                <p:cNvSpPr/>
                <p:nvPr/>
              </p:nvSpPr>
              <p:spPr>
                <a:xfrm>
                  <a:off x="10266120" y="2718360"/>
                  <a:ext cx="2052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02489">
                      <a:moveTo>
                        <a:pt x="64582" y="53502"/>
                      </a:moveTo>
                      <a:cubicBezTo>
                        <a:pt x="72791" y="33856"/>
                        <a:pt x="92418" y="21446"/>
                        <a:pt x="113686" y="22454"/>
                      </a:cubicBezTo>
                      <a:lnTo>
                        <a:pt x="113686" y="69026"/>
                      </a:lnTo>
                      <a:cubicBezTo>
                        <a:pt x="101867" y="67445"/>
                        <a:pt x="89878" y="70202"/>
                        <a:pt x="79937" y="76788"/>
                      </a:cubicBezTo>
                      <a:cubicBezTo>
                        <a:pt x="69438" y="84675"/>
                        <a:pt x="63811" y="97466"/>
                        <a:pt x="65088" y="110537"/>
                      </a:cubicBezTo>
                      <a:lnTo>
                        <a:pt x="65088" y="187820"/>
                      </a:lnTo>
                      <a:lnTo>
                        <a:pt x="22397" y="187820"/>
                      </a:lnTo>
                      <a:lnTo>
                        <a:pt x="22397" y="25829"/>
                      </a:lnTo>
                      <a:lnTo>
                        <a:pt x="64582" y="258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7" name="Forma Livre: Forma 209"/>
                <p:cNvSpPr/>
                <p:nvPr/>
              </p:nvSpPr>
              <p:spPr>
                <a:xfrm>
                  <a:off x="10287720" y="2707560"/>
                  <a:ext cx="2952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15" h="269986">
                      <a:moveTo>
                        <a:pt x="171564" y="248848"/>
                      </a:moveTo>
                      <a:lnTo>
                        <a:pt x="123135" y="248848"/>
                      </a:lnTo>
                      <a:lnTo>
                        <a:pt x="64245" y="175445"/>
                      </a:lnTo>
                      <a:lnTo>
                        <a:pt x="64245" y="248848"/>
                      </a:lnTo>
                      <a:lnTo>
                        <a:pt x="22397" y="248848"/>
                      </a:lnTo>
                      <a:lnTo>
                        <a:pt x="22397" y="22397"/>
                      </a:lnTo>
                      <a:lnTo>
                        <a:pt x="64245" y="22397"/>
                      </a:lnTo>
                      <a:lnTo>
                        <a:pt x="64245" y="158233"/>
                      </a:lnTo>
                      <a:lnTo>
                        <a:pt x="119929" y="87025"/>
                      </a:lnTo>
                      <a:lnTo>
                        <a:pt x="169708" y="87025"/>
                      </a:lnTo>
                      <a:lnTo>
                        <a:pt x="104574" y="167008"/>
                      </a:lnTo>
                      <a:lnTo>
                        <a:pt x="171564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8" name="Forma Livre: Forma 210"/>
                <p:cNvSpPr/>
                <p:nvPr/>
              </p:nvSpPr>
              <p:spPr>
                <a:xfrm>
                  <a:off x="10317240" y="2736000"/>
                  <a:ext cx="1440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4" h="101244">
                      <a:moveTo>
                        <a:pt x="22399" y="59351"/>
                      </a:moveTo>
                      <a:cubicBezTo>
                        <a:pt x="22213" y="39129"/>
                        <a:pt x="38454" y="22584"/>
                        <a:pt x="58676" y="22398"/>
                      </a:cubicBezTo>
                      <a:cubicBezTo>
                        <a:pt x="78898" y="22213"/>
                        <a:pt x="95443" y="38454"/>
                        <a:pt x="95629" y="58676"/>
                      </a:cubicBezTo>
                      <a:cubicBezTo>
                        <a:pt x="95814" y="78900"/>
                        <a:pt x="79573" y="95443"/>
                        <a:pt x="59351" y="95629"/>
                      </a:cubicBezTo>
                      <a:cubicBezTo>
                        <a:pt x="59182" y="95630"/>
                        <a:pt x="59015" y="95630"/>
                        <a:pt x="58847" y="95630"/>
                      </a:cubicBezTo>
                      <a:cubicBezTo>
                        <a:pt x="38999" y="95910"/>
                        <a:pt x="22680" y="80049"/>
                        <a:pt x="22400" y="60200"/>
                      </a:cubicBezTo>
                      <a:cubicBezTo>
                        <a:pt x="22397" y="59916"/>
                        <a:pt x="22395" y="59634"/>
                        <a:pt x="22399" y="59351"/>
                      </a:cubicBezTo>
                      <a:moveTo>
                        <a:pt x="88883" y="59351"/>
                      </a:moveTo>
                      <a:cubicBezTo>
                        <a:pt x="88602" y="42765"/>
                        <a:pt x="74931" y="29546"/>
                        <a:pt x="58345" y="29826"/>
                      </a:cubicBezTo>
                      <a:cubicBezTo>
                        <a:pt x="41758" y="30105"/>
                        <a:pt x="28539" y="43778"/>
                        <a:pt x="28819" y="60363"/>
                      </a:cubicBezTo>
                      <a:cubicBezTo>
                        <a:pt x="29096" y="76750"/>
                        <a:pt x="42457" y="89891"/>
                        <a:pt x="58847" y="89893"/>
                      </a:cubicBezTo>
                      <a:cubicBezTo>
                        <a:pt x="75058" y="90280"/>
                        <a:pt x="88513" y="77450"/>
                        <a:pt x="88898" y="61239"/>
                      </a:cubicBezTo>
                      <a:cubicBezTo>
                        <a:pt x="88913" y="60610"/>
                        <a:pt x="88908" y="59980"/>
                        <a:pt x="88883" y="59351"/>
                      </a:cubicBezTo>
                      <a:moveTo>
                        <a:pt x="46022" y="40789"/>
                      </a:moveTo>
                      <a:lnTo>
                        <a:pt x="58678" y="40789"/>
                      </a:lnTo>
                      <a:cubicBezTo>
                        <a:pt x="67115" y="40789"/>
                        <a:pt x="72515" y="44164"/>
                        <a:pt x="72515" y="51589"/>
                      </a:cubicBezTo>
                      <a:lnTo>
                        <a:pt x="72515" y="51589"/>
                      </a:lnTo>
                      <a:cubicBezTo>
                        <a:pt x="72788" y="56234"/>
                        <a:pt x="69638" y="60387"/>
                        <a:pt x="65090" y="61376"/>
                      </a:cubicBezTo>
                      <a:lnTo>
                        <a:pt x="74708" y="76731"/>
                      </a:lnTo>
                      <a:lnTo>
                        <a:pt x="66440" y="76731"/>
                      </a:lnTo>
                      <a:lnTo>
                        <a:pt x="57665" y="63063"/>
                      </a:lnTo>
                      <a:lnTo>
                        <a:pt x="53953" y="63063"/>
                      </a:lnTo>
                      <a:lnTo>
                        <a:pt x="53953" y="77069"/>
                      </a:lnTo>
                      <a:lnTo>
                        <a:pt x="46022" y="77069"/>
                      </a:lnTo>
                      <a:close/>
                      <a:moveTo>
                        <a:pt x="58509" y="57664"/>
                      </a:moveTo>
                      <a:cubicBezTo>
                        <a:pt x="62728" y="57664"/>
                        <a:pt x="64753" y="55807"/>
                        <a:pt x="64753" y="52264"/>
                      </a:cubicBezTo>
                      <a:lnTo>
                        <a:pt x="64753" y="52264"/>
                      </a:lnTo>
                      <a:cubicBezTo>
                        <a:pt x="64753" y="48551"/>
                        <a:pt x="62559" y="47201"/>
                        <a:pt x="58509" y="47201"/>
                      </a:cubicBezTo>
                      <a:lnTo>
                        <a:pt x="53953" y="47201"/>
                      </a:lnTo>
                      <a:lnTo>
                        <a:pt x="53953" y="578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09" name="Forma Livre: Forma 211"/>
                <p:cNvSpPr/>
                <p:nvPr/>
              </p:nvSpPr>
              <p:spPr>
                <a:xfrm>
                  <a:off x="11327040" y="2688120"/>
                  <a:ext cx="8676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23" h="455601">
                      <a:moveTo>
                        <a:pt x="22397" y="22397"/>
                      </a:moveTo>
                      <a:lnTo>
                        <a:pt x="495716" y="22397"/>
                      </a:lnTo>
                      <a:lnTo>
                        <a:pt x="49571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B8FFF1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0" name="Forma Livre: Forma 212"/>
                <p:cNvSpPr/>
                <p:nvPr/>
              </p:nvSpPr>
              <p:spPr>
                <a:xfrm>
                  <a:off x="11492640" y="2688120"/>
                  <a:ext cx="8964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097" h="455601">
                      <a:moveTo>
                        <a:pt x="22397" y="22397"/>
                      </a:moveTo>
                      <a:lnTo>
                        <a:pt x="502466" y="22397"/>
                      </a:lnTo>
                      <a:lnTo>
                        <a:pt x="50246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D0F7C4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1" name="Forma Livre: Forma 213"/>
                <p:cNvSpPr/>
                <p:nvPr/>
              </p:nvSpPr>
              <p:spPr>
                <a:xfrm>
                  <a:off x="10476360" y="25412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2" name="Forma Livre: Forma 214"/>
                <p:cNvSpPr/>
                <p:nvPr/>
              </p:nvSpPr>
              <p:spPr>
                <a:xfrm>
                  <a:off x="10476360" y="26366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3" name="Forma Livre: Forma 215"/>
                <p:cNvSpPr/>
                <p:nvPr/>
              </p:nvSpPr>
              <p:spPr>
                <a:xfrm>
                  <a:off x="10864080" y="2541240"/>
                  <a:ext cx="12852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461" h="1282433">
                      <a:moveTo>
                        <a:pt x="733810" y="1260789"/>
                      </a:moveTo>
                      <a:lnTo>
                        <a:pt x="523389" y="840117"/>
                      </a:lnTo>
                      <a:cubicBezTo>
                        <a:pt x="725238" y="693035"/>
                        <a:pt x="769650" y="410166"/>
                        <a:pt x="622575" y="208309"/>
                      </a:cubicBezTo>
                      <a:cubicBezTo>
                        <a:pt x="537462" y="91501"/>
                        <a:pt x="401643" y="22410"/>
                        <a:pt x="257116" y="22397"/>
                      </a:cubicBezTo>
                      <a:lnTo>
                        <a:pt x="22397" y="22397"/>
                      </a:lnTo>
                      <a:lnTo>
                        <a:pt x="22397" y="926850"/>
                      </a:lnTo>
                      <a:lnTo>
                        <a:pt x="165489" y="926850"/>
                      </a:lnTo>
                      <a:lnTo>
                        <a:pt x="332374" y="1260789"/>
                      </a:lnTo>
                      <a:close/>
                      <a:moveTo>
                        <a:pt x="87531" y="367473"/>
                      </a:moveTo>
                      <a:lnTo>
                        <a:pt x="226574" y="367473"/>
                      </a:lnTo>
                      <a:cubicBezTo>
                        <a:pt x="285751" y="367473"/>
                        <a:pt x="333724" y="415446"/>
                        <a:pt x="333724" y="474623"/>
                      </a:cubicBezTo>
                      <a:cubicBezTo>
                        <a:pt x="333724" y="533801"/>
                        <a:pt x="285751" y="581774"/>
                        <a:pt x="226574" y="581774"/>
                      </a:cubicBezTo>
                      <a:lnTo>
                        <a:pt x="87531" y="581774"/>
                      </a:lnTo>
                      <a:close/>
                    </a:path>
                  </a:pathLst>
                </a:custGeom>
                <a:solidFill>
                  <a:srgbClr val="9A1B1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4" name="Forma Livre: Forma 216"/>
                <p:cNvSpPr/>
                <p:nvPr/>
              </p:nvSpPr>
              <p:spPr>
                <a:xfrm>
                  <a:off x="11136600" y="2535480"/>
                  <a:ext cx="12276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713" h="1299307">
                      <a:moveTo>
                        <a:pt x="701185" y="1292681"/>
                      </a:moveTo>
                      <a:lnTo>
                        <a:pt x="507301" y="904576"/>
                      </a:lnTo>
                      <a:lnTo>
                        <a:pt x="66381" y="22397"/>
                      </a:lnTo>
                      <a:cubicBezTo>
                        <a:pt x="22002" y="365448"/>
                        <a:pt x="-4997" y="689094"/>
                        <a:pt x="66381" y="902889"/>
                      </a:cubicBezTo>
                      <a:lnTo>
                        <a:pt x="261277" y="1292681"/>
                      </a:lnTo>
                      <a:close/>
                    </a:path>
                  </a:pathLst>
                </a:custGeom>
                <a:solidFill>
                  <a:srgbClr val="CCF5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5" name="Forma Livre: Forma 217"/>
                <p:cNvSpPr/>
                <p:nvPr/>
              </p:nvSpPr>
              <p:spPr>
                <a:xfrm>
                  <a:off x="1103112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657033" y="902889"/>
                      </a:moveTo>
                      <a:lnTo>
                        <a:pt x="657033" y="22397"/>
                      </a:lnTo>
                      <a:lnTo>
                        <a:pt x="216112" y="904914"/>
                      </a:lnTo>
                      <a:lnTo>
                        <a:pt x="22397" y="1292681"/>
                      </a:lnTo>
                      <a:lnTo>
                        <a:pt x="462305" y="1292681"/>
                      </a:lnTo>
                      <a:lnTo>
                        <a:pt x="657033" y="902889"/>
                      </a:lnTo>
                      <a:close/>
                    </a:path>
                  </a:pathLst>
                </a:custGeom>
                <a:solidFill>
                  <a:srgbClr val="51D0FC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6" name="Forma Livre: Forma 218"/>
                <p:cNvSpPr/>
                <p:nvPr/>
              </p:nvSpPr>
              <p:spPr>
                <a:xfrm>
                  <a:off x="11527920" y="2541240"/>
                  <a:ext cx="4752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60" h="151867">
                      <a:moveTo>
                        <a:pt x="56145" y="44502"/>
                      </a:moveTo>
                      <a:lnTo>
                        <a:pt x="22397" y="44502"/>
                      </a:lnTo>
                      <a:lnTo>
                        <a:pt x="22397" y="22397"/>
                      </a:lnTo>
                      <a:lnTo>
                        <a:pt x="118242" y="22397"/>
                      </a:lnTo>
                      <a:lnTo>
                        <a:pt x="118242" y="44502"/>
                      </a:lnTo>
                      <a:lnTo>
                        <a:pt x="84494" y="44502"/>
                      </a:lnTo>
                      <a:lnTo>
                        <a:pt x="84494" y="140853"/>
                      </a:lnTo>
                      <a:lnTo>
                        <a:pt x="56483" y="140853"/>
                      </a:lnTo>
                      <a:close/>
                      <a:moveTo>
                        <a:pt x="136466" y="22397"/>
                      </a:moveTo>
                      <a:lnTo>
                        <a:pt x="172071" y="22397"/>
                      </a:lnTo>
                      <a:lnTo>
                        <a:pt x="200756" y="95630"/>
                      </a:lnTo>
                      <a:lnTo>
                        <a:pt x="228767" y="22397"/>
                      </a:lnTo>
                      <a:lnTo>
                        <a:pt x="264878" y="22397"/>
                      </a:lnTo>
                      <a:lnTo>
                        <a:pt x="264878" y="140516"/>
                      </a:lnTo>
                      <a:lnTo>
                        <a:pt x="237204" y="140516"/>
                      </a:lnTo>
                      <a:lnTo>
                        <a:pt x="237204" y="58507"/>
                      </a:lnTo>
                      <a:lnTo>
                        <a:pt x="203456" y="140853"/>
                      </a:lnTo>
                      <a:lnTo>
                        <a:pt x="195019" y="140853"/>
                      </a:lnTo>
                      <a:lnTo>
                        <a:pt x="161271" y="58507"/>
                      </a:lnTo>
                      <a:lnTo>
                        <a:pt x="161271" y="140853"/>
                      </a:lnTo>
                      <a:lnTo>
                        <a:pt x="136635" y="1408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7" name="Forma Livre: Forma 219"/>
                <p:cNvSpPr/>
                <p:nvPr/>
              </p:nvSpPr>
              <p:spPr>
                <a:xfrm>
                  <a:off x="10670040" y="2535480"/>
                  <a:ext cx="11952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38" h="1299307">
                      <a:moveTo>
                        <a:pt x="42814" y="22397"/>
                      </a:moveTo>
                      <a:lnTo>
                        <a:pt x="41127" y="22397"/>
                      </a:lnTo>
                      <a:cubicBezTo>
                        <a:pt x="16153" y="22397"/>
                        <a:pt x="16153" y="462980"/>
                        <a:pt x="41127" y="462980"/>
                      </a:cubicBezTo>
                      <a:cubicBezTo>
                        <a:pt x="150724" y="462980"/>
                        <a:pt x="239567" y="551824"/>
                        <a:pt x="239567" y="661420"/>
                      </a:cubicBezTo>
                      <a:cubicBezTo>
                        <a:pt x="239567" y="771016"/>
                        <a:pt x="150724" y="859860"/>
                        <a:pt x="41127" y="859860"/>
                      </a:cubicBezTo>
                      <a:cubicBezTo>
                        <a:pt x="16153" y="859860"/>
                        <a:pt x="16153" y="1292681"/>
                        <a:pt x="41127" y="1292681"/>
                      </a:cubicBezTo>
                      <a:lnTo>
                        <a:pt x="42814" y="1292681"/>
                      </a:lnTo>
                      <a:cubicBezTo>
                        <a:pt x="393594" y="1292681"/>
                        <a:pt x="677956" y="1008318"/>
                        <a:pt x="677956" y="657539"/>
                      </a:cubicBezTo>
                      <a:cubicBezTo>
                        <a:pt x="677956" y="306760"/>
                        <a:pt x="393594" y="22397"/>
                        <a:pt x="42814" y="22397"/>
                      </a:cubicBezTo>
                    </a:path>
                  </a:pathLst>
                </a:custGeom>
                <a:solidFill>
                  <a:srgbClr val="F6921E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8" name="Forma Livre: Forma 220"/>
                <p:cNvSpPr/>
                <p:nvPr/>
              </p:nvSpPr>
              <p:spPr>
                <a:xfrm>
                  <a:off x="1055988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460938" y="661420"/>
                      </a:moveTo>
                      <a:cubicBezTo>
                        <a:pt x="460938" y="551919"/>
                        <a:pt x="549713" y="463149"/>
                        <a:pt x="659209" y="463149"/>
                      </a:cubicBezTo>
                      <a:lnTo>
                        <a:pt x="659378" y="463149"/>
                      </a:lnTo>
                      <a:lnTo>
                        <a:pt x="659378" y="22397"/>
                      </a:lnTo>
                      <a:lnTo>
                        <a:pt x="657691" y="22397"/>
                      </a:lnTo>
                      <a:cubicBezTo>
                        <a:pt x="306911" y="22311"/>
                        <a:pt x="22481" y="306604"/>
                        <a:pt x="22397" y="657384"/>
                      </a:cubicBezTo>
                      <a:cubicBezTo>
                        <a:pt x="22313" y="1008163"/>
                        <a:pt x="306608" y="1292595"/>
                        <a:pt x="657387" y="1292681"/>
                      </a:cubicBezTo>
                      <a:lnTo>
                        <a:pt x="659378" y="1292681"/>
                      </a:lnTo>
                      <a:lnTo>
                        <a:pt x="659378" y="859860"/>
                      </a:lnTo>
                      <a:cubicBezTo>
                        <a:pt x="549780" y="859860"/>
                        <a:pt x="460938" y="771016"/>
                        <a:pt x="460938" y="661420"/>
                      </a:cubicBezTo>
                    </a:path>
                  </a:pathLst>
                </a:custGeom>
                <a:solidFill>
                  <a:srgbClr val="FCB71A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19" name="Forma Livre: Forma 221"/>
                <p:cNvSpPr/>
                <p:nvPr/>
              </p:nvSpPr>
              <p:spPr>
                <a:xfrm>
                  <a:off x="1126440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CD9DD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20" name="Forma Livre: Forma 222"/>
                <p:cNvSpPr/>
                <p:nvPr/>
              </p:nvSpPr>
              <p:spPr>
                <a:xfrm>
                  <a:off x="1080216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21" name="Forma Livre: Forma 223"/>
                <p:cNvSpPr/>
                <p:nvPr/>
              </p:nvSpPr>
              <p:spPr>
                <a:xfrm>
                  <a:off x="1143108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7" y="22397"/>
                      </a:lnTo>
                      <a:lnTo>
                        <a:pt x="435137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FD18B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  <p:sp>
              <p:nvSpPr>
                <p:cNvPr id="1122" name="Forma Livre: Forma 224"/>
                <p:cNvSpPr/>
                <p:nvPr/>
              </p:nvSpPr>
              <p:spPr>
                <a:xfrm>
                  <a:off x="1041012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F16722"/>
                </a:solidFill>
                <a:ln w="16856">
                  <a:noFill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/>
              </p:style>
            </p:sp>
          </p:grpSp>
        </p:grpSp>
        <p:sp>
          <p:nvSpPr>
            <p:cNvPr id="1123" name="CaixaDeTexto 187"/>
            <p:cNvSpPr/>
            <p:nvPr/>
          </p:nvSpPr>
          <p:spPr>
            <a:xfrm>
              <a:off x="10396080" y="1748160"/>
              <a:ext cx="952920" cy="51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Estágio 5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4" name="CaixaDeTexto 188"/>
            <p:cNvSpPr/>
            <p:nvPr/>
          </p:nvSpPr>
          <p:spPr>
            <a:xfrm>
              <a:off x="10366560" y="2188080"/>
              <a:ext cx="95292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O LÍDER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5" name="CaixaDeTexto 189"/>
            <p:cNvSpPr/>
            <p:nvPr/>
          </p:nvSpPr>
          <p:spPr>
            <a:xfrm>
              <a:off x="10208160" y="4210920"/>
              <a:ext cx="1363320" cy="45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20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Positivos a partir de 90</a:t>
              </a:r>
              <a:r>
                <a:rPr lang="pt-BR" sz="105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%</a:t>
              </a:r>
              <a:endParaRPr lang="pt-BR" sz="1050" b="0" strike="noStrike" spc="-1">
                <a:latin typeface="Arial" panose="020B0604020202020204"/>
              </a:endParaRPr>
            </a:p>
          </p:txBody>
        </p:sp>
        <p:graphicFrame>
          <p:nvGraphicFramePr>
            <p:cNvPr id="1126" name="Gráfico 190"/>
            <p:cNvGraphicFramePr/>
            <p:nvPr/>
          </p:nvGraphicFramePr>
          <p:xfrm>
            <a:off x="10090440" y="2794320"/>
            <a:ext cx="1564560" cy="146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127" name="Conector reto 225"/>
          <p:cNvSpPr/>
          <p:nvPr/>
        </p:nvSpPr>
        <p:spPr>
          <a:xfrm>
            <a:off x="28195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8" name="Conector reto 226"/>
          <p:cNvSpPr/>
          <p:nvPr/>
        </p:nvSpPr>
        <p:spPr>
          <a:xfrm>
            <a:off x="5124960" y="171216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9" name="Conector reto 227"/>
          <p:cNvSpPr/>
          <p:nvPr/>
        </p:nvSpPr>
        <p:spPr>
          <a:xfrm>
            <a:off x="75139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onector reto 228"/>
          <p:cNvSpPr/>
          <p:nvPr/>
        </p:nvSpPr>
        <p:spPr>
          <a:xfrm>
            <a:off x="9738360" y="168552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1" name="CaixaDeTexto 90"/>
          <p:cNvSpPr/>
          <p:nvPr/>
        </p:nvSpPr>
        <p:spPr>
          <a:xfrm rot="16200000">
            <a:off x="-2242800" y="2245680"/>
            <a:ext cx="5479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111111"/>
                </a:solidFill>
                <a:latin typeface="Segoe UI"/>
                <a:ea typeface="DejaVu Sans" panose="020B0606030804020204"/>
              </a:rPr>
              <a:t>*GRÁFICO ILUSTRATIVO DO COMPUTO DO DIAGNOSTICO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32" name="Conector reto 91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3" name="Conector reto 92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4" name="Conector reto 93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grpSp>
        <p:nvGrpSpPr>
          <p:cNvPr id="2" name="Agrupar 62">
            <a:extLst>
              <a:ext uri="{FF2B5EF4-FFF2-40B4-BE49-F238E27FC236}">
                <a16:creationId xmlns:a16="http://schemas.microsoft.com/office/drawing/2014/main" id="{7CE24D7F-56F1-25FE-6A2C-F5D0AB46DD34}"/>
              </a:ext>
            </a:extLst>
          </p:cNvPr>
          <p:cNvGrpSpPr/>
          <p:nvPr/>
        </p:nvGrpSpPr>
        <p:grpSpPr>
          <a:xfrm>
            <a:off x="1860282" y="4906440"/>
            <a:ext cx="8906958" cy="546480"/>
            <a:chOff x="1860282" y="4906440"/>
            <a:chExt cx="8906958" cy="546480"/>
          </a:xfrm>
        </p:grpSpPr>
        <p:sp>
          <p:nvSpPr>
            <p:cNvPr id="3" name="CaixaDeTexto 15">
              <a:extLst>
                <a:ext uri="{FF2B5EF4-FFF2-40B4-BE49-F238E27FC236}">
                  <a16:creationId xmlns:a16="http://schemas.microsoft.com/office/drawing/2014/main" id="{AD21C4EC-4AB8-A6A3-B2B3-2ED144058B30}"/>
                </a:ext>
              </a:extLst>
            </p:cNvPr>
            <p:cNvSpPr/>
            <p:nvPr/>
          </p:nvSpPr>
          <p:spPr>
            <a:xfrm>
              <a:off x="1955880" y="4906440"/>
              <a:ext cx="268740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positiva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4" name="CaixaDeTexto 17">
              <a:extLst>
                <a:ext uri="{FF2B5EF4-FFF2-40B4-BE49-F238E27FC236}">
                  <a16:creationId xmlns:a16="http://schemas.microsoft.com/office/drawing/2014/main" id="{69852B64-9298-5925-D230-264CA745AA14}"/>
                </a:ext>
              </a:extLst>
            </p:cNvPr>
            <p:cNvSpPr/>
            <p:nvPr/>
          </p:nvSpPr>
          <p:spPr>
            <a:xfrm>
              <a:off x="4978800" y="4906440"/>
              <a:ext cx="272196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Neutro: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experiências às vezes positivas, às vezes negativas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5" name="CaixaDeTexto 19">
              <a:extLst>
                <a:ext uri="{FF2B5EF4-FFF2-40B4-BE49-F238E27FC236}">
                  <a16:creationId xmlns:a16="http://schemas.microsoft.com/office/drawing/2014/main" id="{45E8A4D0-5951-9E2E-61AE-0138A2713BF6}"/>
                </a:ext>
              </a:extLst>
            </p:cNvPr>
            <p:cNvSpPr/>
            <p:nvPr/>
          </p:nvSpPr>
          <p:spPr>
            <a:xfrm>
              <a:off x="8158320" y="4906440"/>
              <a:ext cx="2608920" cy="54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Negativo: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negativa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6" name="Retângulo 86">
              <a:extLst>
                <a:ext uri="{FF2B5EF4-FFF2-40B4-BE49-F238E27FC236}">
                  <a16:creationId xmlns:a16="http://schemas.microsoft.com/office/drawing/2014/main" id="{560E570B-A7EA-8A38-4D7F-55E0773C32FD}"/>
                </a:ext>
              </a:extLst>
            </p:cNvPr>
            <p:cNvSpPr/>
            <p:nvPr/>
          </p:nvSpPr>
          <p:spPr>
            <a:xfrm>
              <a:off x="8041684" y="5027450"/>
              <a:ext cx="126720" cy="114840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Retângulo 87">
              <a:extLst>
                <a:ext uri="{FF2B5EF4-FFF2-40B4-BE49-F238E27FC236}">
                  <a16:creationId xmlns:a16="http://schemas.microsoft.com/office/drawing/2014/main" id="{56D49A72-C499-7B44-4304-ADE10B26EB0D}"/>
                </a:ext>
              </a:extLst>
            </p:cNvPr>
            <p:cNvSpPr/>
            <p:nvPr/>
          </p:nvSpPr>
          <p:spPr>
            <a:xfrm>
              <a:off x="4837320" y="5020200"/>
              <a:ext cx="126720" cy="114840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Retângulo 89">
              <a:extLst>
                <a:ext uri="{FF2B5EF4-FFF2-40B4-BE49-F238E27FC236}">
                  <a16:creationId xmlns:a16="http://schemas.microsoft.com/office/drawing/2014/main" id="{C150A79E-59D5-877B-E735-E15F86B17687}"/>
                </a:ext>
              </a:extLst>
            </p:cNvPr>
            <p:cNvSpPr/>
            <p:nvPr/>
          </p:nvSpPr>
          <p:spPr>
            <a:xfrm>
              <a:off x="1860282" y="5025960"/>
              <a:ext cx="126720" cy="114840"/>
            </a:xfrm>
            <a:prstGeom prst="rect">
              <a:avLst/>
            </a:prstGeom>
            <a:solidFill>
              <a:srgbClr val="411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2" name="Gráfico 4"/>
          <p:cNvGraphicFramePr/>
          <p:nvPr/>
        </p:nvGraphicFramePr>
        <p:xfrm>
          <a:off x="881280" y="1528920"/>
          <a:ext cx="10353600" cy="454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43" name="Gráfico 5"/>
          <p:cNvPicPr/>
          <p:nvPr/>
        </p:nvPicPr>
        <p:blipFill>
          <a:blip r:embed="rId3"/>
          <a:stretch>
            <a:fillRect/>
          </a:stretch>
        </p:blipFill>
        <p:spPr>
          <a:xfrm>
            <a:off x="942120" y="57816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1144" name="Título 4"/>
          <p:cNvSpPr/>
          <p:nvPr/>
        </p:nvSpPr>
        <p:spPr>
          <a:xfrm>
            <a:off x="1771200" y="493560"/>
            <a:ext cx="865584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Liderança</a:t>
            </a:r>
            <a:endParaRPr lang="pt-BR" sz="2800" b="0" strike="noStrike" spc="-1" dirty="0" err="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das 150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Melhores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Empresas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spc="-1" dirty="0">
                <a:solidFill>
                  <a:srgbClr val="5C6066"/>
                </a:solidFill>
                <a:latin typeface="Segoe UI Black"/>
                <a:ea typeface="Segoe UI Black"/>
              </a:rPr>
              <a:t>2022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Imagem 6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46" name="object 23"/>
          <p:cNvSpPr/>
          <p:nvPr/>
        </p:nvSpPr>
        <p:spPr>
          <a:xfrm flipH="1">
            <a:off x="1015560" y="3695760"/>
            <a:ext cx="303876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Neste estágio, metade dos colaboradores ou menos, encontram um ambiente de trabalho propicio à inovação. Dessa maneira, a organização demora a “sair do lugar”. 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7" name="object 23"/>
          <p:cNvSpPr/>
          <p:nvPr/>
        </p:nvSpPr>
        <p:spPr>
          <a:xfrm flipH="1">
            <a:off x="4232160" y="3695760"/>
            <a:ext cx="374580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 organização está se movendo, apenas não está indo tão depressa quanto poderia. Isso por que a maioria dos colaboradores encontra espaço para fazer mais e melhor mas um grupo de colaboradores ainda não vivencia esse ambiente de trabalho propício à inovação.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8" name="object 23"/>
          <p:cNvSpPr/>
          <p:nvPr/>
        </p:nvSpPr>
        <p:spPr>
          <a:xfrm flipH="1">
            <a:off x="8124840" y="3695760"/>
            <a:ext cx="271872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No estágio acelerado, a grande maioria dos colaboradores encontra no ambiente de trabalho as condições propícias para inovar.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9" name="PlaceHolder 1"/>
          <p:cNvSpPr>
            <a:spLocks noGrp="1"/>
          </p:cNvSpPr>
          <p:nvPr>
            <p:ph/>
          </p:nvPr>
        </p:nvSpPr>
        <p:spPr>
          <a:xfrm>
            <a:off x="1053000" y="1814400"/>
            <a:ext cx="9345960" cy="758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O IVR (Velocidade da Inovação)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 é a métrica que </a:t>
            </a: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mede o nível crucial da velocidade e agilidade organizacional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, quantificando a capacidade da força de trabalho de se adaptar e inovar. Quanto maior o resultado, mais forte é a capacidade da empresa de adaptação e inovação.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50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Innovation Velocity Ratio (IVR)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151" name="Retângulo 27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5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4" name="Retângulo 31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4E3ABC6-569A-4E6F-8DD9-AEF0FEB1B409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75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5" name="CaixaDeTexto 2"/>
          <p:cNvSpPr/>
          <p:nvPr/>
        </p:nvSpPr>
        <p:spPr>
          <a:xfrm>
            <a:off x="112140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Atrito/Fricção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6" name="CaixaDeTexto 4"/>
          <p:cNvSpPr/>
          <p:nvPr/>
        </p:nvSpPr>
        <p:spPr>
          <a:xfrm>
            <a:off x="433908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Funcional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7" name="CaixaDeTexto 5"/>
          <p:cNvSpPr/>
          <p:nvPr/>
        </p:nvSpPr>
        <p:spPr>
          <a:xfrm>
            <a:off x="8214480" y="3454920"/>
            <a:ext cx="1347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Acelerado</a:t>
            </a:r>
            <a:endParaRPr lang="pt-BR" sz="1800" b="0" strike="noStrike" spc="-1">
              <a:latin typeface="Arial" panose="020B0604020202020204"/>
            </a:endParaRPr>
          </a:p>
        </p:txBody>
      </p:sp>
      <p:pic>
        <p:nvPicPr>
          <p:cNvPr id="1158" name="Imagem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7252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59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442908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60" name="Imagem 8"/>
          <p:cNvPicPr/>
          <p:nvPr/>
        </p:nvPicPr>
        <p:blipFill>
          <a:blip r:embed="rId5"/>
          <a:stretch>
            <a:fillRect/>
          </a:stretch>
        </p:blipFill>
        <p:spPr>
          <a:xfrm>
            <a:off x="8214480" y="2625840"/>
            <a:ext cx="776520" cy="776520"/>
          </a:xfrm>
          <a:prstGeom prst="rect">
            <a:avLst/>
          </a:prstGeom>
          <a:ln w="0">
            <a:noFill/>
          </a:ln>
        </p:spPr>
      </p:pic>
      <p:sp>
        <p:nvSpPr>
          <p:cNvPr id="1161" name="Retângulo: Cantos Arredondados 10"/>
          <p:cNvSpPr/>
          <p:nvPr/>
        </p:nvSpPr>
        <p:spPr>
          <a:xfrm>
            <a:off x="2748240" y="537228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 ESTÁGIO: FUNCIONAL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62" name="Conector reto 3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3" name="Conector reto 34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4" name="Conector reto 35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ráfico 3"/>
          <p:cNvPicPr/>
          <p:nvPr/>
        </p:nvPicPr>
        <p:blipFill>
          <a:blip r:embed="rId2"/>
          <a:stretch>
            <a:fillRect/>
          </a:stretch>
        </p:blipFill>
        <p:spPr>
          <a:xfrm>
            <a:off x="942120" y="578160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1174" name="Título 4"/>
          <p:cNvSpPr/>
          <p:nvPr/>
        </p:nvSpPr>
        <p:spPr>
          <a:xfrm>
            <a:off x="1771200" y="493560"/>
            <a:ext cx="865584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Inovação</a:t>
            </a:r>
            <a:endParaRPr lang="pt-BR" sz="2800" b="0" strike="noStrike" spc="-1" dirty="0" err="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das 150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Melhores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b="0" strike="noStrike" spc="-1" dirty="0" err="1">
                <a:solidFill>
                  <a:srgbClr val="5C6066"/>
                </a:solidFill>
                <a:latin typeface="Segoe UI Black"/>
                <a:ea typeface="Segoe UI Black"/>
              </a:rPr>
              <a:t>Empresas</a:t>
            </a:r>
            <a:r>
              <a:rPr lang="en-US" sz="28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spc="-1" dirty="0">
                <a:solidFill>
                  <a:srgbClr val="5C6066"/>
                </a:solidFill>
                <a:latin typeface="Segoe UI Black"/>
                <a:ea typeface="Segoe UI Black"/>
              </a:rPr>
              <a:t>2022</a:t>
            </a:r>
            <a:endParaRPr lang="pt-BR" sz="2800" b="0" strike="noStrike" spc="-1" dirty="0">
              <a:latin typeface="Arial" panose="020B0604020202020204"/>
            </a:endParaRPr>
          </a:p>
        </p:txBody>
      </p:sp>
      <p:graphicFrame>
        <p:nvGraphicFramePr>
          <p:cNvPr id="3" name="Gráfico 4">
            <a:extLst>
              <a:ext uri="{FF2B5EF4-FFF2-40B4-BE49-F238E27FC236}">
                <a16:creationId xmlns:a16="http://schemas.microsoft.com/office/drawing/2014/main" id="{D62A84C1-4326-2E0C-9193-9FC2A90440E5}"/>
              </a:ext>
            </a:extLst>
          </p:cNvPr>
          <p:cNvGraphicFramePr/>
          <p:nvPr/>
        </p:nvGraphicFramePr>
        <p:xfrm>
          <a:off x="881280" y="1528920"/>
          <a:ext cx="10373040" cy="454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76" name="PlaceHolder 1"/>
          <p:cNvSpPr>
            <a:spLocks noGrp="1"/>
          </p:cNvSpPr>
          <p:nvPr>
            <p:ph/>
          </p:nvPr>
        </p:nvSpPr>
        <p:spPr>
          <a:xfrm>
            <a:off x="1053000" y="2231640"/>
            <a:ext cx="3175560" cy="27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Utilizamos a metodologia NPS e a pergunta definitiva para medir o eNPS  de sua empresa: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 uma escala de 0 a 10, o quanto você indicaria esta empresa para um amigo trabalhar?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*É independente da nota da certificação</a:t>
            </a: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i="1" u="sng" strike="noStrike" spc="-1">
                <a:solidFill>
                  <a:srgbClr val="FFB81A"/>
                </a:solidFill>
                <a:uFillTx/>
                <a:latin typeface="Segoe UI"/>
                <a:ea typeface="DejaVu Sans" panose="020B0606030804020204"/>
                <a:hlinkClick r:id="rId3"/>
              </a:rPr>
              <a:t>Conteúdo sobre eNPS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77" name="Forma Livre: Forma 16"/>
          <p:cNvSpPr/>
          <p:nvPr/>
        </p:nvSpPr>
        <p:spPr>
          <a:xfrm>
            <a:off x="5410440" y="5670720"/>
            <a:ext cx="1899720" cy="145440"/>
          </a:xfrm>
          <a:custGeom>
            <a:avLst/>
            <a:gdLst/>
            <a:ahLst/>
            <a:cxnLst/>
            <a:rect l="l" t="t" r="r" b="b"/>
            <a:pathLst>
              <a:path w="3632269" h="9525">
                <a:moveTo>
                  <a:pt x="3632270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9B0000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146160" rIns="90000" bIns="14616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11111"/>
                </a:solidFill>
                <a:latin typeface="Gilroy Medium"/>
                <a:ea typeface="DejaVu Sans" panose="020B0606030804020204"/>
              </a:rPr>
              <a:t> 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78" name="Forma Livre: Forma 17"/>
          <p:cNvSpPr/>
          <p:nvPr/>
        </p:nvSpPr>
        <p:spPr>
          <a:xfrm>
            <a:off x="7425720" y="5670720"/>
            <a:ext cx="1775880" cy="5760"/>
          </a:xfrm>
          <a:custGeom>
            <a:avLst/>
            <a:gdLst/>
            <a:ahLst/>
            <a:cxnLst/>
            <a:rect l="l" t="t" r="r" b="b"/>
            <a:pathLst>
              <a:path w="1779452" h="9525">
                <a:moveTo>
                  <a:pt x="177945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B81A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79" name="Forma Livre: Forma 18"/>
          <p:cNvSpPr/>
          <p:nvPr/>
        </p:nvSpPr>
        <p:spPr>
          <a:xfrm>
            <a:off x="93178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2CD9DD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0" name="Forma Livre: Forma 19"/>
          <p:cNvSpPr/>
          <p:nvPr/>
        </p:nvSpPr>
        <p:spPr>
          <a:xfrm>
            <a:off x="102844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5BB700"/>
            </a:solidFill>
            <a:miter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1" name="CaixaDeTexto 32"/>
          <p:cNvSpPr/>
          <p:nvPr/>
        </p:nvSpPr>
        <p:spPr>
          <a:xfrm>
            <a:off x="5426280" y="5742000"/>
            <a:ext cx="342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-100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2" name="CaixaDeTexto 36"/>
          <p:cNvSpPr/>
          <p:nvPr/>
        </p:nvSpPr>
        <p:spPr>
          <a:xfrm>
            <a:off x="5285880" y="5065200"/>
            <a:ext cx="59864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Interpretação da nota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83" name="CaixaDeTexto 37"/>
          <p:cNvSpPr/>
          <p:nvPr/>
        </p:nvSpPr>
        <p:spPr>
          <a:xfrm>
            <a:off x="69674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4" name="CaixaDeTexto 38"/>
          <p:cNvSpPr/>
          <p:nvPr/>
        </p:nvSpPr>
        <p:spPr>
          <a:xfrm>
            <a:off x="74419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5" name="CaixaDeTexto 39"/>
          <p:cNvSpPr/>
          <p:nvPr/>
        </p:nvSpPr>
        <p:spPr>
          <a:xfrm>
            <a:off x="88592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50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6" name="CaixaDeTexto 40"/>
          <p:cNvSpPr/>
          <p:nvPr/>
        </p:nvSpPr>
        <p:spPr>
          <a:xfrm>
            <a:off x="93337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51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7" name="CaixaDeTexto 41"/>
          <p:cNvSpPr/>
          <p:nvPr/>
        </p:nvSpPr>
        <p:spPr>
          <a:xfrm>
            <a:off x="982620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75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8" name="CaixaDeTexto 42"/>
          <p:cNvSpPr/>
          <p:nvPr/>
        </p:nvSpPr>
        <p:spPr>
          <a:xfrm>
            <a:off x="1030068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76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9" name="CaixaDeTexto 44"/>
          <p:cNvSpPr/>
          <p:nvPr/>
        </p:nvSpPr>
        <p:spPr>
          <a:xfrm>
            <a:off x="1079316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90" name="CaixaDeTexto 45"/>
          <p:cNvSpPr/>
          <p:nvPr/>
        </p:nvSpPr>
        <p:spPr>
          <a:xfrm>
            <a:off x="5410440" y="5480640"/>
            <a:ext cx="189972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CRÍTICA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1" name="CaixaDeTexto 46"/>
          <p:cNvSpPr/>
          <p:nvPr/>
        </p:nvSpPr>
        <p:spPr>
          <a:xfrm>
            <a:off x="7425720" y="5480640"/>
            <a:ext cx="177588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APERFEIÇOAMENTO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2" name="CaixaDeTexto 52"/>
          <p:cNvSpPr/>
          <p:nvPr/>
        </p:nvSpPr>
        <p:spPr>
          <a:xfrm>
            <a:off x="9317880" y="5480640"/>
            <a:ext cx="851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QUALIDADE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3" name="CaixaDeTexto 53"/>
          <p:cNvSpPr/>
          <p:nvPr/>
        </p:nvSpPr>
        <p:spPr>
          <a:xfrm>
            <a:off x="10239120" y="5480640"/>
            <a:ext cx="896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EXCELÊNCIA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4" name="Elipse 24"/>
          <p:cNvSpPr/>
          <p:nvPr/>
        </p:nvSpPr>
        <p:spPr>
          <a:xfrm>
            <a:off x="54313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5" name="Elipse 54"/>
          <p:cNvSpPr/>
          <p:nvPr/>
        </p:nvSpPr>
        <p:spPr>
          <a:xfrm>
            <a:off x="59695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2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6" name="Elipse 55"/>
          <p:cNvSpPr/>
          <p:nvPr/>
        </p:nvSpPr>
        <p:spPr>
          <a:xfrm>
            <a:off x="65077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3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7" name="Elipse 56"/>
          <p:cNvSpPr/>
          <p:nvPr/>
        </p:nvSpPr>
        <p:spPr>
          <a:xfrm>
            <a:off x="70462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4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8" name="Elipse 57"/>
          <p:cNvSpPr/>
          <p:nvPr/>
        </p:nvSpPr>
        <p:spPr>
          <a:xfrm>
            <a:off x="75844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5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9" name="Elipse 58"/>
          <p:cNvSpPr/>
          <p:nvPr/>
        </p:nvSpPr>
        <p:spPr>
          <a:xfrm>
            <a:off x="81226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6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0" name="Elipse 59"/>
          <p:cNvSpPr/>
          <p:nvPr/>
        </p:nvSpPr>
        <p:spPr>
          <a:xfrm>
            <a:off x="89200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7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1" name="Elipse 60"/>
          <p:cNvSpPr/>
          <p:nvPr/>
        </p:nvSpPr>
        <p:spPr>
          <a:xfrm>
            <a:off x="94582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8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2" name="Elipse 61"/>
          <p:cNvSpPr/>
          <p:nvPr/>
        </p:nvSpPr>
        <p:spPr>
          <a:xfrm>
            <a:off x="1023912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9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3" name="Elipse 62"/>
          <p:cNvSpPr/>
          <p:nvPr/>
        </p:nvSpPr>
        <p:spPr>
          <a:xfrm>
            <a:off x="1077768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4" name="Conector reto 63"/>
          <p:cNvSpPr/>
          <p:nvPr/>
        </p:nvSpPr>
        <p:spPr>
          <a:xfrm>
            <a:off x="5413680" y="2814120"/>
            <a:ext cx="3052800" cy="360"/>
          </a:xfrm>
          <a:prstGeom prst="line">
            <a:avLst/>
          </a:prstGeom>
          <a:ln w="28575">
            <a:solidFill>
              <a:srgbClr val="D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5" name="Conector reto 64"/>
          <p:cNvSpPr/>
          <p:nvPr/>
        </p:nvSpPr>
        <p:spPr>
          <a:xfrm>
            <a:off x="8919720" y="2814120"/>
            <a:ext cx="900000" cy="360"/>
          </a:xfrm>
          <a:prstGeom prst="line">
            <a:avLst/>
          </a:prstGeom>
          <a:ln w="28575">
            <a:solidFill>
              <a:srgbClr val="FFB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6" name="Conector reto 65"/>
          <p:cNvSpPr/>
          <p:nvPr/>
        </p:nvSpPr>
        <p:spPr>
          <a:xfrm>
            <a:off x="10239120" y="2803320"/>
            <a:ext cx="899640" cy="360"/>
          </a:xfrm>
          <a:prstGeom prst="line">
            <a:avLst/>
          </a:prstGeom>
          <a:ln w="28575">
            <a:solidFill>
              <a:srgbClr val="5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7" name="CaixaDeTexto 66"/>
          <p:cNvSpPr/>
          <p:nvPr/>
        </p:nvSpPr>
        <p:spPr>
          <a:xfrm>
            <a:off x="5431320" y="2933280"/>
            <a:ext cx="30492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D50000"/>
                </a:solidFill>
                <a:latin typeface="Segoe UI"/>
                <a:ea typeface="DejaVu Sans" panose="020B0606030804020204"/>
              </a:rPr>
              <a:t>DETRATORES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8" name="CaixaDeTexto 67"/>
          <p:cNvSpPr/>
          <p:nvPr/>
        </p:nvSpPr>
        <p:spPr>
          <a:xfrm>
            <a:off x="8920080" y="2929680"/>
            <a:ext cx="89604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FFB81A"/>
                </a:solidFill>
                <a:latin typeface="Segoe UI"/>
                <a:ea typeface="DejaVu Sans" panose="020B0606030804020204"/>
              </a:rPr>
              <a:t>NEUTROS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9" name="CaixaDeTexto 68"/>
          <p:cNvSpPr/>
          <p:nvPr/>
        </p:nvSpPr>
        <p:spPr>
          <a:xfrm>
            <a:off x="10239120" y="2936520"/>
            <a:ext cx="896040" cy="243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5BB700"/>
                </a:solidFill>
                <a:latin typeface="Segoe UI"/>
                <a:ea typeface="DejaVu Sans" panose="020B0606030804020204"/>
              </a:rPr>
              <a:t>PROMOTORES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0" name="CaixaDeTexto 70"/>
          <p:cNvSpPr/>
          <p:nvPr/>
        </p:nvSpPr>
        <p:spPr>
          <a:xfrm>
            <a:off x="5407920" y="3348720"/>
            <a:ext cx="57276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Fórmula NPS = </a:t>
            </a:r>
            <a:r>
              <a:rPr lang="pt-BR" sz="1800" b="1" strike="noStrike" spc="-1">
                <a:solidFill>
                  <a:srgbClr val="5BB700"/>
                </a:solidFill>
                <a:latin typeface="Segoe UI"/>
                <a:ea typeface="DejaVu Sans" panose="020B0606030804020204"/>
              </a:rPr>
              <a:t>%Promotores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- </a:t>
            </a:r>
            <a:r>
              <a:rPr lang="pt-BR" sz="1800" b="1" strike="noStrike" spc="-1">
                <a:solidFill>
                  <a:srgbClr val="D50000"/>
                </a:solidFill>
                <a:latin typeface="Segoe UI"/>
                <a:ea typeface="DejaVu Sans" panose="020B0606030804020204"/>
              </a:rPr>
              <a:t>%Detratores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 100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11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Employee Net Promoter Score (eNPS)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12" name="Retângulo 78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3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4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5" name="Retângulo 7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D36005B-8915-45FD-A723-F06411C78570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77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6" name="Conector reto 8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7" name="Conector reto 90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8" name="Conector reto 91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9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0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1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2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3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4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5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6" name="Rectangles 1225"/>
          <p:cNvSpPr/>
          <p:nvPr/>
        </p:nvSpPr>
        <p:spPr>
          <a:xfrm>
            <a:off x="5285880" y="4082040"/>
            <a:ext cx="5986440" cy="597240"/>
          </a:xfrm>
          <a:prstGeom prst="rect">
            <a:avLst/>
          </a:prstGeom>
          <a:solidFill>
            <a:srgbClr val="5BB700"/>
          </a:solidFill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0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nota: 88 pontos (excelência)</a:t>
            </a:r>
            <a:endParaRPr lang="pt-BR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228" name="Rectangle 12"/>
          <p:cNvSpPr/>
          <p:nvPr/>
        </p:nvSpPr>
        <p:spPr>
          <a:xfrm>
            <a:off x="753228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229" name="Rectangle 12"/>
          <p:cNvSpPr/>
          <p:nvPr/>
        </p:nvSpPr>
        <p:spPr>
          <a:xfrm>
            <a:off x="512604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230" name="Retângulo 7"/>
          <p:cNvSpPr/>
          <p:nvPr/>
        </p:nvSpPr>
        <p:spPr>
          <a:xfrm>
            <a:off x="115106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4DA3130-7BCB-4A77-80E1-0B91C38125F5}" type="slidenum">
              <a:rPr lang="pt-BR" sz="800" b="1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78</a:t>
            </a:fld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231" name="CaixaDeTexto 1"/>
          <p:cNvSpPr/>
          <p:nvPr/>
        </p:nvSpPr>
        <p:spPr>
          <a:xfrm>
            <a:off x="4659120" y="1998000"/>
            <a:ext cx="7404120" cy="3747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6000" b="0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JÁ TENHO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OS RESULTADOS.</a:t>
            </a:r>
            <a:endParaRPr lang="pt-BR" sz="6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6000" b="1" strike="noStrike" spc="-1" dirty="0">
                <a:solidFill>
                  <a:srgbClr val="5C6066"/>
                </a:solidFill>
                <a:latin typeface="Segoe UI Black"/>
                <a:ea typeface="Segoe UI Black"/>
              </a:rPr>
              <a:t>E AGORA?</a:t>
            </a:r>
            <a:endParaRPr lang="pt-BR" sz="6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233" name="PlaceHolder 1"/>
          <p:cNvSpPr>
            <a:spLocks noGrp="1"/>
          </p:cNvSpPr>
          <p:nvPr>
            <p:ph/>
          </p:nvPr>
        </p:nvSpPr>
        <p:spPr>
          <a:xfrm>
            <a:off x="1112040" y="1800360"/>
            <a:ext cx="9960480" cy="325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24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Próximos passos:</a:t>
            </a:r>
            <a:endParaRPr lang="pt-BR" sz="2400" b="0" strike="noStrike" spc="-1">
              <a:latin typeface="Arial" panose="020B0604020202020204"/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Gilroy Medium"/>
                <a:ea typeface="Gilroy Medium"/>
              </a:rPr>
              <a:t>Criar um plano de ação após ter visto tantos dados é um desafio, não é mesmo?</a:t>
            </a:r>
            <a:endParaRPr lang="pt-BR" sz="1800" b="0" strike="noStrike" spc="-1">
              <a:latin typeface="Arial" panose="020B0604020202020204"/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Gilroy Medium"/>
                <a:ea typeface="Gilroy Medium"/>
              </a:rPr>
              <a:t>Mas não se preocupem, vamos dividir aqui com vocês algumas estratégias para apoiar a criação de um plano de ação.</a:t>
            </a:r>
            <a:br>
              <a:rPr sz="1800"/>
            </a:br>
            <a:br>
              <a:rPr sz="1800"/>
            </a:br>
            <a:r>
              <a:rPr lang="pt-BR" sz="2400" b="0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Por onde começar?</a:t>
            </a:r>
            <a:endParaRPr lang="pt-BR" sz="2400" b="0" strike="noStrike" spc="-1">
              <a:latin typeface="Arial" panose="020B0604020202020204"/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Segoe UI"/>
                <a:ea typeface="Gilroy Medium"/>
              </a:rPr>
              <a:t>Diante de tantos dados, é mais fácil começar elencando os 3 principais temas que poderão ser trabalhados no plano de ação da empresa. Escolham as questões que apresentam as menores notas, pois provavelmente são as mais críticas. Atentem-se à relação de causa e efeito, e usem o qualitativo como apoio para entender como precisa ser feito. Vejam os indicadores de competitividade para terem uma noção ampla dos principais gaps da empresa e o benchmark.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34" name="Título 5"/>
          <p:cNvSpPr/>
          <p:nvPr/>
        </p:nvSpPr>
        <p:spPr>
          <a:xfrm>
            <a:off x="1048320" y="96768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3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3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237" name="Retângulo 17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8122C5D-E7B6-4CE7-B714-10F20FCC9FD2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79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38" name="Retângulo 4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9" name="Conector reto 1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0" name="Conector reto 20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1" name="Conector reto 21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2" name="Conector reto 22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3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4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5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6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7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8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49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ítulo 4"/>
          <p:cNvSpPr/>
          <p:nvPr/>
        </p:nvSpPr>
        <p:spPr>
          <a:xfrm>
            <a:off x="1233720" y="1149480"/>
            <a:ext cx="10056600" cy="5266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que são as dimensões GPTW?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614" name="Título 4"/>
          <p:cNvSpPr/>
          <p:nvPr/>
        </p:nvSpPr>
        <p:spPr>
          <a:xfrm>
            <a:off x="1351440" y="2015280"/>
            <a:ext cx="1083708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2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São 5 dimensões que compõem a cultura de confiança:</a:t>
            </a:r>
            <a:endParaRPr lang="pt-BR" sz="22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endParaRPr lang="pt-BR" sz="2200" b="0" strike="noStrike" spc="-1">
              <a:latin typeface="Arial" panose="020B0604020202020204"/>
            </a:endParaRPr>
          </a:p>
        </p:txBody>
      </p:sp>
      <p:grpSp>
        <p:nvGrpSpPr>
          <p:cNvPr id="615" name="Agrupar 2"/>
          <p:cNvGrpSpPr/>
          <p:nvPr/>
        </p:nvGrpSpPr>
        <p:grpSpPr>
          <a:xfrm>
            <a:off x="1233720" y="2700720"/>
            <a:ext cx="10060560" cy="2672640"/>
            <a:chOff x="1233720" y="2700720"/>
            <a:chExt cx="10060560" cy="2672640"/>
          </a:xfrm>
        </p:grpSpPr>
        <p:sp>
          <p:nvSpPr>
            <p:cNvPr id="616" name="CaixaDeTexto 12"/>
            <p:cNvSpPr/>
            <p:nvPr/>
          </p:nvSpPr>
          <p:spPr>
            <a:xfrm>
              <a:off x="1233720" y="3531960"/>
              <a:ext cx="1877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279663"/>
                  </a:solidFill>
                  <a:latin typeface="Segoe UI"/>
                  <a:ea typeface="DejaVu Sans" panose="020B0606030804020204"/>
                </a:rPr>
                <a:t>CREDIBILIDADE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17" name="CaixaDeTexto 15"/>
            <p:cNvSpPr/>
            <p:nvPr/>
          </p:nvSpPr>
          <p:spPr>
            <a:xfrm>
              <a:off x="1263960" y="4196520"/>
              <a:ext cx="1816560" cy="51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dos líderes diante dos liderados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618" name="CaixaDeTexto 16"/>
            <p:cNvSpPr/>
            <p:nvPr/>
          </p:nvSpPr>
          <p:spPr>
            <a:xfrm>
              <a:off x="3592440" y="3531960"/>
              <a:ext cx="12132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009797"/>
                  </a:solidFill>
                  <a:latin typeface="Segoe UI"/>
                  <a:ea typeface="DejaVu Sans" panose="020B0606030804020204"/>
                </a:rPr>
                <a:t>RESPEITO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19" name="CaixaDeTexto 20"/>
            <p:cNvSpPr/>
            <p:nvPr/>
          </p:nvSpPr>
          <p:spPr>
            <a:xfrm>
              <a:off x="3538800" y="4218120"/>
              <a:ext cx="1316880" cy="115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no tratamento para com os colaboradores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620" name="CaixaDeTexto 17"/>
            <p:cNvSpPr/>
            <p:nvPr/>
          </p:nvSpPr>
          <p:spPr>
            <a:xfrm>
              <a:off x="5175720" y="3531960"/>
              <a:ext cx="208764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377CB6"/>
                  </a:solidFill>
                  <a:latin typeface="Segoe UI"/>
                  <a:ea typeface="DejaVu Sans" panose="020B0606030804020204"/>
                </a:rPr>
                <a:t>IMPARCIALIDADE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21" name="CaixaDeTexto 21"/>
            <p:cNvSpPr/>
            <p:nvPr/>
          </p:nvSpPr>
          <p:spPr>
            <a:xfrm>
              <a:off x="5314320" y="4218120"/>
              <a:ext cx="1810440" cy="72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dos líderes em relação aos membros do time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622" name="CaixaDeTexto 18"/>
            <p:cNvSpPr/>
            <p:nvPr/>
          </p:nvSpPr>
          <p:spPr>
            <a:xfrm>
              <a:off x="7356600" y="3806280"/>
              <a:ext cx="18122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591CB5"/>
                  </a:solidFill>
                  <a:latin typeface="Segoe UI"/>
                  <a:ea typeface="DejaVu Sans" panose="020B0606030804020204"/>
                </a:rPr>
                <a:t>ORGULHO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23" name="CaixaDeTexto 22"/>
            <p:cNvSpPr/>
            <p:nvPr/>
          </p:nvSpPr>
          <p:spPr>
            <a:xfrm>
              <a:off x="7583040" y="4218120"/>
              <a:ext cx="1355040" cy="115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do colaborador em pertencer à empresa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624" name="CaixaDeTexto 19"/>
            <p:cNvSpPr/>
            <p:nvPr/>
          </p:nvSpPr>
          <p:spPr>
            <a:xfrm>
              <a:off x="9277200" y="3257280"/>
              <a:ext cx="201708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AF0081"/>
                  </a:solidFill>
                  <a:latin typeface="Segoe UI"/>
                  <a:ea typeface="DejaVu Sans" panose="020B0606030804020204"/>
                </a:rPr>
                <a:t> CAMARADAGEM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625" name="CaixaDeTexto 23"/>
            <p:cNvSpPr/>
            <p:nvPr/>
          </p:nvSpPr>
          <p:spPr>
            <a:xfrm>
              <a:off x="9534960" y="4213080"/>
              <a:ext cx="1474920" cy="72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entre indivíduos e equipes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pic>
          <p:nvPicPr>
            <p:cNvPr id="626" name="Imagem 2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22880" y="2700720"/>
              <a:ext cx="1076400" cy="1076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7" name="Imagem 3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49680" y="2700720"/>
              <a:ext cx="1076400" cy="1076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8" name="Imagem 3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670000" y="2700720"/>
              <a:ext cx="1076400" cy="1076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9" name="Imagem 4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680600" y="2700720"/>
              <a:ext cx="1076400" cy="1076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30" name="Imagem 4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736560" y="2700720"/>
              <a:ext cx="1076400" cy="1076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31" name="PlaceHolder 1"/>
          <p:cNvSpPr>
            <a:spLocks noGrp="1"/>
          </p:cNvSpPr>
          <p:nvPr>
            <p:ph/>
          </p:nvPr>
        </p:nvSpPr>
        <p:spPr>
          <a:xfrm>
            <a:off x="1622880" y="5561280"/>
            <a:ext cx="9373320" cy="659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-228600" algn="ctr">
              <a:lnSpc>
                <a:spcPct val="10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Um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Great Place To Work = uma cultura de confiança </a:t>
            </a:r>
            <a:r>
              <a:rPr lang="pt-BR" sz="18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onde as pessoas confiam na liderança, gostam das pessoas com quem trabalham e tem orgulho do que fazem.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632" name="Conector reto 2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onector reto 3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35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36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37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38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39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40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grpSp>
        <p:nvGrpSpPr>
          <p:cNvPr id="1251" name="Agrupar 32"/>
          <p:cNvGrpSpPr/>
          <p:nvPr/>
        </p:nvGrpSpPr>
        <p:grpSpPr>
          <a:xfrm>
            <a:off x="1231920" y="1816920"/>
            <a:ext cx="10040400" cy="4350600"/>
            <a:chOff x="1231920" y="1816920"/>
            <a:chExt cx="10040400" cy="4350600"/>
          </a:xfrm>
        </p:grpSpPr>
        <p:sp>
          <p:nvSpPr>
            <p:cNvPr id="1252" name="object 23"/>
            <p:cNvSpPr/>
            <p:nvPr/>
          </p:nvSpPr>
          <p:spPr>
            <a:xfrm>
              <a:off x="4618080" y="181692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Alguns dos resultados eram previsíveis?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3" name="object 23"/>
            <p:cNvSpPr/>
            <p:nvPr/>
          </p:nvSpPr>
          <p:spPr>
            <a:xfrm flipH="1">
              <a:off x="7997040" y="181692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Como os resultados se comparam com os do ano passado? Por que eles melhoraram/pioraram? As suas prioridades de ação mudaram? Por quê?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4" name="object 23"/>
            <p:cNvSpPr/>
            <p:nvPr/>
          </p:nvSpPr>
          <p:spPr>
            <a:xfrm flipH="1">
              <a:off x="1231920" y="181692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Quais foram as maiores surpresas?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5" name="object 23"/>
            <p:cNvSpPr/>
            <p:nvPr/>
          </p:nvSpPr>
          <p:spPr>
            <a:xfrm flipH="1">
              <a:off x="4614480" y="404496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O que ocorreu no cenário da empresa que pode ter afetado os resultados?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6" name="object 23"/>
            <p:cNvSpPr/>
            <p:nvPr/>
          </p:nvSpPr>
          <p:spPr>
            <a:xfrm>
              <a:off x="8000640" y="404496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Há outras oportunidades para melhorar o ambiente que não são mostradas no relatório?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7" name="object 23"/>
            <p:cNvSpPr/>
            <p:nvPr/>
          </p:nvSpPr>
          <p:spPr>
            <a:xfrm>
              <a:off x="1235520" y="4044960"/>
              <a:ext cx="3271680" cy="212256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180000" tIns="0" rIns="180000" bIns="0" anchor="ctr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0" strike="noStrike" spc="-1">
                  <a:solidFill>
                    <a:srgbClr val="FFFFFF"/>
                  </a:solidFill>
                  <a:latin typeface="Segoe UI"/>
                  <a:ea typeface="DejaVu Sans" panose="020B0606030804020204"/>
                </a:rPr>
                <a:t>Quais poderiam ser as causas básicas que estão direcionando os resultados?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  <p:sp>
          <p:nvSpPr>
            <p:cNvPr id="1258" name="Conector reto 39"/>
            <p:cNvSpPr/>
            <p:nvPr/>
          </p:nvSpPr>
          <p:spPr>
            <a:xfrm>
              <a:off x="123516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59" name="Conector reto 40"/>
            <p:cNvSpPr/>
            <p:nvPr/>
          </p:nvSpPr>
          <p:spPr>
            <a:xfrm>
              <a:off x="461772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0" name="Conector reto 41"/>
            <p:cNvSpPr/>
            <p:nvPr/>
          </p:nvSpPr>
          <p:spPr>
            <a:xfrm>
              <a:off x="8000640" y="434304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1" name="Conector reto 42"/>
            <p:cNvSpPr/>
            <p:nvPr/>
          </p:nvSpPr>
          <p:spPr>
            <a:xfrm>
              <a:off x="1235160" y="2115000"/>
              <a:ext cx="360" cy="1529640"/>
            </a:xfrm>
            <a:prstGeom prst="line">
              <a:avLst/>
            </a:prstGeom>
            <a:ln w="28575">
              <a:solidFill>
                <a:srgbClr val="FF16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2" name="Conector reto 43"/>
            <p:cNvSpPr/>
            <p:nvPr/>
          </p:nvSpPr>
          <p:spPr>
            <a:xfrm>
              <a:off x="4617720" y="211500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63" name="Conector reto 44"/>
            <p:cNvSpPr/>
            <p:nvPr/>
          </p:nvSpPr>
          <p:spPr>
            <a:xfrm>
              <a:off x="8000640" y="2115000"/>
              <a:ext cx="360" cy="152964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264" name="Título 5"/>
          <p:cNvSpPr/>
          <p:nvPr/>
        </p:nvSpPr>
        <p:spPr>
          <a:xfrm>
            <a:off x="1074600" y="97452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Sobre o que podemos refletir?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6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6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67" name="Retângulo 52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052CDE0-84AF-4AF7-AF55-AA8F043096A7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80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68" name="Retângulo 3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9" name="Conector reto 56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0" name="Conector reto 57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1" name="Conector reto 58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2" name="Conector reto 59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3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4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5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6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7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8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79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281" name="object 23"/>
          <p:cNvSpPr/>
          <p:nvPr/>
        </p:nvSpPr>
        <p:spPr>
          <a:xfrm>
            <a:off x="6782040" y="287784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Reagir de forma exagerada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2" name="object 23"/>
          <p:cNvSpPr/>
          <p:nvPr/>
        </p:nvSpPr>
        <p:spPr>
          <a:xfrm flipH="1">
            <a:off x="1602000" y="287784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Focar primeiro em analisar e compreender os resultados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3" name="object 23"/>
          <p:cNvSpPr/>
          <p:nvPr/>
        </p:nvSpPr>
        <p:spPr>
          <a:xfrm>
            <a:off x="6782040" y="348156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Focar somente na média geral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4" name="object 23"/>
          <p:cNvSpPr/>
          <p:nvPr/>
        </p:nvSpPr>
        <p:spPr>
          <a:xfrm flipH="1">
            <a:off x="1602000" y="348156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Concentrar nos pontos fortes para sustentar e alavancar os resultados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5" name="object 23"/>
          <p:cNvSpPr/>
          <p:nvPr/>
        </p:nvSpPr>
        <p:spPr>
          <a:xfrm>
            <a:off x="6782040" y="4135680"/>
            <a:ext cx="34254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Sentir como se tivessem que fazer tudo sozinhos ou sem apoio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6" name="object 23"/>
          <p:cNvSpPr/>
          <p:nvPr/>
        </p:nvSpPr>
        <p:spPr>
          <a:xfrm flipH="1">
            <a:off x="1602000" y="413568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Celebrar as vitórias: é tão importante quanto o processo de superar os desafios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7" name="object 23"/>
          <p:cNvSpPr/>
          <p:nvPr/>
        </p:nvSpPr>
        <p:spPr>
          <a:xfrm>
            <a:off x="6782040" y="4789440"/>
            <a:ext cx="34254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Resolver os problemas durante a análise inicial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8" name="object 23"/>
          <p:cNvSpPr/>
          <p:nvPr/>
        </p:nvSpPr>
        <p:spPr>
          <a:xfrm flipH="1">
            <a:off x="1602000" y="478944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Separar tempo suficiente para rever os resultados com bastante atenção 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89" name="object 23"/>
          <p:cNvSpPr/>
          <p:nvPr/>
        </p:nvSpPr>
        <p:spPr>
          <a:xfrm flipH="1">
            <a:off x="1602000" y="5383800"/>
            <a:ext cx="4935600" cy="417960"/>
          </a:xfrm>
          <a:prstGeom prst="rect">
            <a:avLst/>
          </a:prstGeom>
          <a:noFill/>
          <a:ln w="28575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180000" tIns="0" rIns="18000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FFFFFF"/>
                </a:solidFill>
                <a:latin typeface="Segoe UI"/>
                <a:ea typeface="DejaVu Sans" panose="020B0606030804020204"/>
              </a:rPr>
              <a:t>Permitir que os dados apontem os problemas em vez de confirmar o que o time acha que já sabe 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290" name="Retângulo 54"/>
          <p:cNvSpPr/>
          <p:nvPr/>
        </p:nvSpPr>
        <p:spPr>
          <a:xfrm>
            <a:off x="1858320" y="2136960"/>
            <a:ext cx="4554000" cy="442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400" b="0" strike="noStrike" spc="-1">
                <a:solidFill>
                  <a:srgbClr val="5BB700"/>
                </a:solidFill>
                <a:latin typeface="Segoe UI Black"/>
                <a:ea typeface="Segoe UI Black"/>
              </a:rPr>
              <a:t>O que fazer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1291" name="Retângulo 55"/>
          <p:cNvSpPr/>
          <p:nvPr/>
        </p:nvSpPr>
        <p:spPr>
          <a:xfrm>
            <a:off x="7009200" y="2136960"/>
            <a:ext cx="4677480" cy="4428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400" b="0" strike="noStrike" spc="-1">
                <a:solidFill>
                  <a:srgbClr val="FF0000"/>
                </a:solidFill>
                <a:latin typeface="Segoe UI Black"/>
                <a:ea typeface="Segoe UI Black"/>
              </a:rPr>
              <a:t>O que evitar</a:t>
            </a:r>
            <a:endParaRPr lang="pt-BR" sz="2400" b="0" strike="noStrike" spc="-1">
              <a:latin typeface="Arial" panose="020B0604020202020204"/>
            </a:endParaRPr>
          </a:p>
        </p:txBody>
      </p:sp>
      <p:sp>
        <p:nvSpPr>
          <p:cNvPr id="1292" name="Título 5"/>
          <p:cNvSpPr/>
          <p:nvPr/>
        </p:nvSpPr>
        <p:spPr>
          <a:xfrm>
            <a:off x="1074600" y="95940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93" name="Retângulo 43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4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95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96" name="Retângulo 40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8A76761-11EE-410D-AE6D-8127D8ADC41F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81</a:t>
            </a:fld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1297" name="Imagem 3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2067120"/>
            <a:ext cx="601560" cy="601560"/>
          </a:xfrm>
          <a:prstGeom prst="rect">
            <a:avLst/>
          </a:prstGeom>
          <a:ln w="0">
            <a:noFill/>
          </a:ln>
        </p:spPr>
      </p:pic>
      <p:pic>
        <p:nvPicPr>
          <p:cNvPr id="1298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6404040" y="2067120"/>
            <a:ext cx="601560" cy="601560"/>
          </a:xfrm>
          <a:prstGeom prst="rect">
            <a:avLst/>
          </a:prstGeom>
          <a:ln w="0">
            <a:noFill/>
          </a:ln>
        </p:spPr>
      </p:pic>
      <p:pic>
        <p:nvPicPr>
          <p:cNvPr id="1299" name="Imagem 9"/>
          <p:cNvPicPr/>
          <p:nvPr/>
        </p:nvPicPr>
        <p:blipFill>
          <a:blip r:embed="rId4"/>
          <a:stretch>
            <a:fillRect/>
          </a:stretch>
        </p:blipFill>
        <p:spPr>
          <a:xfrm>
            <a:off x="6535800" y="289152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0" name="Imagem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352152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1" name="Imagem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409392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2" name="Imagem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544080" y="473004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3" name="Imagem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600" y="291780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4" name="Imagem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600" y="342720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5" name="Imagem 15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405108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6" name="Imagem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4709880"/>
            <a:ext cx="338040" cy="338040"/>
          </a:xfrm>
          <a:prstGeom prst="rect">
            <a:avLst/>
          </a:prstGeom>
          <a:ln w="0">
            <a:noFill/>
          </a:ln>
        </p:spPr>
      </p:pic>
      <p:pic>
        <p:nvPicPr>
          <p:cNvPr id="1307" name="Imagem 21"/>
          <p:cNvPicPr/>
          <p:nvPr/>
        </p:nvPicPr>
        <p:blipFill>
          <a:blip r:embed="rId3"/>
          <a:stretch>
            <a:fillRect/>
          </a:stretch>
        </p:blipFill>
        <p:spPr>
          <a:xfrm>
            <a:off x="1434240" y="5308200"/>
            <a:ext cx="338040" cy="338040"/>
          </a:xfrm>
          <a:prstGeom prst="rect">
            <a:avLst/>
          </a:prstGeom>
          <a:ln w="0">
            <a:noFill/>
          </a:ln>
        </p:spPr>
      </p:pic>
      <p:sp>
        <p:nvSpPr>
          <p:cNvPr id="1308" name="Conector reto 6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9" name="Conector reto 6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0" name="Conector reto 62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1" name="Conector reto 63"/>
          <p:cNvSpPr/>
          <p:nvPr/>
        </p:nvSpPr>
        <p:spPr>
          <a:xfrm>
            <a:off x="42764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2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3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4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5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6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7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18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Imagem 1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grpSp>
        <p:nvGrpSpPr>
          <p:cNvPr id="1320" name="Agrupar 2"/>
          <p:cNvGrpSpPr/>
          <p:nvPr/>
        </p:nvGrpSpPr>
        <p:grpSpPr>
          <a:xfrm>
            <a:off x="1779120" y="1792800"/>
            <a:ext cx="8633520" cy="4201560"/>
            <a:chOff x="1779120" y="1792800"/>
            <a:chExt cx="8633520" cy="4201560"/>
          </a:xfrm>
        </p:grpSpPr>
        <p:grpSp>
          <p:nvGrpSpPr>
            <p:cNvPr id="1321" name="Agrupar 1"/>
            <p:cNvGrpSpPr/>
            <p:nvPr/>
          </p:nvGrpSpPr>
          <p:grpSpPr>
            <a:xfrm>
              <a:off x="2055240" y="1792800"/>
              <a:ext cx="8353800" cy="3887640"/>
              <a:chOff x="2055240" y="1792800"/>
              <a:chExt cx="8353800" cy="3887640"/>
            </a:xfrm>
          </p:grpSpPr>
          <p:sp>
            <p:nvSpPr>
              <p:cNvPr id="1322" name="Straight Arrow Connector 2"/>
              <p:cNvSpPr/>
              <p:nvPr/>
            </p:nvSpPr>
            <p:spPr>
              <a:xfrm flipV="1">
                <a:off x="2055240" y="1792440"/>
                <a:ext cx="20160" cy="388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solidFill>
                  <a:srgbClr val="FF1628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23" name="Straight Arrow Connector 3"/>
              <p:cNvSpPr/>
              <p:nvPr/>
            </p:nvSpPr>
            <p:spPr>
              <a:xfrm>
                <a:off x="2055240" y="5680080"/>
                <a:ext cx="83538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solidFill>
                  <a:srgbClr val="FF1628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324" name="CaixaDeTexto 19"/>
            <p:cNvSpPr/>
            <p:nvPr/>
          </p:nvSpPr>
          <p:spPr>
            <a:xfrm rot="16200000">
              <a:off x="961920" y="2617200"/>
              <a:ext cx="193824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Grande Impacto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25" name="CaixaDeTexto 20"/>
            <p:cNvSpPr/>
            <p:nvPr/>
          </p:nvSpPr>
          <p:spPr>
            <a:xfrm rot="16200000">
              <a:off x="955440" y="4565160"/>
              <a:ext cx="194976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Pequeno Impacto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26" name="CaixaDeTexto 27"/>
            <p:cNvSpPr/>
            <p:nvPr/>
          </p:nvSpPr>
          <p:spPr>
            <a:xfrm>
              <a:off x="2055240" y="5691600"/>
              <a:ext cx="418536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Difícil de implementar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27" name="CaixaDeTexto 28"/>
            <p:cNvSpPr/>
            <p:nvPr/>
          </p:nvSpPr>
          <p:spPr>
            <a:xfrm>
              <a:off x="6244560" y="5689800"/>
              <a:ext cx="416484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Fácil de implementar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328" name="Conector reto 7"/>
            <p:cNvSpPr/>
            <p:nvPr/>
          </p:nvSpPr>
          <p:spPr>
            <a:xfrm>
              <a:off x="6244200" y="1795680"/>
              <a:ext cx="360" cy="3884040"/>
            </a:xfrm>
            <a:prstGeom prst="line">
              <a:avLst/>
            </a:prstGeom>
            <a:ln w="19050">
              <a:solidFill>
                <a:srgbClr val="FF162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29" name="Conector reto 13"/>
            <p:cNvSpPr/>
            <p:nvPr/>
          </p:nvSpPr>
          <p:spPr>
            <a:xfrm>
              <a:off x="2074680" y="3737880"/>
              <a:ext cx="8337960" cy="360"/>
            </a:xfrm>
            <a:prstGeom prst="line">
              <a:avLst/>
            </a:prstGeom>
            <a:ln w="19050">
              <a:solidFill>
                <a:srgbClr val="FF162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30" name="CaixaDeTexto 33"/>
            <p:cNvSpPr/>
            <p:nvPr/>
          </p:nvSpPr>
          <p:spPr>
            <a:xfrm>
              <a:off x="6670080" y="2478600"/>
              <a:ext cx="331380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Oportunidades de êxito </a:t>
              </a:r>
              <a:br>
                <a:rPr sz="20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entre 1 e 3 meses)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31" name="CaixaDeTexto 34"/>
            <p:cNvSpPr/>
            <p:nvPr/>
          </p:nvSpPr>
          <p:spPr>
            <a:xfrm>
              <a:off x="6670080" y="4426560"/>
              <a:ext cx="331380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Vitórias rápidas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em até 1 mês)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32" name="CaixaDeTexto 35"/>
            <p:cNvSpPr/>
            <p:nvPr/>
          </p:nvSpPr>
          <p:spPr>
            <a:xfrm>
              <a:off x="2491200" y="2478600"/>
              <a:ext cx="3313800" cy="576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Esforços especiais 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(ações executadas entre 3 e 6 meses)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  <p:sp>
          <p:nvSpPr>
            <p:cNvPr id="1333" name="CaixaDeTexto 36"/>
            <p:cNvSpPr/>
            <p:nvPr/>
          </p:nvSpPr>
          <p:spPr>
            <a:xfrm>
              <a:off x="2491200" y="4273920"/>
              <a:ext cx="3313800" cy="88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800"/>
                </a:spcBef>
                <a:buNone/>
              </a:pPr>
              <a:r>
                <a:rPr lang="pt-BR" sz="2000" b="0" strike="noStrike" spc="-1">
                  <a:solidFill>
                    <a:srgbClr val="FF0000"/>
                  </a:solidFill>
                  <a:latin typeface="Segoe UI Black"/>
                  <a:ea typeface="Segoe UI Black"/>
                </a:rPr>
                <a:t>Desperdiçadores de tempo</a:t>
              </a:r>
              <a:br>
                <a:rPr sz="1200"/>
              </a:br>
              <a:r>
                <a:rPr lang="pt-BR" sz="12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(não valem a pena!)</a:t>
              </a:r>
              <a:endParaRPr lang="pt-BR" sz="1200" b="0" strike="noStrike" spc="-1">
                <a:latin typeface="Arial" panose="020B0604020202020204"/>
              </a:endParaRPr>
            </a:p>
          </p:txBody>
        </p:sp>
      </p:grpSp>
      <p:sp>
        <p:nvSpPr>
          <p:cNvPr id="1334" name="Título 4"/>
          <p:cNvSpPr/>
          <p:nvPr/>
        </p:nvSpPr>
        <p:spPr>
          <a:xfrm>
            <a:off x="1054800" y="988560"/>
            <a:ext cx="892008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Ao analisar os dados, reflitam: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33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3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37" name="Retângulo 23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2BE7F2A2-99A4-4231-97D1-58FA3775E09A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82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38" name="Retângulo 3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9" name="Conector reto 3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0" name="Conector reto 3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1" name="Conector reto 39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2" name="Conector reto 40"/>
          <p:cNvSpPr/>
          <p:nvPr/>
        </p:nvSpPr>
        <p:spPr>
          <a:xfrm>
            <a:off x="4310640" y="570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3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4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5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6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Segoe UI Black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7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8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49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Imagem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351" name="Rectangle 12"/>
          <p:cNvSpPr/>
          <p:nvPr/>
        </p:nvSpPr>
        <p:spPr>
          <a:xfrm>
            <a:off x="753228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52" name="Rectangle 12"/>
          <p:cNvSpPr/>
          <p:nvPr/>
        </p:nvSpPr>
        <p:spPr>
          <a:xfrm>
            <a:off x="512604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353" name="Retângulo 7"/>
          <p:cNvSpPr/>
          <p:nvPr/>
        </p:nvSpPr>
        <p:spPr>
          <a:xfrm>
            <a:off x="115106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EE823208-1836-4351-B83C-69F7F78DB872}" type="slidenum">
              <a:rPr lang="pt-BR" sz="800" b="1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83</a:t>
            </a:fld>
            <a:endParaRPr lang="pt-BR" sz="800" b="0" strike="noStrike" spc="-1">
              <a:latin typeface="Arial" panose="020B0604020202020204"/>
            </a:endParaRPr>
          </a:p>
        </p:txBody>
      </p:sp>
      <p:grpSp>
        <p:nvGrpSpPr>
          <p:cNvPr id="1354" name="Agrupar 2"/>
          <p:cNvGrpSpPr/>
          <p:nvPr/>
        </p:nvGrpSpPr>
        <p:grpSpPr>
          <a:xfrm>
            <a:off x="4626720" y="2136240"/>
            <a:ext cx="7083360" cy="2851560"/>
            <a:chOff x="4626720" y="2136240"/>
            <a:chExt cx="7083360" cy="2851560"/>
          </a:xfrm>
        </p:grpSpPr>
        <p:sp>
          <p:nvSpPr>
            <p:cNvPr id="1355" name="CaixaDeTexto 6"/>
            <p:cNvSpPr/>
            <p:nvPr/>
          </p:nvSpPr>
          <p:spPr>
            <a:xfrm>
              <a:off x="4626720" y="2136240"/>
              <a:ext cx="7083360" cy="191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60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RECOMENDAÇÕES DE PRÁTICAS</a:t>
              </a:r>
              <a:endParaRPr lang="pt-BR" sz="6000" b="0" strike="noStrike" spc="-1">
                <a:latin typeface="Arial" panose="020B0604020202020204"/>
              </a:endParaRPr>
            </a:p>
          </p:txBody>
        </p:sp>
        <p:sp>
          <p:nvSpPr>
            <p:cNvPr id="1356" name="CaixaDeTexto 1"/>
            <p:cNvSpPr/>
            <p:nvPr/>
          </p:nvSpPr>
          <p:spPr>
            <a:xfrm>
              <a:off x="4659120" y="4075200"/>
              <a:ext cx="684828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800" b="1" strike="noStrike" spc="-1">
                  <a:solidFill>
                    <a:srgbClr val="5C6066"/>
                  </a:solidFill>
                  <a:latin typeface="Segoe UI"/>
                  <a:ea typeface="Segoe UI Black"/>
                </a:rPr>
                <a:t>Com base nas notas de oportunidade de melhoria, sugerimos algumas práticas sobre como trabalhar os temas na sua empresa.</a:t>
              </a:r>
              <a:endParaRPr lang="pt-BR" sz="1800" b="0" strike="noStrike" spc="-1">
                <a:latin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6933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358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Recomendações de Práticas</a:t>
            </a:r>
            <a:br>
              <a:rPr sz="3600"/>
            </a:br>
            <a:r>
              <a:rPr lang="pt-BR" sz="1600" b="1" strike="noStrike" spc="-1">
                <a:solidFill>
                  <a:srgbClr val="FFFFFF"/>
                </a:solidFill>
                <a:latin typeface="Segoe UI Black"/>
                <a:ea typeface="Segoe UI Black"/>
              </a:rPr>
              <a:t>Com base nas notas de oportunidade de melhoria, sugerimos algumas praticas sobre como trabalhar os temas.</a:t>
            </a:r>
            <a:endParaRPr lang="pt-BR" sz="1600" b="0" strike="noStrike" spc="-1">
              <a:latin typeface="Arial" panose="020B0604020202020204"/>
            </a:endParaRPr>
          </a:p>
        </p:txBody>
      </p:sp>
      <p:sp>
        <p:nvSpPr>
          <p:cNvPr id="1360" name="Retângulo 21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1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62" name="Rectangle 12"/>
          <p:cNvSpPr/>
          <p:nvPr/>
        </p:nvSpPr>
        <p:spPr>
          <a:xfrm>
            <a:off x="478080" y="6429600"/>
            <a:ext cx="3745800" cy="1225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© 202</a:t>
            </a:r>
            <a:r>
              <a:rPr lang="pt-PT" alt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3</a:t>
            </a: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63" name="Retângulo 1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C7539172-C7A1-4BE5-BECC-F915603417A3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84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64" name="Conector reto 22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5" name="Conector reto 23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6" name="Conector reto 24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7" name="Conector reto 25"/>
          <p:cNvSpPr/>
          <p:nvPr/>
        </p:nvSpPr>
        <p:spPr>
          <a:xfrm>
            <a:off x="4310640" y="570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8" name="Conector reto 26"/>
          <p:cNvSpPr/>
          <p:nvPr/>
        </p:nvSpPr>
        <p:spPr>
          <a:xfrm>
            <a:off x="5748480" y="564480"/>
            <a:ext cx="19548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69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0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1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2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3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4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75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0" name="CaixaDeTexto 20"/>
          <p:cNvSpPr/>
          <p:nvPr/>
        </p:nvSpPr>
        <p:spPr>
          <a:xfrm>
            <a:off x="1098160" y="2229860"/>
            <a:ext cx="9847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2000" spc="-1" dirty="0">
                <a:solidFill>
                  <a:srgbClr val="FFFFFF"/>
                </a:solidFill>
                <a:latin typeface="Segoe UI Black"/>
                <a:ea typeface="Segoe UI Black"/>
              </a:rPr>
              <a:t>Prática: Quadro de Indicadores</a:t>
            </a:r>
            <a:endParaRPr lang="pt-BR" sz="2000" b="0" strike="noStrike" spc="-1" dirty="0">
              <a:solidFill>
                <a:srgbClr val="FFFFFF"/>
              </a:solidFill>
              <a:latin typeface="Segoe UI Black"/>
              <a:ea typeface="Segoe UI Black"/>
            </a:endParaRPr>
          </a:p>
        </p:txBody>
      </p:sp>
      <p:sp>
        <p:nvSpPr>
          <p:cNvPr id="12" name="CaixaDeTexto 20"/>
          <p:cNvSpPr/>
          <p:nvPr/>
        </p:nvSpPr>
        <p:spPr>
          <a:xfrm>
            <a:off x="1085459" y="2671517"/>
            <a:ext cx="98478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spc="-1" dirty="0">
                <a:solidFill>
                  <a:srgbClr val="FFFFFF"/>
                </a:solidFill>
                <a:latin typeface="Segoe UI"/>
              </a:rPr>
              <a:t>Ação: Deixar o mural de metas (online e físico) visivel a todos os colaboradores para que possam acompanhar a evolução e calibrar as expectativas do pagamento de PLR.</a:t>
            </a:r>
            <a:endParaRPr lang="pt-BR" sz="1600" b="0" strike="noStrike" spc="-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4" name="CaixaDeTexto 20"/>
          <p:cNvSpPr/>
          <p:nvPr/>
        </p:nvSpPr>
        <p:spPr>
          <a:xfrm>
            <a:off x="1021959" y="3995160"/>
            <a:ext cx="9847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2000" spc="-1" dirty="0">
                <a:solidFill>
                  <a:srgbClr val="FFFFFF"/>
                </a:solidFill>
                <a:latin typeface="Segoe UI Black"/>
                <a:ea typeface="Segoe UI Black"/>
              </a:rPr>
              <a:t>Prática: Apelido do ano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16" name="CaixaDeTexto 20"/>
          <p:cNvSpPr/>
          <p:nvPr/>
        </p:nvSpPr>
        <p:spPr>
          <a:xfrm>
            <a:off x="1021958" y="4458236"/>
            <a:ext cx="98478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spc="-1" dirty="0">
                <a:solidFill>
                  <a:srgbClr val="FFFFFF"/>
                </a:solidFill>
                <a:latin typeface="Segoe UI"/>
                <a:ea typeface="Gilroy Medium"/>
              </a:rPr>
              <a:t>Ação: Todo início de ano, o(a) presidente revela a todos os colaboradores o que chamamos de “apelido” do ano. É a projeção, o Norte para todas as ações do ano. Esse apelido é a expectativa de como será o ano, bem como o direcionador para as decisões e projeções das ações. Essa fala do(a) presidente deverá ser comunicada para todas as pessoas da empresa, colocada nos murais e enviada pelo WhatsApp para que todos tenham acesso a ela.</a:t>
            </a:r>
            <a:endParaRPr lang="pt-BR" sz="1600" b="0" strike="noStrike" spc="-1" dirty="0">
              <a:solidFill>
                <a:srgbClr val="FFFFFF"/>
              </a:solidFill>
              <a:latin typeface="Segoe U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377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Recomendações de Práticas</a:t>
            </a:r>
            <a:br>
              <a:rPr sz="3600" dirty="0"/>
            </a:br>
            <a:r>
              <a:rPr lang="pt-BR" sz="1600" b="1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Com base nas notas de oportunidade de melhoria, sugerimos algumas </a:t>
            </a:r>
            <a:r>
              <a:rPr lang="pt-BR" sz="1600" b="1" spc="-1">
                <a:solidFill>
                  <a:srgbClr val="FFFFFF"/>
                </a:solidFill>
                <a:latin typeface="Segoe UI Black"/>
                <a:ea typeface="Segoe UI Black"/>
              </a:rPr>
              <a:t>práticas</a:t>
            </a:r>
            <a:r>
              <a:rPr lang="pt-BR" sz="1600" b="1" strike="noStrike" spc="-1" dirty="0">
                <a:solidFill>
                  <a:srgbClr val="FFFFFF"/>
                </a:solidFill>
                <a:latin typeface="Segoe UI Black"/>
                <a:ea typeface="Segoe UI Black"/>
              </a:rPr>
              <a:t> sobre como trabalhar os temas.</a:t>
            </a:r>
            <a:endParaRPr lang="pt-BR" sz="1600" b="0" strike="noStrike" spc="-1" dirty="0">
              <a:latin typeface="Arial" panose="020B0604020202020204"/>
            </a:endParaRPr>
          </a:p>
        </p:txBody>
      </p:sp>
      <p:sp>
        <p:nvSpPr>
          <p:cNvPr id="1378" name="CaixaDeTexto 20"/>
          <p:cNvSpPr/>
          <p:nvPr/>
        </p:nvSpPr>
        <p:spPr>
          <a:xfrm>
            <a:off x="1098160" y="2229860"/>
            <a:ext cx="9847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2000" spc="-1" dirty="0">
                <a:solidFill>
                  <a:srgbClr val="FFFFFF"/>
                </a:solidFill>
                <a:latin typeface="Segoe UI Black"/>
                <a:ea typeface="Segoe UI Black"/>
              </a:rPr>
              <a:t>Prática: Town Hall -Host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1379" name="Retângulo 21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81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FFFFFF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FFFFFF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382" name="Retângulo 1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D090F456-82B1-47BD-9ED6-13709C2F1C15}" type="slidenum">
              <a:rPr lang="pt-BR" sz="800" b="1" strike="noStrike" spc="4">
                <a:solidFill>
                  <a:srgbClr val="FFFFFF"/>
                </a:solidFill>
                <a:latin typeface="Gilroy"/>
                <a:ea typeface="DejaVu Sans" panose="020B0606030804020204"/>
              </a:rPr>
              <a:t>85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83" name="Conector reto 23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4" name="Conector reto 24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5" name="Conector reto 25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6" name="Conector reto 26"/>
          <p:cNvSpPr/>
          <p:nvPr/>
        </p:nvSpPr>
        <p:spPr>
          <a:xfrm>
            <a:off x="4310640" y="570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7" name="Conector reto 27"/>
          <p:cNvSpPr/>
          <p:nvPr/>
        </p:nvSpPr>
        <p:spPr>
          <a:xfrm>
            <a:off x="5748480" y="564480"/>
            <a:ext cx="19548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388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pt-BR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89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90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91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92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FFFFFF"/>
                </a:solidFill>
                <a:latin typeface="Segoe UI Black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93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FFFFFF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394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FFFFFF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3" name="CaixaDeTexto 20"/>
          <p:cNvSpPr/>
          <p:nvPr/>
        </p:nvSpPr>
        <p:spPr>
          <a:xfrm>
            <a:off x="1075413" y="2683648"/>
            <a:ext cx="98478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spc="-1" dirty="0">
                <a:solidFill>
                  <a:srgbClr val="FFFFFF"/>
                </a:solidFill>
                <a:latin typeface="Segoe UI"/>
                <a:ea typeface="Gilroy Medium"/>
              </a:rPr>
              <a:t>Ação: A intenção aqui é dar visibilidade a colaboradores que desejam participar dos eventos de Town Hall, e trazer os talentos para dar leveza ao evento. Eles farão parte da organização e estruturação junto com o time de Rh/comunicação e alinharão o evento como apresentadores junto com os lideres. Ficará um evento mais colaborativo e o host pode ser sorteado durante o final de cada Town Hall.</a:t>
            </a:r>
            <a:endParaRPr lang="pt-BR" sz="1600" b="0" strike="noStrike" spc="-1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4" name="CaixaDeTexto 20"/>
          <p:cNvSpPr/>
          <p:nvPr/>
        </p:nvSpPr>
        <p:spPr>
          <a:xfrm>
            <a:off x="1021959" y="4084060"/>
            <a:ext cx="98478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100"/>
              </a:spcAft>
              <a:buNone/>
            </a:pPr>
            <a:r>
              <a:rPr lang="pt-BR" sz="2000" spc="-1" dirty="0">
                <a:solidFill>
                  <a:srgbClr val="FFFFFF"/>
                </a:solidFill>
                <a:latin typeface="Segoe UI Black"/>
                <a:ea typeface="Segoe UI Black"/>
              </a:rPr>
              <a:t>Prática: Praticar o Bem</a:t>
            </a:r>
            <a:endParaRPr lang="pt-BR" sz="2000" b="0" strike="noStrike" spc="-1" dirty="0">
              <a:latin typeface="Arial" panose="020B0604020202020204"/>
            </a:endParaRPr>
          </a:p>
        </p:txBody>
      </p:sp>
      <p:sp>
        <p:nvSpPr>
          <p:cNvPr id="5" name="CaixaDeTexto 20"/>
          <p:cNvSpPr/>
          <p:nvPr/>
        </p:nvSpPr>
        <p:spPr>
          <a:xfrm>
            <a:off x="1021958" y="4536521"/>
            <a:ext cx="984780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spc="-1" dirty="0">
                <a:solidFill>
                  <a:srgbClr val="FFFFFF"/>
                </a:solidFill>
                <a:latin typeface="Segoe UI"/>
                <a:ea typeface="Gilroy Medium"/>
              </a:rPr>
              <a:t>Ação: Seguindo o acordo do Pacto Global da ONU referente às ODS, formaremos equipes para criar e desenvolver estratégias dentro da empresa para juntos alcançarmos os objetivos e somarmos forças para atingirmos a meta em 2030. Os times podem escolher qual ODS faz mais sentido para eles e está de acordo com a atuação e necessidade ESG da empresa. Os colaboradores talentos de mentoria apoiarão no desenvolvimento desses projetos que devem ser sustentáveis e compartilhados com todos.</a:t>
            </a:r>
            <a:endParaRPr lang="pt-BR" sz="1600" b="0" strike="noStrike" spc="-1" dirty="0">
              <a:solidFill>
                <a:srgbClr val="FFFFFF"/>
              </a:solidFill>
              <a:latin typeface="Segoe U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396" name="Rectangle 12"/>
          <p:cNvSpPr/>
          <p:nvPr/>
        </p:nvSpPr>
        <p:spPr>
          <a:xfrm>
            <a:off x="753228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97" name="Rectangle 12"/>
          <p:cNvSpPr/>
          <p:nvPr/>
        </p:nvSpPr>
        <p:spPr>
          <a:xfrm>
            <a:off x="512604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4D4D4D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4D4D4D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398" name="Retângulo 7"/>
          <p:cNvSpPr/>
          <p:nvPr/>
        </p:nvSpPr>
        <p:spPr>
          <a:xfrm>
            <a:off x="115106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26852C49-1C36-4D89-8625-48D8A158EBF2}" type="slidenum">
              <a:rPr lang="pt-BR" sz="800" b="1" strike="noStrike" spc="4">
                <a:solidFill>
                  <a:srgbClr val="4D4D4D"/>
                </a:solidFill>
                <a:latin typeface="Gilroy"/>
                <a:ea typeface="DejaVu Sans" panose="020B0606030804020204"/>
              </a:rPr>
              <a:t>86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399" name="CaixaDeTexto 2"/>
          <p:cNvSpPr/>
          <p:nvPr/>
        </p:nvSpPr>
        <p:spPr>
          <a:xfrm>
            <a:off x="5028840" y="2679840"/>
            <a:ext cx="517464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4800" b="0" strike="noStrike" cap="all" spc="-1">
                <a:solidFill>
                  <a:srgbClr val="5C6066"/>
                </a:solidFill>
                <a:latin typeface="Segoe UI Black"/>
                <a:ea typeface="Segoe UI Black"/>
              </a:rPr>
              <a:t>O GPTW perto de você</a:t>
            </a:r>
            <a:endParaRPr lang="pt-BR" sz="4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Imagem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401" name="PlaceHolder 1"/>
          <p:cNvSpPr>
            <a:spLocks noGrp="1"/>
          </p:cNvSpPr>
          <p:nvPr>
            <p:ph/>
          </p:nvPr>
        </p:nvSpPr>
        <p:spPr>
          <a:xfrm>
            <a:off x="1077480" y="1580040"/>
            <a:ext cx="9797040" cy="419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1628"/>
                </a:solidFill>
                <a:latin typeface="Segoe UI Black"/>
                <a:ea typeface="Segoe UI Black"/>
              </a:rPr>
              <a:t>Chegamos até aqui juntos! Ufa.</a:t>
            </a:r>
            <a:endParaRPr lang="pt-BR" sz="18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Mas nossa Jornada não acaba aqui.  Agora que a sua empresa é certificada, o próximo passo é preencher as práticas culturais e escolher os rankings que quer participar.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 nosso Connect você consegue gerenciar todas essas informações. ;-)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Caso tenha alguma dúvida é só acessar nossa </a:t>
            </a:r>
            <a:r>
              <a:rPr lang="pt-BR" sz="1400" b="1" u="sng" spc="-1" dirty="0">
                <a:solidFill>
                  <a:srgbClr val="FF0000"/>
                </a:solidFill>
                <a:latin typeface="Segoe UI"/>
                <a:ea typeface="Gilro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 de Ajuda</a:t>
            </a:r>
            <a:r>
              <a:rPr lang="pt-BR" sz="1400" spc="-1" dirty="0">
                <a:solidFill>
                  <a:srgbClr val="4F4F4F"/>
                </a:solidFill>
                <a:latin typeface="Segoe UI"/>
                <a:ea typeface="Gilroy Medium"/>
              </a:rPr>
              <a:t>,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 que conta com materiais completos e podem te ajudar, ou então, entrar em contato com o nosso super time de </a:t>
            </a:r>
            <a:r>
              <a:rPr lang="pt-BR" sz="1400" b="1" strike="noStrike" spc="-1" dirty="0">
                <a:solidFill>
                  <a:srgbClr val="FF0000"/>
                </a:solidFill>
                <a:latin typeface="Segoe UI"/>
                <a:ea typeface="Gilro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atendimento@gptwbrasil.com.br</a:t>
            </a:r>
            <a:r>
              <a:rPr lang="pt-BR" sz="1400" b="0" strike="noStrike" spc="-1" dirty="0">
                <a:solidFill>
                  <a:srgbClr val="FF0000"/>
                </a:solidFill>
                <a:latin typeface="Segoe UI"/>
                <a:ea typeface="Gilroy Medium"/>
              </a:rPr>
              <a:t> 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ou com o(a) consultor(a) que atende a sua empresa.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Não se esqueça de que toda sexta-feira (das 10-11hrs) acontece o nosso famoso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Plantão de dúvidas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, onde conversamos sobre todos os assuntos pertinentes da Jornada de Certificação e Ranking.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Nos vemos também na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Great Work</a:t>
            </a:r>
            <a:r>
              <a:rPr lang="pt-BR" sz="1400" b="0" u="sng" strike="noStrike" spc="-1" dirty="0">
                <a:solidFill>
                  <a:srgbClr val="FFB81A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pt-BR" sz="1400" b="0" strike="noStrike" spc="-1" dirty="0">
                <a:solidFill>
                  <a:srgbClr val="FF1628"/>
                </a:solidFill>
                <a:latin typeface="Segoe UI"/>
                <a:ea typeface="Gilroy Medium"/>
              </a:rPr>
              <a:t> 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a comunidade de clientes da Jornada, onde trocamos ideias sobre práticas, benchmark e networking, além de postarmos conteúdos exclusivos.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Conte com a gente! Um forte abraço,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Equipe GPTW Brasil. 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402" name="Título 5"/>
          <p:cNvSpPr/>
          <p:nvPr/>
        </p:nvSpPr>
        <p:spPr>
          <a:xfrm>
            <a:off x="1074600" y="80388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GPTW perto de você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403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404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405" name="Retângulo 7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98AB298F-ACD7-4B68-A60F-19C4947AF2F6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87</a:t>
            </a:fld>
            <a:endParaRPr lang="pt-BR" sz="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Imagem 3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880"/>
            <a:ext cx="12188520" cy="6854400"/>
          </a:xfrm>
          <a:prstGeom prst="rect">
            <a:avLst/>
          </a:prstGeom>
          <a:ln w="0">
            <a:noFill/>
          </a:ln>
        </p:spPr>
      </p:pic>
      <p:pic>
        <p:nvPicPr>
          <p:cNvPr id="1407" name="Gráfico 6">
            <a:hlinkClick r:id="rId3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16840" y="4384800"/>
            <a:ext cx="1253160" cy="257400"/>
          </a:xfrm>
          <a:prstGeom prst="rect">
            <a:avLst/>
          </a:prstGeom>
          <a:ln w="0">
            <a:noFill/>
          </a:ln>
        </p:spPr>
      </p:pic>
      <p:pic>
        <p:nvPicPr>
          <p:cNvPr id="1408" name="Gráfico 8">
            <a:hlinkClick r:id="rId5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848240" y="3010320"/>
            <a:ext cx="1121760" cy="224640"/>
          </a:xfrm>
          <a:prstGeom prst="rect">
            <a:avLst/>
          </a:prstGeom>
          <a:ln w="0">
            <a:noFill/>
          </a:ln>
        </p:spPr>
      </p:pic>
      <p:pic>
        <p:nvPicPr>
          <p:cNvPr id="1409" name="Gráfico 10">
            <a:hlinkClick r:id="rId7"/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786680" y="3614760"/>
            <a:ext cx="1183680" cy="309960"/>
          </a:xfrm>
          <a:prstGeom prst="rect">
            <a:avLst/>
          </a:prstGeom>
          <a:ln w="0">
            <a:noFill/>
          </a:ln>
        </p:spPr>
      </p:pic>
      <p:pic>
        <p:nvPicPr>
          <p:cNvPr id="1410" name="Gráfico 14">
            <a:hlinkClick r:id="rId9"/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530000" y="5044320"/>
            <a:ext cx="1423440" cy="369720"/>
          </a:xfrm>
          <a:prstGeom prst="rect">
            <a:avLst/>
          </a:prstGeom>
          <a:ln w="0">
            <a:noFill/>
          </a:ln>
        </p:spPr>
      </p:pic>
      <p:pic>
        <p:nvPicPr>
          <p:cNvPr id="1411" name="Gráfico 16">
            <a:hlinkClick r:id="rId11"/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625400" y="2331720"/>
            <a:ext cx="1423440" cy="285840"/>
          </a:xfrm>
          <a:prstGeom prst="rect">
            <a:avLst/>
          </a:prstGeom>
          <a:ln w="0">
            <a:noFill/>
          </a:ln>
        </p:spPr>
      </p:pic>
      <p:sp>
        <p:nvSpPr>
          <p:cNvPr id="1412" name="CaixaDeTexto 21"/>
          <p:cNvSpPr/>
          <p:nvPr/>
        </p:nvSpPr>
        <p:spPr>
          <a:xfrm>
            <a:off x="3582360" y="2264040"/>
            <a:ext cx="49010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Transformando cada pessoa em um líder extraordinário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13" name="CaixaDeTexto 22"/>
          <p:cNvSpPr/>
          <p:nvPr/>
        </p:nvSpPr>
        <p:spPr>
          <a:xfrm>
            <a:off x="3582360" y="2751120"/>
            <a:ext cx="70700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Democratizamos o desenvolvimento de lideranças para a pequena empresa, com um programa contínuo, ao vivo e de baixo investimento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14" name="CaixaDeTexto 24"/>
          <p:cNvSpPr/>
          <p:nvPr/>
        </p:nvSpPr>
        <p:spPr>
          <a:xfrm>
            <a:off x="3582360" y="3472560"/>
            <a:ext cx="70232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Desenvolver ambientes de trabalho mais saudáveis e funcionais por meio de Inovação e ciência médica.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15" name="CaixaDeTexto 25"/>
          <p:cNvSpPr/>
          <p:nvPr/>
        </p:nvSpPr>
        <p:spPr>
          <a:xfrm>
            <a:off x="3580200" y="4149000"/>
            <a:ext cx="702324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Especialista em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mapear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 e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analisar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dados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de clima, engajamento e cultura para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desenvolver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o pleno potencial das pessoas e </a:t>
            </a:r>
            <a:r>
              <a:rPr lang="pt-BR" sz="14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transformar </a:t>
            </a: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os resultados de negócios.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16" name="CaixaDeTexto 26"/>
          <p:cNvSpPr/>
          <p:nvPr/>
        </p:nvSpPr>
        <p:spPr>
          <a:xfrm>
            <a:off x="3565440" y="4953533"/>
            <a:ext cx="702072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/>
            <a:r>
              <a:rPr lang="pt-BR" sz="1400" spc="-1" dirty="0">
                <a:solidFill>
                  <a:srgbClr val="5C6066"/>
                </a:solidFill>
                <a:ea typeface="+mn-lt"/>
                <a:cs typeface="+mn-lt"/>
              </a:rPr>
              <a:t>Empresa nº1 em início da Jornada ESG, tornando o assunto simples e acessível, através de um relacionamento acolhedor, projetos criados em conjunto e passos coordenados</a:t>
            </a:r>
            <a:endParaRPr lang="pt-BR" sz="1400" b="0" strike="noStrike" spc="-1" dirty="0">
              <a:latin typeface="Arial" panose="020B0604020202020204"/>
            </a:endParaRPr>
          </a:p>
        </p:txBody>
      </p:sp>
      <p:sp>
        <p:nvSpPr>
          <p:cNvPr id="1417" name="Título 4"/>
          <p:cNvSpPr/>
          <p:nvPr/>
        </p:nvSpPr>
        <p:spPr>
          <a:xfrm>
            <a:off x="1112040" y="1149480"/>
            <a:ext cx="8801280" cy="9669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2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Saiba mais das empresas parceiras</a:t>
            </a:r>
            <a:endParaRPr lang="pt-BR" sz="3200" b="0" strike="noStrike" spc="-1">
              <a:latin typeface="Arial" panose="020B0604020202020204"/>
            </a:endParaRPr>
          </a:p>
          <a:p>
            <a:pPr>
              <a:lnSpc>
                <a:spcPct val="90000"/>
              </a:lnSpc>
              <a:buNone/>
            </a:pPr>
            <a:r>
              <a:rPr lang="pt-BR" sz="32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do ecossistema Great People </a:t>
            </a:r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141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41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420" name="Retângulo 3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F556AB0A-70BB-4255-A998-C4AC30545B82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88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421" name="Conector reto 59"/>
          <p:cNvSpPr/>
          <p:nvPr/>
        </p:nvSpPr>
        <p:spPr>
          <a:xfrm>
            <a:off x="7193520" y="564480"/>
            <a:ext cx="2212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2" name="Conector reto 6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3" name="Conector reto 61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4" name="Conector reto 62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5" name="Conector reto 63"/>
          <p:cNvSpPr/>
          <p:nvPr/>
        </p:nvSpPr>
        <p:spPr>
          <a:xfrm>
            <a:off x="4310640" y="56160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6" name="Conector reto 65"/>
          <p:cNvSpPr/>
          <p:nvPr/>
        </p:nvSpPr>
        <p:spPr>
          <a:xfrm>
            <a:off x="5748480" y="564480"/>
            <a:ext cx="19548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7" name="Conector reto 30"/>
          <p:cNvSpPr/>
          <p:nvPr/>
        </p:nvSpPr>
        <p:spPr>
          <a:xfrm>
            <a:off x="8396640" y="564480"/>
            <a:ext cx="221256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28" name="Imagem 3">
            <a:hlinkClick r:id="rId13"/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680840" y="5741640"/>
            <a:ext cx="1346040" cy="461880"/>
          </a:xfrm>
          <a:prstGeom prst="rect">
            <a:avLst/>
          </a:prstGeom>
          <a:ln w="0">
            <a:noFill/>
          </a:ln>
        </p:spPr>
      </p:pic>
      <p:sp>
        <p:nvSpPr>
          <p:cNvPr id="1429" name="CaixaDeTexto 33"/>
          <p:cNvSpPr/>
          <p:nvPr/>
        </p:nvSpPr>
        <p:spPr>
          <a:xfrm>
            <a:off x="3580200" y="5712840"/>
            <a:ext cx="70207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Uma rede de consultores parceiros do GPTW e ecossistema Great People, especialistas em apoiar empresas a percorrer e evoluir na Jornada de Certificação.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430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1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2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3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4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5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436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PlaceHolder 1"/>
          <p:cNvSpPr>
            <a:spLocks noGrp="1"/>
          </p:cNvSpPr>
          <p:nvPr>
            <p:ph/>
          </p:nvPr>
        </p:nvSpPr>
        <p:spPr>
          <a:xfrm>
            <a:off x="716760" y="4650840"/>
            <a:ext cx="5124600" cy="32616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certificacao@gptw.com.br</a:t>
            </a:r>
            <a:endParaRPr lang="pt-BR" sz="18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ítulo 4"/>
          <p:cNvSpPr/>
          <p:nvPr/>
        </p:nvSpPr>
        <p:spPr>
          <a:xfrm>
            <a:off x="1054800" y="1149480"/>
            <a:ext cx="8920080" cy="533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Como conquistar a certificação GPTW?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642" name="Retângulo: Cantos Arredondados 6"/>
          <p:cNvSpPr/>
          <p:nvPr/>
        </p:nvSpPr>
        <p:spPr>
          <a:xfrm>
            <a:off x="8299800" y="3545640"/>
            <a:ext cx="2916000" cy="62208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144000" bIns="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200" b="0" strike="noStrike" spc="4">
                <a:solidFill>
                  <a:srgbClr val="FFFFFF"/>
                </a:solidFill>
                <a:latin typeface="Segoe UI Black"/>
                <a:ea typeface="Segoe UI Black"/>
              </a:rPr>
              <a:t>Válido por</a:t>
            </a:r>
            <a:br>
              <a:rPr sz="1200"/>
            </a:br>
            <a:r>
              <a:rPr lang="pt-BR" sz="1200" b="0" strike="noStrike" spc="4">
                <a:solidFill>
                  <a:srgbClr val="FFFFFF"/>
                </a:solidFill>
                <a:latin typeface="Segoe UI Black"/>
                <a:ea typeface="Segoe UI Black"/>
              </a:rPr>
              <a:t>12 meses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643" name="CaixaDeTexto 7"/>
          <p:cNvSpPr/>
          <p:nvPr/>
        </p:nvSpPr>
        <p:spPr>
          <a:xfrm>
            <a:off x="2533320" y="5131080"/>
            <a:ext cx="2817720" cy="7588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Calculo estatístico de 95% de confiança e 5% de desvio padrão, a ser definido de acordo com o total de colaboradores de cada empresa.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644" name="Elipse 9"/>
          <p:cNvSpPr/>
          <p:nvPr/>
        </p:nvSpPr>
        <p:spPr>
          <a:xfrm>
            <a:off x="1098360" y="2919960"/>
            <a:ext cx="1753920" cy="1753920"/>
          </a:xfrm>
          <a:prstGeom prst="ellipse">
            <a:avLst/>
          </a:prstGeom>
          <a:noFill/>
          <a:ln w="38100">
            <a:solidFill>
              <a:srgbClr val="FFA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50" b="0" strike="noStrike" spc="4">
                <a:solidFill>
                  <a:srgbClr val="FFA466"/>
                </a:solidFill>
                <a:latin typeface="Segoe UI Black"/>
                <a:ea typeface="Segoe UI Black"/>
              </a:rPr>
              <a:t>AMOSTRAGEM MÍNIMA DE RESPONDENTES</a:t>
            </a:r>
            <a:endParaRPr lang="pt-BR" sz="1150" b="0" strike="noStrike" spc="-1">
              <a:latin typeface="Arial" panose="020B0604020202020204"/>
            </a:endParaRPr>
          </a:p>
        </p:txBody>
      </p:sp>
      <p:sp>
        <p:nvSpPr>
          <p:cNvPr id="645" name="Elipse 10"/>
          <p:cNvSpPr/>
          <p:nvPr/>
        </p:nvSpPr>
        <p:spPr>
          <a:xfrm>
            <a:off x="3311280" y="2919960"/>
            <a:ext cx="1753920" cy="1753920"/>
          </a:xfrm>
          <a:prstGeom prst="ellipse">
            <a:avLst/>
          </a:prstGeom>
          <a:noFill/>
          <a:ln w="3810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4">
                <a:solidFill>
                  <a:srgbClr val="FF5A5A"/>
                </a:solidFill>
                <a:latin typeface="Segoe UI Black"/>
                <a:ea typeface="Segoe UI Black"/>
              </a:rPr>
              <a:t>NOTA</a:t>
            </a:r>
            <a:endParaRPr lang="pt-BR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800" b="0" strike="noStrike" spc="4">
                <a:solidFill>
                  <a:srgbClr val="FF5A5A"/>
                </a:solidFill>
                <a:latin typeface="Segoe UI Black"/>
                <a:ea typeface="Segoe UI Black"/>
              </a:rPr>
              <a:t>&gt;= 70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646" name="Elipse 16"/>
          <p:cNvSpPr/>
          <p:nvPr/>
        </p:nvSpPr>
        <p:spPr>
          <a:xfrm>
            <a:off x="7911000" y="2760120"/>
            <a:ext cx="2105640" cy="2105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47" name="Gráfico 17"/>
          <p:cNvPicPr/>
          <p:nvPr/>
        </p:nvPicPr>
        <p:blipFill>
          <a:blip r:embed="rId3"/>
          <a:stretch>
            <a:fillRect/>
          </a:stretch>
        </p:blipFill>
        <p:spPr>
          <a:xfrm>
            <a:off x="8281440" y="2662200"/>
            <a:ext cx="1421280" cy="2422080"/>
          </a:xfrm>
          <a:prstGeom prst="rect">
            <a:avLst/>
          </a:prstGeom>
          <a:ln w="0">
            <a:noFill/>
          </a:ln>
        </p:spPr>
      </p:pic>
      <p:sp>
        <p:nvSpPr>
          <p:cNvPr id="648" name="Elipse 18"/>
          <p:cNvSpPr/>
          <p:nvPr/>
        </p:nvSpPr>
        <p:spPr>
          <a:xfrm>
            <a:off x="5523840" y="2919960"/>
            <a:ext cx="1753920" cy="1753920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50" b="0" strike="noStrike" spc="4">
                <a:solidFill>
                  <a:srgbClr val="B20084"/>
                </a:solidFill>
                <a:latin typeface="Segoe UI Black"/>
                <a:ea typeface="Segoe UI Black"/>
              </a:rPr>
              <a:t>QUESTIONÁRIO DE CERTIFICAÇÃO</a:t>
            </a:r>
            <a:endParaRPr lang="pt-BR" sz="1150" b="0" strike="noStrike" spc="-1">
              <a:latin typeface="Arial" panose="020B0604020202020204"/>
            </a:endParaRPr>
          </a:p>
        </p:txBody>
      </p:sp>
      <p:pic>
        <p:nvPicPr>
          <p:cNvPr id="649" name="Gráfico 39"/>
          <p:cNvPicPr/>
          <p:nvPr/>
        </p:nvPicPr>
        <p:blipFill>
          <a:blip r:embed="rId4"/>
          <a:stretch>
            <a:fillRect/>
          </a:stretch>
        </p:blipFill>
        <p:spPr>
          <a:xfrm>
            <a:off x="1985400" y="4732560"/>
            <a:ext cx="544320" cy="631440"/>
          </a:xfrm>
          <a:prstGeom prst="rect">
            <a:avLst/>
          </a:prstGeom>
          <a:ln w="0">
            <a:noFill/>
          </a:ln>
        </p:spPr>
      </p:pic>
      <p:sp>
        <p:nvSpPr>
          <p:cNvPr id="650" name="CaixaDeTexto 41"/>
          <p:cNvSpPr/>
          <p:nvPr/>
        </p:nvSpPr>
        <p:spPr>
          <a:xfrm>
            <a:off x="4798080" y="2193480"/>
            <a:ext cx="2817720" cy="4698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Atingir nota igual ou superior a 70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7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*As afirmativas são analisadas de acordo</a:t>
            </a:r>
            <a:endParaRPr lang="pt-BR" sz="7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7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com a escala Likert</a:t>
            </a:r>
            <a:endParaRPr lang="pt-BR" sz="700" b="0" strike="noStrike" spc="-1">
              <a:latin typeface="Arial" panose="020B0604020202020204"/>
            </a:endParaRPr>
          </a:p>
        </p:txBody>
      </p:sp>
      <p:pic>
        <p:nvPicPr>
          <p:cNvPr id="651" name="Gráfico 43"/>
          <p:cNvPicPr/>
          <p:nvPr/>
        </p:nvPicPr>
        <p:blipFill>
          <a:blip r:embed="rId4"/>
          <a:stretch>
            <a:fillRect/>
          </a:stretch>
        </p:blipFill>
        <p:spPr>
          <a:xfrm rot="10800000" flipH="1">
            <a:off x="4182840" y="2293920"/>
            <a:ext cx="544320" cy="631440"/>
          </a:xfrm>
          <a:prstGeom prst="rect">
            <a:avLst/>
          </a:prstGeom>
          <a:ln w="0">
            <a:noFill/>
          </a:ln>
        </p:spPr>
      </p:pic>
      <p:sp>
        <p:nvSpPr>
          <p:cNvPr id="652" name="CaixaDeTexto 45"/>
          <p:cNvSpPr/>
          <p:nvPr/>
        </p:nvSpPr>
        <p:spPr>
          <a:xfrm>
            <a:off x="6921000" y="5031360"/>
            <a:ext cx="1636560" cy="5914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Preencher até o último dia de pesquisa no ar</a:t>
            </a:r>
            <a:endParaRPr lang="pt-BR" sz="1100" b="0" strike="noStrike" spc="-1">
              <a:latin typeface="Arial" panose="020B0604020202020204"/>
            </a:endParaRPr>
          </a:p>
        </p:txBody>
      </p:sp>
      <p:pic>
        <p:nvPicPr>
          <p:cNvPr id="653" name="Gráfico 47"/>
          <p:cNvPicPr/>
          <p:nvPr/>
        </p:nvPicPr>
        <p:blipFill>
          <a:blip r:embed="rId4"/>
          <a:stretch>
            <a:fillRect/>
          </a:stretch>
        </p:blipFill>
        <p:spPr>
          <a:xfrm>
            <a:off x="6373080" y="4732560"/>
            <a:ext cx="544320" cy="631440"/>
          </a:xfrm>
          <a:prstGeom prst="rect">
            <a:avLst/>
          </a:prstGeom>
          <a:ln w="0">
            <a:noFill/>
          </a:ln>
        </p:spPr>
      </p:pic>
      <p:sp>
        <p:nvSpPr>
          <p:cNvPr id="654" name="CaixaDeTexto 49"/>
          <p:cNvSpPr/>
          <p:nvPr/>
        </p:nvSpPr>
        <p:spPr>
          <a:xfrm>
            <a:off x="2672280" y="3387240"/>
            <a:ext cx="81936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4">
                <a:solidFill>
                  <a:srgbClr val="111111"/>
                </a:solidFill>
                <a:latin typeface="Segoe UI Black"/>
                <a:ea typeface="DejaVu Sans" panose="020B0606030804020204"/>
              </a:rPr>
              <a:t>+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55" name="CaixaDeTexto 51"/>
          <p:cNvSpPr/>
          <p:nvPr/>
        </p:nvSpPr>
        <p:spPr>
          <a:xfrm>
            <a:off x="4884840" y="3387240"/>
            <a:ext cx="81936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4">
                <a:solidFill>
                  <a:srgbClr val="111111"/>
                </a:solidFill>
                <a:latin typeface="Segoe UI Black"/>
                <a:ea typeface="DejaVu Sans" panose="020B0606030804020204"/>
              </a:rPr>
              <a:t>+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56" name="CaixaDeTexto 53"/>
          <p:cNvSpPr/>
          <p:nvPr/>
        </p:nvSpPr>
        <p:spPr>
          <a:xfrm>
            <a:off x="7207920" y="3382560"/>
            <a:ext cx="819360" cy="9122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5400" b="0" strike="noStrike" spc="4">
                <a:solidFill>
                  <a:srgbClr val="111111"/>
                </a:solidFill>
                <a:latin typeface="Segoe UI Black"/>
                <a:ea typeface="DejaVu Sans" panose="020B0606030804020204"/>
              </a:rPr>
              <a:t>=</a:t>
            </a:r>
            <a:endParaRPr lang="pt-BR" sz="5400" b="0" strike="noStrike" spc="-1">
              <a:latin typeface="Arial" panose="020B0604020202020204"/>
            </a:endParaRPr>
          </a:p>
        </p:txBody>
      </p:sp>
      <p:sp>
        <p:nvSpPr>
          <p:cNvPr id="657" name="CaixaDeTexto 55"/>
          <p:cNvSpPr/>
          <p:nvPr/>
        </p:nvSpPr>
        <p:spPr>
          <a:xfrm>
            <a:off x="7939080" y="2092680"/>
            <a:ext cx="2105640" cy="48564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00" b="0" strike="noStrike" spc="4">
                <a:solidFill>
                  <a:srgbClr val="111111"/>
                </a:solidFill>
                <a:latin typeface="Segoe UI Black"/>
                <a:ea typeface="Segoe UI Black"/>
              </a:rPr>
              <a:t>SELO DE</a:t>
            </a:r>
            <a:endParaRPr lang="pt-BR" sz="13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300" b="0" strike="noStrike" spc="4">
                <a:solidFill>
                  <a:srgbClr val="111111"/>
                </a:solidFill>
                <a:latin typeface="Segoe UI Black"/>
                <a:ea typeface="Segoe UI Black"/>
              </a:rPr>
              <a:t>CERTIFICAÇÃO</a:t>
            </a:r>
            <a:endParaRPr lang="pt-BR" sz="1300" b="0" strike="noStrike" spc="-1">
              <a:latin typeface="Arial" panose="020B0604020202020204"/>
            </a:endParaRPr>
          </a:p>
        </p:txBody>
      </p:sp>
      <p:sp>
        <p:nvSpPr>
          <p:cNvPr id="658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59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2023 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660" name="Retângulo 3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2CFCE6C8-B98A-4F55-BC84-F6C5EA071D10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9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661" name="Conector reto 37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2" name="Conector reto 38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63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4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5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6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7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8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669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792" name="Rectangle 791"/>
          <p:cNvSpPr/>
          <p:nvPr/>
        </p:nvSpPr>
        <p:spPr>
          <a:xfrm>
            <a:off x="8640000" y="4464000"/>
            <a:ext cx="719280" cy="215280"/>
          </a:xfrm>
          <a:prstGeom prst="rect">
            <a:avLst/>
          </a:prstGeom>
          <a:solidFill>
            <a:srgbClr val="002171"/>
          </a:solidFill>
          <a:ln w="0">
            <a:solidFill>
              <a:srgbClr val="002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S E G O 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FFFF"/>
      </a:hlink>
      <a:folHlink>
        <a:srgbClr val="00B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16" ma:contentTypeDescription="Create a new document." ma:contentTypeScope="" ma:versionID="121d7fd627aa8694551269121c484704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2733c259d673ca925bbde83c7abd1c11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</documentManagement>
</p:properties>
</file>

<file path=customXml/itemProps1.xml><?xml version="1.0" encoding="utf-8"?>
<ds:datastoreItem xmlns:ds="http://schemas.openxmlformats.org/officeDocument/2006/customXml" ds:itemID="{AD4AFE7E-67BE-46A5-BC99-F631C8B550D4}"/>
</file>

<file path=customXml/itemProps2.xml><?xml version="1.0" encoding="utf-8"?>
<ds:datastoreItem xmlns:ds="http://schemas.openxmlformats.org/officeDocument/2006/customXml" ds:itemID="{B3083B7A-FF96-4748-994B-FAD1C1E077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D736CC-AB8A-4DCE-BB27-E1AC7779F8EC}">
  <ds:schemaRefs>
    <ds:schemaRef ds:uri="http://schemas.microsoft.com/office/2006/metadata/properties"/>
    <ds:schemaRef ds:uri="http://schemas.microsoft.com/office/infopath/2007/PartnerControls"/>
    <ds:schemaRef ds:uri="4c229f40-d21d-4358-9968-62f2b9a4fefb"/>
    <ds:schemaRef ds:uri="61ad618a-ece1-4693-85a6-81e1c602a0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22788</Words>
  <Application>Microsoft Office PowerPoint</Application>
  <PresentationFormat>Widescreen</PresentationFormat>
  <Paragraphs>1137</Paragraphs>
  <Slides>89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slides</vt:lpstr>
      </vt:variant>
      <vt:variant>
        <vt:i4>89</vt:i4>
      </vt:variant>
    </vt:vector>
  </HeadingPairs>
  <TitlesOfParts>
    <vt:vector size="101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Slides Básicos c/fundo Branco</vt:lpstr>
      <vt:lpstr>Apresentação do PowerPoint</vt:lpstr>
      <vt:lpstr>O que você vai encontrar nesse relatório:</vt:lpstr>
      <vt:lpstr>Apresentação do PowerPoint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Lima</dc:creator>
  <cp:lastModifiedBy>deyse_alves</cp:lastModifiedBy>
  <cp:revision>529</cp:revision>
  <dcterms:created xsi:type="dcterms:W3CDTF">2023-02-14T12:35:47Z</dcterms:created>
  <dcterms:modified xsi:type="dcterms:W3CDTF">2023-03-16T16:53:16Z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Notes">
    <vt:i4>1</vt:i4>
  </property>
  <property fmtid="{D5CDD505-2E9C-101B-9397-08002B2CF9AE}" pid="5" name="PresentationFormat">
    <vt:lpwstr>Widescreen</vt:lpwstr>
  </property>
  <property fmtid="{D5CDD505-2E9C-101B-9397-08002B2CF9AE}" pid="6" name="Slides">
    <vt:i4>77</vt:i4>
  </property>
  <property fmtid="{D5CDD505-2E9C-101B-9397-08002B2CF9AE}" pid="7" name="KSOProductBuildVer">
    <vt:lpwstr>1033-11.1.0.10920</vt:lpwstr>
  </property>
</Properties>
</file>