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2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6.xml" ContentType="application/vnd.openxmlformats-officedocument.themeOverride+xml"/>
  <Override PartName="/ppt/charts/chart40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  <p:sldMasterId id="2147483667" r:id="rId6"/>
    <p:sldMasterId id="2147483689" r:id="rId7"/>
    <p:sldMasterId id="2147483695" r:id="rId8"/>
    <p:sldMasterId id="2147483714" r:id="rId9"/>
    <p:sldMasterId id="2147483721" r:id="rId10"/>
    <p:sldMasterId id="2147483725" r:id="rId11"/>
    <p:sldMasterId id="2147483732" r:id="rId12"/>
    <p:sldMasterId id="2147483734" r:id="rId13"/>
    <p:sldMasterId id="2147483738" r:id="rId14"/>
    <p:sldMasterId id="2147483751" r:id="rId15"/>
    <p:sldMasterId id="2147483764" r:id="rId16"/>
  </p:sldMasterIdLst>
  <p:notesMasterIdLst>
    <p:notesMasterId r:id="rId87"/>
  </p:notesMasterIdLst>
  <p:handoutMasterIdLst>
    <p:handoutMasterId r:id="rId88"/>
  </p:handoutMasterIdLst>
  <p:sldIdLst>
    <p:sldId id="6572" r:id="rId17"/>
    <p:sldId id="7016" r:id="rId18"/>
    <p:sldId id="7035" r:id="rId19"/>
    <p:sldId id="7036" r:id="rId20"/>
    <p:sldId id="7034" r:id="rId21"/>
    <p:sldId id="7011" r:id="rId22"/>
    <p:sldId id="7013" r:id="rId23"/>
    <p:sldId id="7033" r:id="rId24"/>
    <p:sldId id="7032" r:id="rId25"/>
    <p:sldId id="6667" r:id="rId26"/>
    <p:sldId id="7031" r:id="rId27"/>
    <p:sldId id="6662" r:id="rId28"/>
    <p:sldId id="6593" r:id="rId29"/>
    <p:sldId id="7017" r:id="rId30"/>
    <p:sldId id="6700" r:id="rId31"/>
    <p:sldId id="6654" r:id="rId32"/>
    <p:sldId id="7030" r:id="rId33"/>
    <p:sldId id="6669" r:id="rId34"/>
    <p:sldId id="6599" r:id="rId35"/>
    <p:sldId id="6656" r:id="rId36"/>
    <p:sldId id="7014" r:id="rId37"/>
    <p:sldId id="7029" r:id="rId38"/>
    <p:sldId id="6603" r:id="rId39"/>
    <p:sldId id="7037" r:id="rId40"/>
    <p:sldId id="7047" r:id="rId41"/>
    <p:sldId id="7046" r:id="rId42"/>
    <p:sldId id="7048" r:id="rId43"/>
    <p:sldId id="7049" r:id="rId44"/>
    <p:sldId id="7050" r:id="rId45"/>
    <p:sldId id="7052" r:id="rId46"/>
    <p:sldId id="7051" r:id="rId47"/>
    <p:sldId id="7053" r:id="rId48"/>
    <p:sldId id="7054" r:id="rId49"/>
    <p:sldId id="7055" r:id="rId50"/>
    <p:sldId id="7056" r:id="rId51"/>
    <p:sldId id="7057" r:id="rId52"/>
    <p:sldId id="7058" r:id="rId53"/>
    <p:sldId id="7059" r:id="rId54"/>
    <p:sldId id="7060" r:id="rId55"/>
    <p:sldId id="7061" r:id="rId56"/>
    <p:sldId id="7062" r:id="rId57"/>
    <p:sldId id="7063" r:id="rId58"/>
    <p:sldId id="7065" r:id="rId59"/>
    <p:sldId id="7066" r:id="rId60"/>
    <p:sldId id="7067" r:id="rId61"/>
    <p:sldId id="7068" r:id="rId62"/>
    <p:sldId id="7069" r:id="rId63"/>
    <p:sldId id="7070" r:id="rId64"/>
    <p:sldId id="7071" r:id="rId65"/>
    <p:sldId id="7072" r:id="rId66"/>
    <p:sldId id="6678" r:id="rId67"/>
    <p:sldId id="7028" r:id="rId68"/>
    <p:sldId id="6623" r:id="rId69"/>
    <p:sldId id="7042" r:id="rId70"/>
    <p:sldId id="6625" r:id="rId71"/>
    <p:sldId id="7044" r:id="rId72"/>
    <p:sldId id="6626" r:id="rId73"/>
    <p:sldId id="7043" r:id="rId74"/>
    <p:sldId id="6645" r:id="rId75"/>
    <p:sldId id="7025" r:id="rId76"/>
    <p:sldId id="7024" r:id="rId77"/>
    <p:sldId id="7023" r:id="rId78"/>
    <p:sldId id="7022" r:id="rId79"/>
    <p:sldId id="6702" r:id="rId80"/>
    <p:sldId id="7021" r:id="rId81"/>
    <p:sldId id="7045" r:id="rId82"/>
    <p:sldId id="6725" r:id="rId83"/>
    <p:sldId id="7019" r:id="rId84"/>
    <p:sldId id="7018" r:id="rId85"/>
    <p:sldId id="272" r:id="rId86"/>
  </p:sldIdLst>
  <p:sldSz cx="12192000" cy="6858000"/>
  <p:notesSz cx="9144000" cy="6858000"/>
  <p:embeddedFontLst>
    <p:embeddedFont>
      <p:font typeface="Gilroy" panose="020B0604020202020204" charset="0"/>
      <p:regular r:id="rId89"/>
    </p:embeddedFont>
    <p:embeddedFont>
      <p:font typeface="Gilroy Bold" panose="00000800000000000000" charset="0"/>
      <p:bold r:id="rId90"/>
    </p:embeddedFont>
    <p:embeddedFont>
      <p:font typeface="Gilroy Medium" panose="00000600000000000000" charset="0"/>
      <p:regular r:id="rId91"/>
    </p:embeddedFont>
    <p:embeddedFont>
      <p:font typeface="Segoe UI" panose="020B0502040204020203" pitchFamily="34" charset="0"/>
      <p:regular r:id="rId92"/>
      <p:bold r:id="rId93"/>
      <p:italic r:id="rId94"/>
      <p:boldItalic r:id="rId95"/>
    </p:embeddedFont>
    <p:embeddedFont>
      <p:font typeface="Segoe UI" panose="020B0502040204020203" pitchFamily="34" charset="0"/>
      <p:regular r:id="rId92"/>
      <p:bold r:id="rId93"/>
      <p:italic r:id="rId94"/>
      <p:boldItalic r:id="rId95"/>
    </p:embeddedFont>
    <p:embeddedFont>
      <p:font typeface="Segoe UI Black" panose="020B0A02040204020203" pitchFamily="34" charset="0"/>
      <p:bold r:id="rId96"/>
      <p:boldItalic r:id="rId97"/>
    </p:embeddedFont>
    <p:embeddedFont>
      <p:font typeface="Segoe UI Black" panose="020B0A02040204020203" pitchFamily="34" charset="0"/>
      <p:bold r:id="rId96"/>
      <p:boldItalic r:id="rId97"/>
    </p:embeddedFont>
    <p:embeddedFont>
      <p:font typeface="Segoe UI Semibold" panose="020B0702040204020203" pitchFamily="34" charset="0"/>
      <p:bold r:id="rId98"/>
      <p:boldItalic r:id="rId99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4F4F"/>
    <a:srgbClr val="FF1628"/>
    <a:srgbClr val="5C6066"/>
    <a:srgbClr val="5E22B8"/>
    <a:srgbClr val="C7ABF5"/>
    <a:srgbClr val="B4C7E7"/>
    <a:srgbClr val="A6A6A6"/>
    <a:srgbClr val="DAE3F3"/>
    <a:srgbClr val="F8F8F8"/>
    <a:srgbClr val="88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7D46F4-3160-33E4-15C7-6E639DA73BAF}" v="4" dt="2023-02-14T13:38:17.101"/>
    <p1510:client id="{13B5E567-86D1-494F-92DE-634EC9AC0747}" v="2" dt="2023-03-08T13:36:08.803"/>
    <p1510:client id="{166CC430-66D5-DCCD-07D0-D9CBD4E1DAFD}" v="4" dt="2023-03-16T16:53:44.095"/>
    <p1510:client id="{385E6212-372D-6683-19EA-97B90F202B50}" v="8" dt="2023-02-15T19:46:09.271"/>
    <p1510:client id="{4F9760D8-F5DD-8A17-1FEC-C5ABAE4E7639}" v="3" dt="2023-02-15T21:51:11.401"/>
    <p1510:client id="{97D98DF6-59D9-539B-F6D5-9DF234BF97CD}" v="8" dt="2023-02-15T19:19:21.6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9957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84" Type="http://schemas.openxmlformats.org/officeDocument/2006/relationships/slide" Target="slides/slide68.xml"/><Relationship Id="rId89" Type="http://schemas.openxmlformats.org/officeDocument/2006/relationships/font" Target="fonts/font1.fntdata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90" Type="http://schemas.openxmlformats.org/officeDocument/2006/relationships/font" Target="fonts/font2.fntdata"/><Relationship Id="rId95" Type="http://schemas.openxmlformats.org/officeDocument/2006/relationships/font" Target="fonts/font7.fntdata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59" Type="http://schemas.openxmlformats.org/officeDocument/2006/relationships/slide" Target="slides/slide43.xml"/><Relationship Id="rId103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handoutMaster" Target="handoutMasters/handoutMaster1.xml"/><Relationship Id="rId91" Type="http://schemas.openxmlformats.org/officeDocument/2006/relationships/font" Target="fonts/font3.fntdata"/><Relationship Id="rId96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font" Target="fonts/font6.fntdata"/><Relationship Id="rId99" Type="http://schemas.openxmlformats.org/officeDocument/2006/relationships/font" Target="fonts/font11.fntdata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39" Type="http://schemas.openxmlformats.org/officeDocument/2006/relationships/slide" Target="slides/slide23.xml"/><Relationship Id="rId34" Type="http://schemas.openxmlformats.org/officeDocument/2006/relationships/slide" Target="slides/slide18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6" Type="http://schemas.openxmlformats.org/officeDocument/2006/relationships/slide" Target="slides/slide60.xml"/><Relationship Id="rId97" Type="http://schemas.openxmlformats.org/officeDocument/2006/relationships/font" Target="fonts/font9.fntdata"/><Relationship Id="rId104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5.xml"/><Relationship Id="rId92" Type="http://schemas.openxmlformats.org/officeDocument/2006/relationships/font" Target="fonts/font4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3.xml"/><Relationship Id="rId24" Type="http://schemas.openxmlformats.org/officeDocument/2006/relationships/slide" Target="slides/slide8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66" Type="http://schemas.openxmlformats.org/officeDocument/2006/relationships/slide" Target="slides/slide50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56" Type="http://schemas.openxmlformats.org/officeDocument/2006/relationships/slide" Target="slides/slide40.xml"/><Relationship Id="rId77" Type="http://schemas.openxmlformats.org/officeDocument/2006/relationships/slide" Target="slides/slide61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93" Type="http://schemas.openxmlformats.org/officeDocument/2006/relationships/font" Target="fonts/font5.fntdata"/><Relationship Id="rId98" Type="http://schemas.openxmlformats.org/officeDocument/2006/relationships/font" Target="fonts/font10.fntdata"/><Relationship Id="rId3" Type="http://schemas.openxmlformats.org/officeDocument/2006/relationships/customXml" Target="../customXml/item3.xml"/><Relationship Id="rId25" Type="http://schemas.openxmlformats.org/officeDocument/2006/relationships/slide" Target="slides/slide9.xml"/><Relationship Id="rId46" Type="http://schemas.openxmlformats.org/officeDocument/2006/relationships/slide" Target="slides/slide30.xml"/><Relationship Id="rId67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a Brito" userId="S::marcia.brito@greatplacetowork.com::c38184e4-2371-422a-956d-f63df0fa9083" providerId="AD" clId="Web-{13B5E567-86D1-494F-92DE-634EC9AC0747}"/>
    <pc:docChg chg="modSld">
      <pc:chgData name="Marcia Brito" userId="S::marcia.brito@greatplacetowork.com::c38184e4-2371-422a-956d-f63df0fa9083" providerId="AD" clId="Web-{13B5E567-86D1-494F-92DE-634EC9AC0747}" dt="2023-03-08T13:36:08.803" v="1"/>
      <pc:docMkLst>
        <pc:docMk/>
      </pc:docMkLst>
      <pc:sldChg chg="delSp modSp">
        <pc:chgData name="Marcia Brito" userId="S::marcia.brito@greatplacetowork.com::c38184e4-2371-422a-956d-f63df0fa9083" providerId="AD" clId="Web-{13B5E567-86D1-494F-92DE-634EC9AC0747}" dt="2023-03-08T13:36:08.803" v="1"/>
        <pc:sldMkLst>
          <pc:docMk/>
          <pc:sldMk cId="0" sldId="6572"/>
        </pc:sldMkLst>
        <pc:spChg chg="mod">
          <ac:chgData name="Marcia Brito" userId="S::marcia.brito@greatplacetowork.com::c38184e4-2371-422a-956d-f63df0fa9083" providerId="AD" clId="Web-{13B5E567-86D1-494F-92DE-634EC9AC0747}" dt="2023-03-08T13:35:59.068" v="0" actId="20577"/>
          <ac:spMkLst>
            <pc:docMk/>
            <pc:sldMk cId="0" sldId="6572"/>
            <ac:spMk id="492" creationId="{00000000-0000-0000-0000-000000000000}"/>
          </ac:spMkLst>
        </pc:spChg>
        <pc:picChg chg="del">
          <ac:chgData name="Marcia Brito" userId="S::marcia.brito@greatplacetowork.com::c38184e4-2371-422a-956d-f63df0fa9083" providerId="AD" clId="Web-{13B5E567-86D1-494F-92DE-634EC9AC0747}" dt="2023-03-08T13:36:08.803" v="1"/>
          <ac:picMkLst>
            <pc:docMk/>
            <pc:sldMk cId="0" sldId="6572"/>
            <ac:picMk id="493" creationId="{00000000-0000-0000-0000-000000000000}"/>
          </ac:picMkLst>
        </pc:picChg>
      </pc:sldChg>
    </pc:docChg>
  </pc:docChgLst>
  <pc:docChgLst>
    <pc:chgData name="Gabriella Moraes" userId="S::gabriella.moraes@greatplacetowork.com::66e876a0-de8a-41eb-a8b3-abb53547e1aa" providerId="AD" clId="Web-{166CC430-66D5-DCCD-07D0-D9CBD4E1DAFD}"/>
    <pc:docChg chg="modSld">
      <pc:chgData name="Gabriella Moraes" userId="S::gabriella.moraes@greatplacetowork.com::66e876a0-de8a-41eb-a8b3-abb53547e1aa" providerId="AD" clId="Web-{166CC430-66D5-DCCD-07D0-D9CBD4E1DAFD}" dt="2023-03-16T16:53:36.188" v="2" actId="1076"/>
      <pc:docMkLst>
        <pc:docMk/>
      </pc:docMkLst>
      <pc:sldChg chg="addSp modSp">
        <pc:chgData name="Gabriella Moraes" userId="S::gabriella.moraes@greatplacetowork.com::66e876a0-de8a-41eb-a8b3-abb53547e1aa" providerId="AD" clId="Web-{166CC430-66D5-DCCD-07D0-D9CBD4E1DAFD}" dt="2023-03-16T16:53:36.188" v="2" actId="1076"/>
        <pc:sldMkLst>
          <pc:docMk/>
          <pc:sldMk cId="0" sldId="6572"/>
        </pc:sldMkLst>
        <pc:spChg chg="mod">
          <ac:chgData name="Gabriella Moraes" userId="S::gabriella.moraes@greatplacetowork.com::66e876a0-de8a-41eb-a8b3-abb53547e1aa" providerId="AD" clId="Web-{166CC430-66D5-DCCD-07D0-D9CBD4E1DAFD}" dt="2023-03-16T16:53:36.188" v="2" actId="1076"/>
          <ac:spMkLst>
            <pc:docMk/>
            <pc:sldMk cId="0" sldId="6572"/>
            <ac:spMk id="20" creationId="{00000000-0000-0000-0000-000000000000}"/>
          </ac:spMkLst>
        </pc:spChg>
        <pc:picChg chg="add mod">
          <ac:chgData name="Gabriella Moraes" userId="S::gabriella.moraes@greatplacetowork.com::66e876a0-de8a-41eb-a8b3-abb53547e1aa" providerId="AD" clId="Web-{166CC430-66D5-DCCD-07D0-D9CBD4E1DAFD}" dt="2023-03-16T16:53:36.157" v="1" actId="1076"/>
          <ac:picMkLst>
            <pc:docMk/>
            <pc:sldMk cId="0" sldId="6572"/>
            <ac:picMk id="2" creationId="{6CEB7F83-1394-997A-7F36-C07D192387B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Workbook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8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9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0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Workbook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2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3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4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5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6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7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9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0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1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Workbook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3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4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5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6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Workbook7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kbook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Workbook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Workbook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Workbook10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4715084549671199"/>
          <c:y val="3.3863954414762101E-2"/>
          <c:w val="0.683572355869283"/>
          <c:h val="0.850532843596891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Planilha1!$A$2:$A$5</c:f>
              <c:strCache>
                <c:ptCount val="4"/>
                <c:pt idx="0">
                  <c:v>Diretoria Executiva</c:v>
                </c:pt>
                <c:pt idx="1">
                  <c:v>Média Gerência</c:v>
                </c:pt>
                <c:pt idx="2">
                  <c:v>Gestão Operacional</c:v>
                </c:pt>
                <c:pt idx="3">
                  <c:v>Colaborador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90</c:v>
                </c:pt>
                <c:pt idx="1">
                  <c:v>85</c:v>
                </c:pt>
                <c:pt idx="2">
                  <c:v>80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26-4182-9381-7E8D26884E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37763664"/>
        <c:axId val="337765328"/>
      </c:barChart>
      <c:catAx>
        <c:axId val="337763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At val="5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  <c:min val="60"/>
        </c:scaling>
        <c:delete val="0"/>
        <c:axPos val="b"/>
        <c:numFmt formatCode="0%" sourceLinked="0"/>
        <c:majorTickMark val="in"/>
        <c:minorTickMark val="none"/>
        <c:tickLblPos val="nextTo"/>
        <c:spPr>
          <a:noFill/>
          <a:ln>
            <a:solidFill>
              <a:sysClr val="window" lastClr="FFFFFF">
                <a:lumMod val="8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  <c:majorUnit val="10"/>
        <c:dispUnits>
          <c:builtInUnit val="hundreds"/>
          <c:dispUnits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>
                <a:spAutoFit/>
              </a:bodyPr>
              <a:lstStyle/>
              <a:p>
                <a:pPr>
                  <a:defRPr lang="en-US"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Mais de três
r=25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Mais de três
r=25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Indique a quantidade de reuniões que você teve com seu gestor imediato, durante os últimos 12 meses, para discutir seu desempenho ou receber feedback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mais de três (r= 25)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Entre 26 anos e 34 anos
r=11</c:v>
                </c:pt>
                <c:pt idx="1">
                  <c:v>Entre 35 anos e 44 anos
r=9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Entre 26 anos e 34 anos
r=11</c:v>
                </c:pt>
                <c:pt idx="1">
                  <c:v>Entre 35 anos e 44 anos
r=9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91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Entre 45 anos e 54 anos
r=6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Entre 45 anos e 54 anos
r=6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Idade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entre 26 anos e 34 anos (r= 11)</c:v>
                </c:pt>
                <c:pt idx="1">
                  <c:v>entre 35 anos e 44 anos (r= 9)</c:v>
                </c:pt>
                <c:pt idx="2">
                  <c:v>entre 45 anos e 54 anos (r= 6)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11</c:v>
                </c:pt>
                <c:pt idx="1">
                  <c:v>9</c:v>
                </c:pt>
                <c:pt idx="2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Até 1 ano
r=13</c:v>
                </c:pt>
                <c:pt idx="1">
                  <c:v>Entre 1 e 2 anos
r=6</c:v>
                </c:pt>
                <c:pt idx="2">
                  <c:v>Entre 3 e 5 anos
r=12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96</c:v>
                </c:pt>
                <c:pt idx="1">
                  <c:v>90</c:v>
                </c:pt>
                <c:pt idx="2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Até 1 ano
r=13</c:v>
                </c:pt>
                <c:pt idx="1">
                  <c:v>Entre 1 e 2 anos
r=6</c:v>
                </c:pt>
                <c:pt idx="2">
                  <c:v>Entre 3 e 5 anos
r=12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96</c:v>
                </c:pt>
                <c:pt idx="1">
                  <c:v>91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Tempo de Casa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Até 1 ano (r= 13)</c:v>
                </c:pt>
                <c:pt idx="1">
                  <c:v>Entre 1 e 2 anos (r= 6)</c:v>
                </c:pt>
                <c:pt idx="2">
                  <c:v>Entre 3 e 5 anos (r= 12)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13</c:v>
                </c:pt>
                <c:pt idx="1">
                  <c:v>6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Feminino
r=10</c:v>
                </c:pt>
                <c:pt idx="1">
                  <c:v>Masculino
r=21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99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Feminino
r=10</c:v>
                </c:pt>
                <c:pt idx="1">
                  <c:v>Masculino
r=21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99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Entre os gêneros abaixo, você se define como: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Feminino (r= 10)</c:v>
                </c:pt>
                <c:pt idx="1">
                  <c:v>Masculino (r= 21)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10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Branca
r=6</c:v>
                </c:pt>
                <c:pt idx="1">
                  <c:v>Parda
r=18</c:v>
                </c:pt>
                <c:pt idx="2">
                  <c:v>Preta
r=7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92</c:v>
                </c:pt>
                <c:pt idx="1">
                  <c:v>90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Branca
r=6</c:v>
                </c:pt>
                <c:pt idx="1">
                  <c:v>Parda
r=18</c:v>
                </c:pt>
                <c:pt idx="2">
                  <c:v>Preta
r=7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89</c:v>
                </c:pt>
                <c:pt idx="1">
                  <c:v>91</c:v>
                </c:pt>
                <c:pt idx="2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5431510515393599"/>
          <c:y val="0"/>
          <c:w val="0.683572355869283"/>
          <c:h val="0.8505328435968919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Planilha1!$A$2:$A$5</c:f>
              <c:strCache>
                <c:ptCount val="4"/>
                <c:pt idx="0">
                  <c:v>Diretoria Executiva</c:v>
                </c:pt>
                <c:pt idx="1">
                  <c:v>Média Gerência</c:v>
                </c:pt>
                <c:pt idx="2">
                  <c:v>Gestão Operacional</c:v>
                </c:pt>
                <c:pt idx="3">
                  <c:v>Colaborador</c:v>
                </c:pt>
              </c:strCache>
            </c:strRef>
          </c:cat>
          <c:val>
            <c:numRef>
              <c:f>Planilha1!$B$2:$B$5</c:f>
              <c:numCache>
                <c:formatCode>0%</c:formatCode>
                <c:ptCount val="4"/>
                <c:pt idx="0">
                  <c:v>82</c:v>
                </c:pt>
                <c:pt idx="1">
                  <c:v>81</c:v>
                </c:pt>
                <c:pt idx="2">
                  <c:v>81</c:v>
                </c:pt>
                <c:pt idx="3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21-4026-9134-05F5A954F5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337763664"/>
        <c:axId val="337765328"/>
      </c:barChart>
      <c:catAx>
        <c:axId val="337763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At val="5"/>
        <c:auto val="1"/>
        <c:lblAlgn val="ctr"/>
        <c:lblOffset val="100"/>
        <c:noMultiLvlLbl val="0"/>
      </c:catAx>
      <c:valAx>
        <c:axId val="337765328"/>
        <c:scaling>
          <c:orientation val="minMax"/>
          <c:max val="85"/>
          <c:min val="60"/>
        </c:scaling>
        <c:delete val="0"/>
        <c:axPos val="b"/>
        <c:numFmt formatCode="0%" sourceLinked="0"/>
        <c:majorTickMark val="in"/>
        <c:minorTickMark val="none"/>
        <c:tickLblPos val="nextTo"/>
        <c:spPr>
          <a:noFill/>
          <a:ln>
            <a:solidFill>
              <a:sysClr val="window" lastClr="FFFFFF">
                <a:lumMod val="85000"/>
              </a:sys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  <c:majorUnit val="5"/>
        <c:minorUnit val="5"/>
        <c:dispUnits>
          <c:builtInUnit val="hundred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Cor ou Etnia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Branca (r= 6)</c:v>
                </c:pt>
                <c:pt idx="1">
                  <c:v>Parda (r= 18)</c:v>
                </c:pt>
                <c:pt idx="2">
                  <c:v>Preta (r= 7)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</c:v>
                </c:pt>
                <c:pt idx="1">
                  <c:v>18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Heterossexual
r=29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Heterossexual
r=29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Entre as orientações sexuais abaixo, você se define como: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</c:f>
              <c:strCache>
                <c:ptCount val="1"/>
                <c:pt idx="0">
                  <c:v>Heterossexual (r= 29)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Ensino médio completo ou menos
r=14</c:v>
                </c:pt>
                <c:pt idx="1">
                  <c:v>Ensino superior incompleto ou cursando
r=12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90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Ensino médio completo ou menos
r=14</c:v>
                </c:pt>
                <c:pt idx="1">
                  <c:v>Ensino superior incompleto ou cursando
r=12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90</c:v>
                </c:pt>
                <c:pt idx="1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Escolaridade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ensino médio completo ou menos (r= 14)</c:v>
                </c:pt>
                <c:pt idx="1">
                  <c:v>ensino superior incompleto ou cursando (r= 12)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Rj - rio de janeiro
r=31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Rj - rio de janeiro
r=31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Colaborador
r=29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Colaborador
r=29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Produção / operação
r=18</c:v>
                </c:pt>
                <c:pt idx="1">
                  <c:v>Vendas / comercial
r=7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</c:v>
                </c:pt>
                <c:pt idx="1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Produção / operação
r=18</c:v>
                </c:pt>
                <c:pt idx="1">
                  <c:v>Vendas / comercial
r=7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91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Sim
r=26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Sim
r=26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De 3 a 5 anos
r=5</c:v>
                </c:pt>
                <c:pt idx="1">
                  <c:v>Mais de 5 anos
r=19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82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De 3 a 5 anos
r=5</c:v>
                </c:pt>
                <c:pt idx="1">
                  <c:v>Mais de 5 anos
r=19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83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1800" b="0" i="0" baseline="0" err="1"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Trust</a:t>
            </a:r>
            <a:r>
              <a:rPr lang="pt-BR" sz="1800" b="0" i="0" baseline="0">
                <a:effectLst/>
                <a:latin typeface="Segoe UI Semibold" panose="020B0702040204020203" pitchFamily="34" charset="0"/>
                <a:cs typeface="Segoe UI Semibold" panose="020B0702040204020203" pitchFamily="34" charset="0"/>
              </a:rPr>
              <a:t> Index©, Tipo de Cargo GPTW® (em %)</a:t>
            </a:r>
            <a:endParaRPr lang="pt-BR">
              <a:effectLst/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1997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Gestores (Presidência e Diretoria)</c:v>
                </c:pt>
                <c:pt idx="1">
                  <c:v>Gestores (Média Gerência)</c:v>
                </c:pt>
                <c:pt idx="2">
                  <c:v>Gestores (Supervisão ou Gestão Operacional)</c:v>
                </c:pt>
                <c:pt idx="3">
                  <c:v>Colaboradores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90</c:v>
                </c:pt>
                <c:pt idx="1">
                  <c:v>89</c:v>
                </c:pt>
                <c:pt idx="2">
                  <c:v>82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D3-487B-8299-F713CA55F25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2006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Gestores (Presidência e Diretoria)</c:v>
                </c:pt>
                <c:pt idx="1">
                  <c:v>Gestores (Média Gerência)</c:v>
                </c:pt>
                <c:pt idx="2">
                  <c:v>Gestores (Supervisão ou Gestão Operacional)</c:v>
                </c:pt>
                <c:pt idx="3">
                  <c:v>Colaboradores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87</c:v>
                </c:pt>
                <c:pt idx="1">
                  <c:v>85</c:v>
                </c:pt>
                <c:pt idx="2">
                  <c:v>82</c:v>
                </c:pt>
                <c:pt idx="3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3D3-487B-8299-F713CA55F256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Gestores (Presidência e Diretoria)</c:v>
                </c:pt>
                <c:pt idx="1">
                  <c:v>Gestores (Média Gerência)</c:v>
                </c:pt>
                <c:pt idx="2">
                  <c:v>Gestores (Supervisão ou Gestão Operacional)</c:v>
                </c:pt>
                <c:pt idx="3">
                  <c:v>Colaboradores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94</c:v>
                </c:pt>
                <c:pt idx="1">
                  <c:v>92</c:v>
                </c:pt>
                <c:pt idx="2">
                  <c:v>91</c:v>
                </c:pt>
                <c:pt idx="3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D3-487B-8299-F713CA55F2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0.168260754738353"/>
          <c:y val="0.93260467109604395"/>
          <c:w val="0.64207762984324901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Muita confiança
r=20</c:v>
                </c:pt>
                <c:pt idx="1">
                  <c:v>Confiança suficiente
r=6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Muita confiança
r=20</c:v>
                </c:pt>
                <c:pt idx="1">
                  <c:v>Confiança suficiente
r=6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97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Várias oportunidades
r=12</c:v>
                </c:pt>
                <c:pt idx="1">
                  <c:v>Algumas oportunidades
r=15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97</c:v>
                </c:pt>
                <c:pt idx="1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Várias oportunidades
r=12</c:v>
                </c:pt>
                <c:pt idx="1">
                  <c:v>Algumas oportunidades
r=15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97</c:v>
                </c:pt>
                <c:pt idx="1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10.0
r=27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10.0
r=27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Operacional
r=22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Operacional
r=22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F981-4C3B-B15C-9628AC694538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F981-4C3B-B15C-9628AC694538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F981-4C3B-B15C-9628AC694538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981-4C3B-B15C-9628AC694538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981-4C3B-B15C-9628AC694538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981-4C3B-B15C-9628AC6945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0.28000000000000003</c:v>
                </c:pt>
                <c:pt idx="1">
                  <c:v>0.3</c:v>
                </c:pt>
                <c:pt idx="2">
                  <c:v>0.42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81-4C3B-B15C-9628AC694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2</c:v>
                </c:pt>
              </c:strCache>
            </c:strRef>
          </c:tx>
          <c:spPr>
            <a:solidFill>
              <a:srgbClr val="41197F"/>
            </a:solidFill>
            <a:ln w="38160">
              <a:noFill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3531-436A-8BC2-0E97004D181F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3531-436A-8BC2-0E97004D181F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3531-436A-8BC2-0E97004D181F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31-436A-8BC2-0E97004D181F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31-436A-8BC2-0E97004D181F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31-436A-8BC2-0E97004D18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0.68</c:v>
                </c:pt>
                <c:pt idx="1">
                  <c:v>0.18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31-436A-8BC2-0E97004D18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9A92-4527-B3BB-673993D35354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9A92-4527-B3BB-673993D35354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9A92-4527-B3BB-673993D35354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92-4527-B3BB-673993D35354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92-4527-B3BB-673993D35354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92-4527-B3BB-673993D3535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0.7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A92-4527-B3BB-673993D35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FF1628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3DAC-441E-8E17-92C14C07DF14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3DAC-441E-8E17-92C14C07DF14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3DAC-441E-8E17-92C14C07DF14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DAC-441E-8E17-92C14C07DF14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DAC-441E-8E17-92C14C07DF14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DAC-441E-8E17-92C14C07DF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0.8</c:v>
                </c:pt>
                <c:pt idx="1">
                  <c:v>0.13</c:v>
                </c:pt>
                <c:pt idx="2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AC-441E-8E17-92C14C07D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label 0</c:f>
              <c:strCache>
                <c:ptCount val="1"/>
                <c:pt idx="0">
                  <c:v>Level 1</c:v>
                </c:pt>
              </c:strCache>
            </c:strRef>
          </c:tx>
          <c:spPr>
            <a:solidFill>
              <a:srgbClr val="51D0FC"/>
            </a:solidFill>
            <a:ln w="38160">
              <a:noFill/>
            </a:ln>
          </c:spPr>
          <c:dPt>
            <c:idx val="0"/>
            <c:bubble3D val="0"/>
            <c:spPr>
              <a:solidFill>
                <a:srgbClr val="41197F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1-C154-482C-BA6B-6EC673249C57}"/>
              </c:ext>
            </c:extLst>
          </c:dPt>
          <c:dPt>
            <c:idx val="1"/>
            <c:bubble3D val="0"/>
            <c:spPr>
              <a:solidFill>
                <a:srgbClr val="B4C7E7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3-C154-482C-BA6B-6EC673249C57}"/>
              </c:ext>
            </c:extLst>
          </c:dPt>
          <c:dPt>
            <c:idx val="2"/>
            <c:bubble3D val="0"/>
            <c:spPr>
              <a:solidFill>
                <a:srgbClr val="DAE3F3"/>
              </a:solidFill>
              <a:ln w="38160">
                <a:noFill/>
              </a:ln>
            </c:spPr>
            <c:extLst>
              <c:ext xmlns:c16="http://schemas.microsoft.com/office/drawing/2014/chart" uri="{C3380CC4-5D6E-409C-BE32-E72D297353CC}">
                <c16:uniqueId val="{00000005-C154-482C-BA6B-6EC673249C57}"/>
              </c:ext>
            </c:extLst>
          </c:dPt>
          <c:dLbls>
            <c:dLbl>
              <c:idx val="0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54-482C-BA6B-6EC673249C57}"/>
                </c:ext>
              </c:extLst>
            </c:dLbl>
            <c:dLbl>
              <c:idx val="1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54-482C-BA6B-6EC673249C57}"/>
                </c:ext>
              </c:extLst>
            </c:dLbl>
            <c:dLbl>
              <c:idx val="2"/>
              <c:dLblPos val="bestFit"/>
              <c:showLegendKey val="0"/>
              <c:showVal val="0"/>
              <c:showCatName val="0"/>
              <c:showSerName val="0"/>
              <c:showPercent val="0"/>
              <c:showBubbleSiz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54-482C-BA6B-6EC673249C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none" lIns="38100" tIns="19050" rIns="38100" bIns="19050" anchor="ctr" anchorCtr="1"/>
              <a:lstStyle/>
              <a:p>
                <a:pPr>
                  <a:defRPr lang="en-US" sz="1000" b="0" i="0" u="none" strike="noStrike" kern="1200" spc="-1" baseline="0">
                    <a:solidFill>
                      <a:srgbClr val="000000"/>
                    </a:solidFill>
                    <a:latin typeface="Arial" panose="020B0604020202020204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1"/>
            <c:separator> 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categories</c:f>
              <c:strCache>
                <c:ptCount val="3"/>
                <c:pt idx="0">
                  <c:v>Positivo</c:v>
                </c:pt>
                <c:pt idx="1">
                  <c:v>Neutro</c:v>
                </c:pt>
                <c:pt idx="2">
                  <c:v>Negativo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0.93</c:v>
                </c:pt>
                <c:pt idx="1">
                  <c:v>0.05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154-482C-BA6B-6EC673249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0">
          <a:noFill/>
        </a:ln>
      </c:spPr>
    </c:plotArea>
    <c:plotVisOnly val="1"/>
    <c:dispBlanksAs val="gap"/>
    <c:showDLblsOverMax val="1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150 GPTW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066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O Líder for All</c:v>
                </c:pt>
                <c:pt idx="1">
                  <c:v>O Bom Líder</c:v>
                </c:pt>
                <c:pt idx="2">
                  <c:v>O Líder Transacional</c:v>
                </c:pt>
                <c:pt idx="3">
                  <c:v>O Líder Aleatório</c:v>
                </c:pt>
                <c:pt idx="4">
                  <c:v>O Líder Inconsciente</c:v>
                </c:pt>
              </c:strCache>
            </c:str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0.28666666699999999</c:v>
                </c:pt>
                <c:pt idx="1">
                  <c:v>0.47333333300000002</c:v>
                </c:pt>
                <c:pt idx="2">
                  <c:v>0.233333333</c:v>
                </c:pt>
                <c:pt idx="3">
                  <c:v>6.6666670000000003E-3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C4-40E0-AB9C-907C5A9FEA06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Empresas Certificadas Não Premiadas</c:v>
                </c:pt>
              </c:strCache>
            </c:strRef>
          </c:tx>
          <c:spPr>
            <a:solidFill>
              <a:srgbClr val="BFBFBF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066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O Líder for All</c:v>
                </c:pt>
                <c:pt idx="1">
                  <c:v>O Bom Líder</c:v>
                </c:pt>
                <c:pt idx="2">
                  <c:v>O Líder Transacional</c:v>
                </c:pt>
                <c:pt idx="3">
                  <c:v>O Líder Aleatório</c:v>
                </c:pt>
                <c:pt idx="4">
                  <c:v>O Líder Inconsciente</c:v>
                </c:pt>
              </c:strCache>
            </c:strRef>
          </c:cat>
          <c:val>
            <c:numRef>
              <c:f>Planilha1!$C$2:$C$6</c:f>
              <c:numCache>
                <c:formatCode>General</c:formatCode>
                <c:ptCount val="5"/>
                <c:pt idx="0">
                  <c:v>0.113116727</c:v>
                </c:pt>
                <c:pt idx="1">
                  <c:v>0.36101083</c:v>
                </c:pt>
                <c:pt idx="2">
                  <c:v>0.42719614900000002</c:v>
                </c:pt>
                <c:pt idx="3">
                  <c:v>8.5439230000000005E-2</c:v>
                </c:pt>
                <c:pt idx="4">
                  <c:v>1.3237064E-2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C4-40E0-AB9C-907C5A9FEA0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066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rgbClr val="E5E5E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066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3932735549125002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200" b="0" i="0" u="none" strike="noStrike" kern="1200" baseline="0">
              <a:solidFill>
                <a:srgbClr val="5C6066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Nota Atual</c:v>
                </c:pt>
              </c:strCache>
            </c:strRef>
          </c:tx>
          <c:spPr>
            <a:solidFill>
              <a:srgbClr val="E6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6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8-414E-B238-D5FABAD2FF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18-414E-B238-D5FABAD2FFD8}"/>
            </c:ext>
          </c:extLst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VA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4C7E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18-414E-B238-D5FABAD2FF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718-414E-B238-D5FABAD2FFD8}"/>
            </c:ext>
          </c:extLst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VE</c:v>
                </c:pt>
              </c:strCache>
            </c:strRef>
          </c:tx>
          <c:spPr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AE3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18-414E-B238-D5FABAD2FFD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Sheet1!$D$2:$D$2</c:f>
              <c:numCache>
                <c:formatCode>General</c:formatCode>
                <c:ptCount val="1"/>
                <c:pt idx="0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718-414E-B238-D5FABAD2FFD8}"/>
            </c:ext>
          </c:extLst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150 Melhores GPTW - Nacional 2022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</c:strCache>
            </c:strRef>
          </c:cat>
          <c:val>
            <c:numRef>
              <c:f>Sheet1!$E$2:$E$2</c:f>
              <c:numCache>
                <c:formatCode>General</c:formatCode>
                <c:ptCount val="1"/>
                <c:pt idx="0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18-414E-B238-D5FABAD2F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0"/>
        <c:axId val="977818288"/>
        <c:axId val="977825360"/>
      </c:barChart>
      <c:catAx>
        <c:axId val="977818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77825360"/>
        <c:crosses val="autoZero"/>
        <c:auto val="1"/>
        <c:lblAlgn val="ctr"/>
        <c:lblOffset val="100"/>
        <c:noMultiLvlLbl val="0"/>
      </c:catAx>
      <c:valAx>
        <c:axId val="97782536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25000"/>
                  <a:lumOff val="7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pt-BR"/>
          </a:p>
        </c:txPr>
        <c:crossAx val="97781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150 GPTW</c:v>
                </c:pt>
              </c:strCache>
            </c:strRef>
          </c:tx>
          <c:spPr>
            <a:solidFill>
              <a:srgbClr val="7030A0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Acelerado</c:v>
                </c:pt>
                <c:pt idx="1">
                  <c:v>Funcional</c:v>
                </c:pt>
                <c:pt idx="2">
                  <c:v>Fricção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3"/>
                <c:pt idx="0">
                  <c:v>0.22</c:v>
                </c:pt>
                <c:pt idx="1">
                  <c:v>0.453333333</c:v>
                </c:pt>
                <c:pt idx="2">
                  <c:v>0.32666666700000002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FE-4800-BE81-06EE085204FF}"/>
            </c:ext>
          </c:extLst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Empresas Certificadas Não Premiadas</c:v>
                </c:pt>
              </c:strCache>
            </c:strRef>
          </c:tx>
          <c:spPr>
            <a:solidFill>
              <a:srgbClr val="BFBFBF"/>
            </a:solidFill>
            <a:ln w="0">
              <a:noFill/>
            </a:ln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en-US" sz="1200" b="0" i="0" u="none" strike="noStrike" kern="1200" spc="-1" baseline="0">
                    <a:solidFill>
                      <a:srgbClr val="5C6066"/>
                    </a:solidFill>
                    <a:latin typeface="Gilroy Bold"/>
                    <a:ea typeface="DejaVu Sans" panose="020B0606030804020204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3"/>
                <c:pt idx="0">
                  <c:v>Acelerado</c:v>
                </c:pt>
                <c:pt idx="1">
                  <c:v>Funcional</c:v>
                </c:pt>
                <c:pt idx="2">
                  <c:v>Fricção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3"/>
                <c:pt idx="0">
                  <c:v>7.5903613999999994E-2</c:v>
                </c:pt>
                <c:pt idx="1">
                  <c:v>0.23614457799999999</c:v>
                </c:pt>
                <c:pt idx="2">
                  <c:v>0.68795180700000003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FE-4800-BE81-06EE085204F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1"/>
        </c:dLbls>
        <c:gapWidth val="219"/>
        <c:overlap val="-27"/>
        <c:axId val="28547119"/>
        <c:axId val="39301233"/>
      </c:barChart>
      <c:catAx>
        <c:axId val="28547119"/>
        <c:scaling>
          <c:orientation val="maxMin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 cap="flat" cmpd="sng" algn="ctr">
            <a:solidFill>
              <a:srgbClr val="DBDBDB"/>
            </a:solidFill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100" b="0" i="0" u="none" strike="noStrike" kern="1200" spc="-1" baseline="0">
                <a:solidFill>
                  <a:srgbClr val="5C6066"/>
                </a:solidFill>
                <a:latin typeface="Gilroy Medium"/>
                <a:ea typeface="DejaVu Sans" panose="020B0606030804020204"/>
                <a:cs typeface="+mn-cs"/>
              </a:defRPr>
            </a:pPr>
            <a:endParaRPr lang="pt-BR"/>
          </a:p>
        </c:txPr>
        <c:crossAx val="39301233"/>
        <c:crosses val="autoZero"/>
        <c:auto val="1"/>
        <c:lblAlgn val="ctr"/>
        <c:lblOffset val="100"/>
        <c:noMultiLvlLbl val="0"/>
      </c:catAx>
      <c:valAx>
        <c:axId val="39301233"/>
        <c:scaling>
          <c:orientation val="minMax"/>
        </c:scaling>
        <c:delete val="0"/>
        <c:axPos val="r"/>
        <c:majorGridlines>
          <c:spPr>
            <a:ln w="6480" cap="flat" cmpd="sng" algn="ctr">
              <a:solidFill>
                <a:srgbClr val="E5E5E5"/>
              </a:solidFill>
              <a:prstDash val="solid"/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6480" cap="flat" cmpd="sng" algn="ctr">
            <a:noFill/>
            <a:prstDash val="solid"/>
            <a:round/>
          </a:ln>
        </c:spPr>
        <c:txPr>
          <a:bodyPr rot="-60000000" spcFirstLastPara="0" vertOverflow="ellipsis" vert="horz" wrap="square" anchor="ctr" anchorCtr="1"/>
          <a:lstStyle/>
          <a:p>
            <a:pPr>
              <a:defRPr lang="en-US" sz="1200" b="1" i="0" u="none" strike="noStrike" kern="1200" spc="-1" baseline="0">
                <a:solidFill>
                  <a:srgbClr val="5C6066"/>
                </a:solidFill>
                <a:latin typeface="Segoe UI"/>
                <a:ea typeface="Segoe UI Black"/>
                <a:cs typeface="+mn-cs"/>
              </a:defRPr>
            </a:pPr>
            <a:endParaRPr lang="pt-BR"/>
          </a:p>
        </c:txPr>
        <c:crossAx val="28547119"/>
        <c:crosses val="autoZero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23391284016800701"/>
          <c:y val="0.93932735549125002"/>
          <c:w val="0.53217427028860598"/>
          <c:h val="5.9081442347952401E-2"/>
        </c:manualLayout>
      </c:layout>
      <c:overlay val="0"/>
      <c:spPr>
        <a:noFill/>
        <a:ln w="0">
          <a:noFill/>
        </a:ln>
      </c:spPr>
      <c:txPr>
        <a:bodyPr rot="0" spcFirstLastPara="0" vertOverflow="ellipsis" vert="horz" wrap="square" anchor="ctr" anchorCtr="1"/>
        <a:lstStyle/>
        <a:p>
          <a:pPr>
            <a:defRPr lang="en-US" sz="1200" b="0" i="0" u="none" strike="noStrike" kern="1200" spc="-1" baseline="0">
              <a:solidFill>
                <a:srgbClr val="5C6066"/>
              </a:solidFill>
              <a:latin typeface="Gilroy Medium"/>
              <a:ea typeface="DejaVu Sans" panose="020B0606030804020204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360">
      <a:noFill/>
    </a:ln>
  </c:spPr>
  <c:txPr>
    <a:bodyPr/>
    <a:lstStyle/>
    <a:p>
      <a:pPr>
        <a:defRPr lang="en-US"/>
      </a:pPr>
      <a:endParaRPr lang="pt-BR"/>
    </a:p>
  </c:txPr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rgbClr val="5C6167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91</c:v>
                </c:pt>
                <c:pt idx="1">
                  <c:v>89</c:v>
                </c:pt>
                <c:pt idx="2">
                  <c:v>88</c:v>
                </c:pt>
                <c:pt idx="3">
                  <c:v>93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B8-4477-9A86-88F70BC398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rgbClr val="5C6167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91</c:v>
                </c:pt>
                <c:pt idx="1">
                  <c:v>88</c:v>
                </c:pt>
                <c:pt idx="2">
                  <c:v>87</c:v>
                </c:pt>
                <c:pt idx="3">
                  <c:v>93</c:v>
                </c:pt>
                <c:pt idx="4">
                  <c:v>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B8-4477-9A86-88F70BC398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150 Melhores GPTW - Nacional 2022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rgbClr val="5C6167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Credibilidade</c:v>
                </c:pt>
                <c:pt idx="1">
                  <c:v>Respeito</c:v>
                </c:pt>
                <c:pt idx="2">
                  <c:v>Imparcialidade</c:v>
                </c:pt>
                <c:pt idx="3">
                  <c:v>Orgulho</c:v>
                </c:pt>
                <c:pt idx="4">
                  <c:v>Camaradagem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91</c:v>
                </c:pt>
                <c:pt idx="1">
                  <c:v>91</c:v>
                </c:pt>
                <c:pt idx="2">
                  <c:v>89</c:v>
                </c:pt>
                <c:pt idx="3">
                  <c:v>93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CB8-4477-9A86-88F70BC398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ysClr val="window" lastClr="FFFFFF">
                  <a:lumMod val="85000"/>
                </a:sys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lang="en-US" sz="14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legendEntry>
      <c:layout>
        <c:manualLayout>
          <c:xMode val="edge"/>
          <c:yMode val="edge"/>
          <c:x val="4.1864642172085098E-3"/>
          <c:y val="0.92435719622513701"/>
          <c:w val="0.99097413897886499"/>
          <c:h val="6.73418673910084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Empresa Fictícia - 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AE3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D36-4F75-B626-6965827C9B9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O fato dela me proporcionar equilíbrio entre minha vida pessoal e profissional
r=7</c:v>
                </c:pt>
                <c:pt idx="1">
                  <c:v>O fato de saber que só serei demitido em último caso
r=8</c:v>
                </c:pt>
                <c:pt idx="2">
                  <c:v>A oportunidade que tenho de crescer e me desenvolver
r=37</c:v>
                </c:pt>
                <c:pt idx="3">
                  <c:v>Não identificados
r=8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82</c:v>
                </c:pt>
                <c:pt idx="1">
                  <c:v>56</c:v>
                </c:pt>
                <c:pt idx="2">
                  <c:v>72</c:v>
                </c:pt>
                <c:pt idx="3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36-4F75-B626-6965827C9B9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Empresa Fictícia - 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195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Planilha1!$A$2:$A$5</c:f>
              <c:strCache>
                <c:ptCount val="4"/>
                <c:pt idx="0">
                  <c:v>O fato dela me proporcionar equilíbrio entre minha vida pessoal e profissional
r=7</c:v>
                </c:pt>
                <c:pt idx="1">
                  <c:v>O fato de saber que só serei demitido em último caso
r=8</c:v>
                </c:pt>
                <c:pt idx="2">
                  <c:v>A oportunidade que tenho de crescer e me desenvolver
r=37</c:v>
                </c:pt>
                <c:pt idx="3">
                  <c:v>Não identificados
r=8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80</c:v>
                </c:pt>
                <c:pt idx="1">
                  <c:v>69</c:v>
                </c:pt>
                <c:pt idx="2">
                  <c:v>79</c:v>
                </c:pt>
                <c:pt idx="3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36-4F75-B626-6965827C9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-20"/>
        <c:axId val="977818288"/>
        <c:axId val="977825360"/>
      </c:barChart>
      <c:catAx>
        <c:axId val="977818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77825360"/>
        <c:crosses val="autoZero"/>
        <c:auto val="1"/>
        <c:lblAlgn val="ctr"/>
        <c:lblOffset val="100"/>
        <c:noMultiLvlLbl val="0"/>
      </c:catAx>
      <c:valAx>
        <c:axId val="977825360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5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97781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877104050020301"/>
          <c:y val="0.92579265483469597"/>
          <c:w val="0.72401565259371803"/>
          <c:h val="5.70489006661168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5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 fato dela me proporcionar equilíbrio entre minha vida pessoal e profissional
r=9</c:v>
                </c:pt>
                <c:pt idx="1">
                  <c:v>A remuneração e benefícios oferecidos pela empresa
r=7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91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 fato dela me proporcionar equilíbrio entre minha vida pessoal e profissional
r=9</c:v>
                </c:pt>
                <c:pt idx="1">
                  <c:v>A remuneração e benefícios oferecidos pela empresa
r=7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91</c:v>
                </c:pt>
                <c:pt idx="1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Visão Empresa</c:v>
                </c:pt>
              </c:strCache>
            </c:strRef>
          </c:tx>
          <c:spPr>
            <a:solidFill>
              <a:srgbClr val="DAE3F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A oportunidade que tenho de crescer e me desenvolver
r=9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B2-40BF-9D86-31EDD4D6F17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Visão Área</c:v>
                </c:pt>
              </c:strCache>
            </c:strRef>
          </c:tx>
          <c:spPr>
            <a:solidFill>
              <a:srgbClr val="B4C7E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0" i="0" u="none" strike="noStrike" kern="1200" baseline="0">
                    <a:solidFill>
                      <a:srgbClr val="5C6167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</c:f>
              <c:strCache>
                <c:ptCount val="1"/>
                <c:pt idx="0">
                  <c:v>A oportunidade que tenho de crescer e me desenvolver
r=9</c:v>
                </c:pt>
              </c:strCache>
            </c:strRef>
          </c:cat>
          <c:val>
            <c:numRef>
              <c:f>Sheet1!$C$2:$C$2</c:f>
              <c:numCache>
                <c:formatCode>General</c:formatCode>
                <c:ptCount val="1"/>
                <c:pt idx="0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B2-40BF-9D86-31EDD4D6F1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37763664"/>
        <c:axId val="337765328"/>
      </c:barChart>
      <c:catAx>
        <c:axId val="337763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00" b="0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5328"/>
        <c:crosses val="autoZero"/>
        <c:auto val="1"/>
        <c:lblAlgn val="ctr"/>
        <c:lblOffset val="100"/>
        <c:noMultiLvlLbl val="0"/>
      </c:catAx>
      <c:valAx>
        <c:axId val="337765328"/>
        <c:scaling>
          <c:orientation val="minMax"/>
          <c:max val="100"/>
        </c:scaling>
        <c:delete val="0"/>
        <c:axPos val="l"/>
        <c:majorGridlines>
          <c:spPr>
            <a:ln w="317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200" b="1" i="0" u="none" strike="noStrike" kern="1200" baseline="0">
                <a:solidFill>
                  <a:srgbClr val="5C6167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37763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91284016800701"/>
          <c:y val="0.90306495023889499"/>
          <c:w val="0.53217427028860598"/>
          <c:h val="5.90814423479524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400" b="0" i="0" u="none" strike="noStrike" kern="1200" baseline="0">
              <a:solidFill>
                <a:srgbClr val="5C6167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endParaRPr lang="en-US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01514330231901"/>
          <c:y val="8.7091145756842001E-2"/>
          <c:w val="0.35838148148148102"/>
          <c:h val="0.686703032264792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O principal motivo que me faz permanecer na empresa é</c:v>
                </c:pt>
              </c:strCache>
            </c:strRef>
          </c:tx>
          <c:spPr>
            <a:ln w="19050">
              <a:noFill/>
            </a:ln>
          </c:spPr>
          <c:dPt>
            <c:idx val="0"/>
            <c:bubble3D val="0"/>
            <c:spPr>
              <a:solidFill>
                <a:srgbClr val="A6A6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CAE-45E3-BB16-03E5F5D6A6E7}"/>
              </c:ext>
            </c:extLst>
          </c:dPt>
          <c:dPt>
            <c:idx val="1"/>
            <c:bubble3D val="0"/>
            <c:spPr>
              <a:solidFill>
                <a:srgbClr val="E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CAE-45E3-BB16-03E5F5D6A6E7}"/>
              </c:ext>
            </c:extLst>
          </c:dPt>
          <c:dPt>
            <c:idx val="2"/>
            <c:bubble3D val="0"/>
            <c:spPr>
              <a:solidFill>
                <a:srgbClr val="B4C7E7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CAE-45E3-BB16-03E5F5D6A6E7}"/>
              </c:ext>
            </c:extLst>
          </c:dPt>
          <c:dPt>
            <c:idx val="3"/>
            <c:bubble3D val="0"/>
            <c:spPr>
              <a:solidFill>
                <a:srgbClr val="DAE3F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CAE-45E3-BB16-03E5F5D6A6E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4CAE-45E3-BB16-03E5F5D6A6E7}"/>
              </c:ext>
            </c:extLst>
          </c:dPt>
          <c:dLbls>
            <c:dLbl>
              <c:idx val="0"/>
              <c:layout>
                <c:manualLayout>
                  <c:x val="3.9012261463604897E-2"/>
                  <c:y val="-0.1126609410332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A6A6A6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AE-45E3-BB16-03E5F5D6A6E7}"/>
                </c:ext>
              </c:extLst>
            </c:dLbl>
            <c:dLbl>
              <c:idx val="1"/>
              <c:layout>
                <c:manualLayout>
                  <c:x val="0"/>
                  <c:y val="9.01287528266264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E6000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AE-45E3-BB16-03E5F5D6A6E7}"/>
                </c:ext>
              </c:extLst>
            </c:dLbl>
            <c:dLbl>
              <c:idx val="2"/>
              <c:layout>
                <c:manualLayout>
                  <c:x val="-5.7889162171800797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B4C7E7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AE-45E3-BB16-03E5F5D6A6E7}"/>
                </c:ext>
              </c:extLst>
            </c:dLbl>
            <c:dLbl>
              <c:idx val="3"/>
              <c:layout>
                <c:manualLayout>
                  <c:x val="-5.4113782030161602E-2"/>
                  <c:y val="-4.50643764133133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DAE3F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AE-45E3-BB16-03E5F5D6A6E7}"/>
                </c:ext>
              </c:extLst>
            </c:dLbl>
            <c:dLbl>
              <c:idx val="4"/>
              <c:layout>
                <c:manualLayout>
                  <c:x val="-2.5169200944261199E-3"/>
                  <c:y val="-9.76394822288454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1200" b="1" i="0" u="none" strike="noStrike" kern="1200" baseline="0">
                      <a:solidFill>
                        <a:srgbClr val="7030A0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AE-45E3-BB16-03E5F5D6A6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O fato dela me proporcionar equilíbrio entre minha vida pessoal e profissional (r= 9)</c:v>
                </c:pt>
                <c:pt idx="1">
                  <c:v>A remuneração e benefícios oferecidos pela empresa (r= 7)</c:v>
                </c:pt>
                <c:pt idx="2">
                  <c:v>A oportunidade que tenho de crescer e me desenvolver (r= 9)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</c:v>
                </c:pt>
                <c:pt idx="1">
                  <c:v>7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AE-45E3-BB16-03E5F5D6A6E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3937696714894101"/>
          <c:y val="0.21672594097512901"/>
          <c:w val="0.39362697995649698"/>
          <c:h val="0.431031495189092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t-BR"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pt-B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6525295"/>
            <a:ext cx="9144000" cy="332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ctangle 12"/>
          <p:cNvSpPr/>
          <p:nvPr/>
        </p:nvSpPr>
        <p:spPr>
          <a:xfrm>
            <a:off x="213947" y="6659095"/>
            <a:ext cx="4053253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2019 Great </a:t>
            </a:r>
            <a:r>
              <a:rPr lang="pt-BR" sz="600" kern="1200" spc="30" baseline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600" kern="1200" spc="30" baseline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600" kern="1200" spc="30" baseline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27" name="Rectangle 12"/>
          <p:cNvSpPr/>
          <p:nvPr/>
        </p:nvSpPr>
        <p:spPr>
          <a:xfrm>
            <a:off x="5867336" y="6656205"/>
            <a:ext cx="2834528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29" name="Gráfico 1"/>
          <p:cNvGrpSpPr/>
          <p:nvPr/>
        </p:nvGrpSpPr>
        <p:grpSpPr>
          <a:xfrm>
            <a:off x="8811295" y="6525295"/>
            <a:ext cx="332705" cy="332705"/>
            <a:chOff x="11748407" y="6414406"/>
            <a:chExt cx="443593" cy="443593"/>
          </a:xfrm>
        </p:grpSpPr>
        <p:sp>
          <p:nvSpPr>
            <p:cNvPr id="30" name="Forma Livre: Forma 29"/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/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/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/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/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/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/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/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/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/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/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/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/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/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/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/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/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/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Retângulo 7"/>
          <p:cNvSpPr/>
          <p:nvPr/>
        </p:nvSpPr>
        <p:spPr>
          <a:xfrm>
            <a:off x="0" y="6525295"/>
            <a:ext cx="9144000" cy="3327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ctangle 12"/>
          <p:cNvSpPr/>
          <p:nvPr/>
        </p:nvSpPr>
        <p:spPr>
          <a:xfrm>
            <a:off x="213947" y="6659095"/>
            <a:ext cx="4053253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2019 Great </a:t>
            </a:r>
            <a:r>
              <a:rPr lang="pt-BR" sz="600" kern="1200" spc="30" baseline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600" kern="1200" spc="30" baseline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600" kern="1200" spc="30" baseline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0" name="Rectangle 12"/>
          <p:cNvSpPr/>
          <p:nvPr/>
        </p:nvSpPr>
        <p:spPr>
          <a:xfrm>
            <a:off x="5867336" y="6656205"/>
            <a:ext cx="2834528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600" kern="1200" spc="3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grpSp>
        <p:nvGrpSpPr>
          <p:cNvPr id="11" name="Gráfico 1"/>
          <p:cNvGrpSpPr/>
          <p:nvPr/>
        </p:nvGrpSpPr>
        <p:grpSpPr>
          <a:xfrm>
            <a:off x="8811295" y="6525295"/>
            <a:ext cx="332705" cy="332705"/>
            <a:chOff x="11748407" y="6414406"/>
            <a:chExt cx="443593" cy="443593"/>
          </a:xfrm>
        </p:grpSpPr>
        <p:sp>
          <p:nvSpPr>
            <p:cNvPr id="12" name="Forma Livre: Forma 11"/>
            <p:cNvSpPr/>
            <p:nvPr/>
          </p:nvSpPr>
          <p:spPr>
            <a:xfrm>
              <a:off x="11748394" y="6414393"/>
              <a:ext cx="443593" cy="443593"/>
            </a:xfrm>
            <a:custGeom>
              <a:avLst/>
              <a:gdLst>
                <a:gd name="connsiteX0" fmla="*/ 13 w 443593"/>
                <a:gd name="connsiteY0" fmla="*/ 13 h 443593"/>
                <a:gd name="connsiteX1" fmla="*/ 13 w 443593"/>
                <a:gd name="connsiteY1" fmla="*/ 295742 h 443593"/>
                <a:gd name="connsiteX2" fmla="*/ 13 w 443593"/>
                <a:gd name="connsiteY2" fmla="*/ 443606 h 443593"/>
                <a:gd name="connsiteX3" fmla="*/ 443606 w 443593"/>
                <a:gd name="connsiteY3" fmla="*/ 443606 h 443593"/>
                <a:gd name="connsiteX4" fmla="*/ 443606 w 443593"/>
                <a:gd name="connsiteY4" fmla="*/ 295742 h 443593"/>
                <a:gd name="connsiteX5" fmla="*/ 443606 w 443593"/>
                <a:gd name="connsiteY5" fmla="*/ 13 h 443593"/>
                <a:gd name="connsiteX6" fmla="*/ 13 w 443593"/>
                <a:gd name="connsiteY6" fmla="*/ 13 h 443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3593" h="443593">
                  <a:moveTo>
                    <a:pt x="13" y="13"/>
                  </a:moveTo>
                  <a:lnTo>
                    <a:pt x="13" y="295742"/>
                  </a:lnTo>
                  <a:lnTo>
                    <a:pt x="13" y="443606"/>
                  </a:lnTo>
                  <a:lnTo>
                    <a:pt x="443606" y="443606"/>
                  </a:lnTo>
                  <a:lnTo>
                    <a:pt x="443606" y="295742"/>
                  </a:lnTo>
                  <a:lnTo>
                    <a:pt x="443606" y="13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E60000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/>
            <p:cNvSpPr/>
            <p:nvPr/>
          </p:nvSpPr>
          <p:spPr>
            <a:xfrm>
              <a:off x="11772459" y="6437312"/>
              <a:ext cx="82968" cy="84201"/>
            </a:xfrm>
            <a:custGeom>
              <a:avLst/>
              <a:gdLst>
                <a:gd name="connsiteX0" fmla="*/ 83302 w 82968"/>
                <a:gd name="connsiteY0" fmla="*/ 39152 h 84200"/>
                <a:gd name="connsiteX1" fmla="*/ 83302 w 82968"/>
                <a:gd name="connsiteY1" fmla="*/ 45407 h 84200"/>
                <a:gd name="connsiteX2" fmla="*/ 72183 w 82968"/>
                <a:gd name="connsiteY2" fmla="*/ 73555 h 84200"/>
                <a:gd name="connsiteX3" fmla="*/ 43456 w 82968"/>
                <a:gd name="connsiteY3" fmla="*/ 84329 h 84200"/>
                <a:gd name="connsiteX4" fmla="*/ 12294 w 82968"/>
                <a:gd name="connsiteY4" fmla="*/ 72167 h 84200"/>
                <a:gd name="connsiteX5" fmla="*/ 13 w 82968"/>
                <a:gd name="connsiteY5" fmla="*/ 42278 h 84200"/>
                <a:gd name="connsiteX6" fmla="*/ 12179 w 82968"/>
                <a:gd name="connsiteY6" fmla="*/ 12294 h 84200"/>
                <a:gd name="connsiteX7" fmla="*/ 42528 w 82968"/>
                <a:gd name="connsiteY7" fmla="*/ 13 h 84200"/>
                <a:gd name="connsiteX8" fmla="*/ 77851 w 82968"/>
                <a:gd name="connsiteY8" fmla="*/ 18907 h 84200"/>
                <a:gd name="connsiteX9" fmla="*/ 64182 w 82968"/>
                <a:gd name="connsiteY9" fmla="*/ 26785 h 84200"/>
                <a:gd name="connsiteX10" fmla="*/ 42413 w 82968"/>
                <a:gd name="connsiteY10" fmla="*/ 15547 h 84200"/>
                <a:gd name="connsiteX11" fmla="*/ 23298 w 82968"/>
                <a:gd name="connsiteY11" fmla="*/ 23191 h 84200"/>
                <a:gd name="connsiteX12" fmla="*/ 15884 w 82968"/>
                <a:gd name="connsiteY12" fmla="*/ 42306 h 84200"/>
                <a:gd name="connsiteX13" fmla="*/ 23413 w 82968"/>
                <a:gd name="connsiteY13" fmla="*/ 61303 h 84200"/>
                <a:gd name="connsiteX14" fmla="*/ 43571 w 82968"/>
                <a:gd name="connsiteY14" fmla="*/ 68688 h 84200"/>
                <a:gd name="connsiteX15" fmla="*/ 67201 w 82968"/>
                <a:gd name="connsiteY15" fmla="*/ 53281 h 84200"/>
                <a:gd name="connsiteX16" fmla="*/ 42643 w 82968"/>
                <a:gd name="connsiteY16" fmla="*/ 53281 h 84200"/>
                <a:gd name="connsiteX17" fmla="*/ 42643 w 82968"/>
                <a:gd name="connsiteY17" fmla="*/ 39152 h 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2968" h="84200">
                  <a:moveTo>
                    <a:pt x="83302" y="39152"/>
                  </a:moveTo>
                  <a:lnTo>
                    <a:pt x="83302" y="45407"/>
                  </a:lnTo>
                  <a:cubicBezTo>
                    <a:pt x="83302" y="56993"/>
                    <a:pt x="79596" y="66375"/>
                    <a:pt x="72183" y="73555"/>
                  </a:cubicBezTo>
                  <a:cubicBezTo>
                    <a:pt x="64769" y="80739"/>
                    <a:pt x="55154" y="84329"/>
                    <a:pt x="43456" y="84329"/>
                  </a:cubicBezTo>
                  <a:cubicBezTo>
                    <a:pt x="30946" y="84329"/>
                    <a:pt x="20521" y="80275"/>
                    <a:pt x="12294" y="72167"/>
                  </a:cubicBezTo>
                  <a:cubicBezTo>
                    <a:pt x="4079" y="63952"/>
                    <a:pt x="13" y="53979"/>
                    <a:pt x="13" y="42278"/>
                  </a:cubicBezTo>
                  <a:cubicBezTo>
                    <a:pt x="13" y="30461"/>
                    <a:pt x="4067" y="20509"/>
                    <a:pt x="12179" y="12294"/>
                  </a:cubicBezTo>
                  <a:cubicBezTo>
                    <a:pt x="20394" y="4079"/>
                    <a:pt x="30481" y="13"/>
                    <a:pt x="42528" y="13"/>
                  </a:cubicBezTo>
                  <a:cubicBezTo>
                    <a:pt x="57705" y="13"/>
                    <a:pt x="70910" y="7427"/>
                    <a:pt x="77851" y="18907"/>
                  </a:cubicBezTo>
                  <a:lnTo>
                    <a:pt x="64182" y="26785"/>
                  </a:lnTo>
                  <a:cubicBezTo>
                    <a:pt x="60358" y="20180"/>
                    <a:pt x="52016" y="15547"/>
                    <a:pt x="42413" y="15547"/>
                  </a:cubicBezTo>
                  <a:cubicBezTo>
                    <a:pt x="34653" y="15547"/>
                    <a:pt x="28281" y="18095"/>
                    <a:pt x="23298" y="23191"/>
                  </a:cubicBezTo>
                  <a:cubicBezTo>
                    <a:pt x="18315" y="28173"/>
                    <a:pt x="15884" y="34544"/>
                    <a:pt x="15884" y="42306"/>
                  </a:cubicBezTo>
                  <a:cubicBezTo>
                    <a:pt x="15884" y="49950"/>
                    <a:pt x="18435" y="56325"/>
                    <a:pt x="23413" y="61303"/>
                  </a:cubicBezTo>
                  <a:cubicBezTo>
                    <a:pt x="28522" y="66260"/>
                    <a:pt x="35229" y="68688"/>
                    <a:pt x="43571" y="68688"/>
                  </a:cubicBezTo>
                  <a:cubicBezTo>
                    <a:pt x="55967" y="68688"/>
                    <a:pt x="64305" y="62897"/>
                    <a:pt x="67201" y="53281"/>
                  </a:cubicBezTo>
                  <a:lnTo>
                    <a:pt x="42643" y="53281"/>
                  </a:lnTo>
                  <a:lnTo>
                    <a:pt x="42643" y="39152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/>
            <p:cNvSpPr/>
            <p:nvPr/>
          </p:nvSpPr>
          <p:spPr>
            <a:xfrm>
              <a:off x="11865490" y="6460925"/>
              <a:ext cx="30805" cy="58735"/>
            </a:xfrm>
            <a:custGeom>
              <a:avLst/>
              <a:gdLst>
                <a:gd name="connsiteX0" fmla="*/ 14212 w 30805"/>
                <a:gd name="connsiteY0" fmla="*/ 11136 h 58734"/>
                <a:gd name="connsiteX1" fmla="*/ 30941 w 30805"/>
                <a:gd name="connsiteY1" fmla="*/ 13 h 58734"/>
                <a:gd name="connsiteX2" fmla="*/ 30941 w 30805"/>
                <a:gd name="connsiteY2" fmla="*/ 16693 h 58734"/>
                <a:gd name="connsiteX3" fmla="*/ 19277 w 30805"/>
                <a:gd name="connsiteY3" fmla="*/ 19474 h 58734"/>
                <a:gd name="connsiteX4" fmla="*/ 14212 w 30805"/>
                <a:gd name="connsiteY4" fmla="*/ 31385 h 58734"/>
                <a:gd name="connsiteX5" fmla="*/ 14212 w 30805"/>
                <a:gd name="connsiteY5" fmla="*/ 59073 h 58734"/>
                <a:gd name="connsiteX6" fmla="*/ 13 w 30805"/>
                <a:gd name="connsiteY6" fmla="*/ 59073 h 58734"/>
                <a:gd name="connsiteX7" fmla="*/ 13 w 30805"/>
                <a:gd name="connsiteY7" fmla="*/ 1159 h 58734"/>
                <a:gd name="connsiteX8" fmla="*/ 14208 w 30805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805" h="58734">
                  <a:moveTo>
                    <a:pt x="14212" y="11136"/>
                  </a:moveTo>
                  <a:cubicBezTo>
                    <a:pt x="16853" y="3722"/>
                    <a:pt x="23458" y="13"/>
                    <a:pt x="30941" y="13"/>
                  </a:cubicBezTo>
                  <a:lnTo>
                    <a:pt x="30941" y="16693"/>
                  </a:lnTo>
                  <a:cubicBezTo>
                    <a:pt x="26839" y="16060"/>
                    <a:pt x="22652" y="17058"/>
                    <a:pt x="19277" y="19474"/>
                  </a:cubicBezTo>
                  <a:cubicBezTo>
                    <a:pt x="15867" y="21905"/>
                    <a:pt x="14212" y="25844"/>
                    <a:pt x="14212" y="31385"/>
                  </a:cubicBezTo>
                  <a:lnTo>
                    <a:pt x="14212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208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/>
            <p:cNvSpPr/>
            <p:nvPr/>
          </p:nvSpPr>
          <p:spPr>
            <a:xfrm>
              <a:off x="11904752" y="6460473"/>
              <a:ext cx="59556" cy="60789"/>
            </a:xfrm>
            <a:custGeom>
              <a:avLst/>
              <a:gdLst>
                <a:gd name="connsiteX0" fmla="*/ 15654 w 59556"/>
                <a:gd name="connsiteY0" fmla="*/ 36725 h 60788"/>
                <a:gd name="connsiteX1" fmla="*/ 31989 w 59556"/>
                <a:gd name="connsiteY1" fmla="*/ 47613 h 60788"/>
                <a:gd name="connsiteX2" fmla="*/ 44964 w 59556"/>
                <a:gd name="connsiteY2" fmla="*/ 41822 h 60788"/>
                <a:gd name="connsiteX3" fmla="*/ 57011 w 59556"/>
                <a:gd name="connsiteY3" fmla="*/ 48771 h 60788"/>
                <a:gd name="connsiteX4" fmla="*/ 31755 w 59556"/>
                <a:gd name="connsiteY4" fmla="*/ 61167 h 60788"/>
                <a:gd name="connsiteX5" fmla="*/ 8700 w 59556"/>
                <a:gd name="connsiteY5" fmla="*/ 52480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2 h 60788"/>
                <a:gd name="connsiteX13" fmla="*/ 30584 w 59556"/>
                <a:gd name="connsiteY13" fmla="*/ 13440 h 60788"/>
                <a:gd name="connsiteX14" fmla="*/ 15407 w 59556"/>
                <a:gd name="connsiteY14" fmla="*/ 2514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5"/>
                  </a:moveTo>
                  <a:cubicBezTo>
                    <a:pt x="17625" y="44023"/>
                    <a:pt x="23068" y="47613"/>
                    <a:pt x="31989" y="47613"/>
                  </a:cubicBezTo>
                  <a:cubicBezTo>
                    <a:pt x="37665" y="47613"/>
                    <a:pt x="42068" y="45646"/>
                    <a:pt x="44964" y="41822"/>
                  </a:cubicBezTo>
                  <a:lnTo>
                    <a:pt x="57011" y="48771"/>
                  </a:lnTo>
                  <a:cubicBezTo>
                    <a:pt x="51334" y="56986"/>
                    <a:pt x="42877" y="61167"/>
                    <a:pt x="31755" y="61167"/>
                  </a:cubicBezTo>
                  <a:cubicBezTo>
                    <a:pt x="22139" y="61167"/>
                    <a:pt x="14504" y="58272"/>
                    <a:pt x="8700" y="52480"/>
                  </a:cubicBezTo>
                  <a:cubicBezTo>
                    <a:pt x="2896" y="46689"/>
                    <a:pt x="13" y="39390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2"/>
                  </a:moveTo>
                  <a:cubicBezTo>
                    <a:pt x="43222" y="17264"/>
                    <a:pt x="37431" y="13440"/>
                    <a:pt x="30584" y="13440"/>
                  </a:cubicBezTo>
                  <a:cubicBezTo>
                    <a:pt x="22591" y="13440"/>
                    <a:pt x="17145" y="17728"/>
                    <a:pt x="15407" y="2514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/>
            <p:cNvSpPr/>
            <p:nvPr/>
          </p:nvSpPr>
          <p:spPr>
            <a:xfrm>
              <a:off x="11971480" y="6460473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76 w 61610"/>
                <a:gd name="connsiteY1" fmla="*/ 1627 h 60788"/>
                <a:gd name="connsiteX2" fmla="*/ 61976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19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76" y="1627"/>
                  </a:lnTo>
                  <a:lnTo>
                    <a:pt x="61976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8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90" y="45413"/>
                    <a:pt x="26312" y="46919"/>
                    <a:pt x="30946" y="46919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/>
            <p:cNvSpPr/>
            <p:nvPr/>
          </p:nvSpPr>
          <p:spPr>
            <a:xfrm>
              <a:off x="12044357" y="6445867"/>
              <a:ext cx="37788" cy="74343"/>
            </a:xfrm>
            <a:custGeom>
              <a:avLst/>
              <a:gdLst>
                <a:gd name="connsiteX0" fmla="*/ 38125 w 37787"/>
                <a:gd name="connsiteY0" fmla="*/ 30596 h 74342"/>
                <a:gd name="connsiteX1" fmla="*/ 25031 w 37787"/>
                <a:gd name="connsiteY1" fmla="*/ 30596 h 74342"/>
                <a:gd name="connsiteX2" fmla="*/ 25031 w 37787"/>
                <a:gd name="connsiteY2" fmla="*/ 54690 h 74342"/>
                <a:gd name="connsiteX3" fmla="*/ 38121 w 37787"/>
                <a:gd name="connsiteY3" fmla="*/ 60601 h 74342"/>
                <a:gd name="connsiteX4" fmla="*/ 38121 w 37787"/>
                <a:gd name="connsiteY4" fmla="*/ 74155 h 74342"/>
                <a:gd name="connsiteX5" fmla="*/ 10084 w 37787"/>
                <a:gd name="connsiteY5" fmla="*/ 54694 h 74342"/>
                <a:gd name="connsiteX6" fmla="*/ 10084 w 37787"/>
                <a:gd name="connsiteY6" fmla="*/ 30596 h 74342"/>
                <a:gd name="connsiteX7" fmla="*/ 13 w 37787"/>
                <a:gd name="connsiteY7" fmla="*/ 30596 h 74342"/>
                <a:gd name="connsiteX8" fmla="*/ 13 w 37787"/>
                <a:gd name="connsiteY8" fmla="*/ 16221 h 74342"/>
                <a:gd name="connsiteX9" fmla="*/ 10088 w 37787"/>
                <a:gd name="connsiteY9" fmla="*/ 16221 h 74342"/>
                <a:gd name="connsiteX10" fmla="*/ 10088 w 37787"/>
                <a:gd name="connsiteY10" fmla="*/ 4531 h 74342"/>
                <a:gd name="connsiteX11" fmla="*/ 25031 w 37787"/>
                <a:gd name="connsiteY11" fmla="*/ 13 h 74342"/>
                <a:gd name="connsiteX12" fmla="*/ 25031 w 37787"/>
                <a:gd name="connsiteY12" fmla="*/ 16233 h 74342"/>
                <a:gd name="connsiteX13" fmla="*/ 38121 w 37787"/>
                <a:gd name="connsiteY13" fmla="*/ 16233 h 74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787" h="74342">
                  <a:moveTo>
                    <a:pt x="38125" y="30596"/>
                  </a:moveTo>
                  <a:lnTo>
                    <a:pt x="25031" y="30596"/>
                  </a:lnTo>
                  <a:lnTo>
                    <a:pt x="25031" y="54690"/>
                  </a:lnTo>
                  <a:cubicBezTo>
                    <a:pt x="25031" y="60946"/>
                    <a:pt x="29549" y="61061"/>
                    <a:pt x="38121" y="60601"/>
                  </a:cubicBezTo>
                  <a:lnTo>
                    <a:pt x="38121" y="74155"/>
                  </a:lnTo>
                  <a:cubicBezTo>
                    <a:pt x="17617" y="76471"/>
                    <a:pt x="10084" y="70565"/>
                    <a:pt x="10084" y="54694"/>
                  </a:cubicBezTo>
                  <a:lnTo>
                    <a:pt x="10084" y="30596"/>
                  </a:lnTo>
                  <a:lnTo>
                    <a:pt x="13" y="30596"/>
                  </a:lnTo>
                  <a:lnTo>
                    <a:pt x="13" y="16221"/>
                  </a:lnTo>
                  <a:lnTo>
                    <a:pt x="10088" y="16221"/>
                  </a:lnTo>
                  <a:lnTo>
                    <a:pt x="10088" y="4531"/>
                  </a:lnTo>
                  <a:lnTo>
                    <a:pt x="25031" y="13"/>
                  </a:lnTo>
                  <a:lnTo>
                    <a:pt x="25031" y="16233"/>
                  </a:lnTo>
                  <a:lnTo>
                    <a:pt x="38121" y="1623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/>
            <p:cNvSpPr/>
            <p:nvPr/>
          </p:nvSpPr>
          <p:spPr>
            <a:xfrm>
              <a:off x="11783117" y="6540768"/>
              <a:ext cx="57914" cy="80915"/>
            </a:xfrm>
            <a:custGeom>
              <a:avLst/>
              <a:gdLst>
                <a:gd name="connsiteX0" fmla="*/ 30247 w 57913"/>
                <a:gd name="connsiteY0" fmla="*/ 13 h 80914"/>
                <a:gd name="connsiteX1" fmla="*/ 49938 w 57913"/>
                <a:gd name="connsiteY1" fmla="*/ 7891 h 80914"/>
                <a:gd name="connsiteX2" fmla="*/ 57931 w 57913"/>
                <a:gd name="connsiteY2" fmla="*/ 27237 h 80914"/>
                <a:gd name="connsiteX3" fmla="*/ 49938 w 57913"/>
                <a:gd name="connsiteY3" fmla="*/ 46582 h 80914"/>
                <a:gd name="connsiteX4" fmla="*/ 30247 w 57913"/>
                <a:gd name="connsiteY4" fmla="*/ 54460 h 80914"/>
                <a:gd name="connsiteX5" fmla="*/ 15999 w 57913"/>
                <a:gd name="connsiteY5" fmla="*/ 54460 h 80914"/>
                <a:gd name="connsiteX6" fmla="*/ 15999 w 57913"/>
                <a:gd name="connsiteY6" fmla="*/ 81100 h 80914"/>
                <a:gd name="connsiteX7" fmla="*/ 13 w 57913"/>
                <a:gd name="connsiteY7" fmla="*/ 81100 h 80914"/>
                <a:gd name="connsiteX8" fmla="*/ 13 w 57913"/>
                <a:gd name="connsiteY8" fmla="*/ 13 h 80914"/>
                <a:gd name="connsiteX9" fmla="*/ 30247 w 57913"/>
                <a:gd name="connsiteY9" fmla="*/ 39513 h 80914"/>
                <a:gd name="connsiteX10" fmla="*/ 42064 w 57913"/>
                <a:gd name="connsiteY10" fmla="*/ 27237 h 80914"/>
                <a:gd name="connsiteX11" fmla="*/ 30247 w 57913"/>
                <a:gd name="connsiteY11" fmla="*/ 14956 h 80914"/>
                <a:gd name="connsiteX12" fmla="*/ 15999 w 57913"/>
                <a:gd name="connsiteY12" fmla="*/ 14956 h 80914"/>
                <a:gd name="connsiteX13" fmla="*/ 15999 w 57913"/>
                <a:gd name="connsiteY13" fmla="*/ 39513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3" h="80914">
                  <a:moveTo>
                    <a:pt x="30247" y="13"/>
                  </a:moveTo>
                  <a:cubicBezTo>
                    <a:pt x="38010" y="13"/>
                    <a:pt x="44623" y="2679"/>
                    <a:pt x="49938" y="7891"/>
                  </a:cubicBezTo>
                  <a:cubicBezTo>
                    <a:pt x="55253" y="13103"/>
                    <a:pt x="57931" y="19593"/>
                    <a:pt x="57931" y="27237"/>
                  </a:cubicBezTo>
                  <a:cubicBezTo>
                    <a:pt x="57931" y="34880"/>
                    <a:pt x="55269" y="41370"/>
                    <a:pt x="49938" y="46582"/>
                  </a:cubicBezTo>
                  <a:cubicBezTo>
                    <a:pt x="44607" y="51794"/>
                    <a:pt x="38027" y="54460"/>
                    <a:pt x="30247" y="54460"/>
                  </a:cubicBezTo>
                  <a:lnTo>
                    <a:pt x="15999" y="54460"/>
                  </a:lnTo>
                  <a:lnTo>
                    <a:pt x="15999" y="81100"/>
                  </a:lnTo>
                  <a:lnTo>
                    <a:pt x="13" y="81100"/>
                  </a:lnTo>
                  <a:lnTo>
                    <a:pt x="13" y="13"/>
                  </a:lnTo>
                  <a:close/>
                  <a:moveTo>
                    <a:pt x="30247" y="39513"/>
                  </a:moveTo>
                  <a:cubicBezTo>
                    <a:pt x="37082" y="39513"/>
                    <a:pt x="42064" y="34174"/>
                    <a:pt x="42064" y="27237"/>
                  </a:cubicBezTo>
                  <a:cubicBezTo>
                    <a:pt x="42064" y="20168"/>
                    <a:pt x="37082" y="14956"/>
                    <a:pt x="30247" y="14956"/>
                  </a:cubicBezTo>
                  <a:lnTo>
                    <a:pt x="15999" y="14956"/>
                  </a:lnTo>
                  <a:lnTo>
                    <a:pt x="15999" y="395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/>
            <p:cNvSpPr/>
            <p:nvPr/>
          </p:nvSpPr>
          <p:spPr>
            <a:xfrm>
              <a:off x="11851932" y="6541515"/>
              <a:ext cx="14786" cy="80093"/>
            </a:xfrm>
            <a:custGeom>
              <a:avLst/>
              <a:gdLst>
                <a:gd name="connsiteX0" fmla="*/ 13 w 14786"/>
                <a:gd name="connsiteY0" fmla="*/ 80353 h 80093"/>
                <a:gd name="connsiteX1" fmla="*/ 13 w 14786"/>
                <a:gd name="connsiteY1" fmla="*/ 13 h 80093"/>
                <a:gd name="connsiteX2" fmla="*/ 14956 w 14786"/>
                <a:gd name="connsiteY2" fmla="*/ 13 h 80093"/>
                <a:gd name="connsiteX3" fmla="*/ 14956 w 14786"/>
                <a:gd name="connsiteY3" fmla="*/ 80353 h 8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86" h="80093">
                  <a:moveTo>
                    <a:pt x="13" y="80353"/>
                  </a:moveTo>
                  <a:lnTo>
                    <a:pt x="13" y="13"/>
                  </a:lnTo>
                  <a:lnTo>
                    <a:pt x="14956" y="13"/>
                  </a:lnTo>
                  <a:lnTo>
                    <a:pt x="14956" y="8035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/>
            <p:cNvSpPr/>
            <p:nvPr/>
          </p:nvSpPr>
          <p:spPr>
            <a:xfrm>
              <a:off x="11879849" y="6562319"/>
              <a:ext cx="61610" cy="60789"/>
            </a:xfrm>
            <a:custGeom>
              <a:avLst/>
              <a:gdLst>
                <a:gd name="connsiteX0" fmla="*/ 47046 w 61610"/>
                <a:gd name="connsiteY0" fmla="*/ 1627 h 60788"/>
                <a:gd name="connsiteX1" fmla="*/ 61989 w 61610"/>
                <a:gd name="connsiteY1" fmla="*/ 1627 h 60788"/>
                <a:gd name="connsiteX2" fmla="*/ 61989 w 61610"/>
                <a:gd name="connsiteY2" fmla="*/ 59541 h 60788"/>
                <a:gd name="connsiteX3" fmla="*/ 47046 w 61610"/>
                <a:gd name="connsiteY3" fmla="*/ 59541 h 60788"/>
                <a:gd name="connsiteX4" fmla="*/ 47046 w 61610"/>
                <a:gd name="connsiteY4" fmla="*/ 52714 h 60788"/>
                <a:gd name="connsiteX5" fmla="*/ 28153 w 61610"/>
                <a:gd name="connsiteY5" fmla="*/ 61171 h 60788"/>
                <a:gd name="connsiteX6" fmla="*/ 8228 w 61610"/>
                <a:gd name="connsiteY6" fmla="*/ 52365 h 60788"/>
                <a:gd name="connsiteX7" fmla="*/ 13 w 61610"/>
                <a:gd name="connsiteY7" fmla="*/ 30596 h 60788"/>
                <a:gd name="connsiteX8" fmla="*/ 8228 w 61610"/>
                <a:gd name="connsiteY8" fmla="*/ 8934 h 60788"/>
                <a:gd name="connsiteX9" fmla="*/ 28153 w 61610"/>
                <a:gd name="connsiteY9" fmla="*/ 13 h 60788"/>
                <a:gd name="connsiteX10" fmla="*/ 47046 w 61610"/>
                <a:gd name="connsiteY10" fmla="*/ 8470 h 60788"/>
                <a:gd name="connsiteX11" fmla="*/ 30946 w 61610"/>
                <a:gd name="connsiteY11" fmla="*/ 46919 h 60788"/>
                <a:gd name="connsiteX12" fmla="*/ 42413 w 61610"/>
                <a:gd name="connsiteY12" fmla="*/ 42401 h 60788"/>
                <a:gd name="connsiteX13" fmla="*/ 47046 w 61610"/>
                <a:gd name="connsiteY13" fmla="*/ 30584 h 60788"/>
                <a:gd name="connsiteX14" fmla="*/ 42413 w 61610"/>
                <a:gd name="connsiteY14" fmla="*/ 18882 h 60788"/>
                <a:gd name="connsiteX15" fmla="*/ 30946 w 61610"/>
                <a:gd name="connsiteY15" fmla="*/ 14249 h 60788"/>
                <a:gd name="connsiteX16" fmla="*/ 19478 w 61610"/>
                <a:gd name="connsiteY16" fmla="*/ 18882 h 60788"/>
                <a:gd name="connsiteX17" fmla="*/ 14960 w 61610"/>
                <a:gd name="connsiteY17" fmla="*/ 30584 h 60788"/>
                <a:gd name="connsiteX18" fmla="*/ 19478 w 61610"/>
                <a:gd name="connsiteY18" fmla="*/ 42401 h 60788"/>
                <a:gd name="connsiteX19" fmla="*/ 30946 w 61610"/>
                <a:gd name="connsiteY19" fmla="*/ 46923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610" h="60788">
                  <a:moveTo>
                    <a:pt x="47046" y="1627"/>
                  </a:moveTo>
                  <a:lnTo>
                    <a:pt x="61989" y="1627"/>
                  </a:lnTo>
                  <a:lnTo>
                    <a:pt x="61989" y="59541"/>
                  </a:lnTo>
                  <a:lnTo>
                    <a:pt x="47046" y="59541"/>
                  </a:lnTo>
                  <a:lnTo>
                    <a:pt x="47046" y="52714"/>
                  </a:lnTo>
                  <a:cubicBezTo>
                    <a:pt x="42528" y="58391"/>
                    <a:pt x="36273" y="61171"/>
                    <a:pt x="28153" y="61171"/>
                  </a:cubicBezTo>
                  <a:cubicBezTo>
                    <a:pt x="20390" y="61171"/>
                    <a:pt x="13777" y="58276"/>
                    <a:pt x="8228" y="52365"/>
                  </a:cubicBezTo>
                  <a:cubicBezTo>
                    <a:pt x="2786" y="46459"/>
                    <a:pt x="13" y="39160"/>
                    <a:pt x="13" y="30596"/>
                  </a:cubicBezTo>
                  <a:cubicBezTo>
                    <a:pt x="13" y="22033"/>
                    <a:pt x="2794" y="14841"/>
                    <a:pt x="8228" y="8934"/>
                  </a:cubicBezTo>
                  <a:cubicBezTo>
                    <a:pt x="13789" y="3024"/>
                    <a:pt x="20394" y="13"/>
                    <a:pt x="28153" y="13"/>
                  </a:cubicBezTo>
                  <a:cubicBezTo>
                    <a:pt x="36260" y="13"/>
                    <a:pt x="42528" y="2794"/>
                    <a:pt x="47046" y="8470"/>
                  </a:cubicBezTo>
                  <a:close/>
                  <a:moveTo>
                    <a:pt x="30946" y="46919"/>
                  </a:moveTo>
                  <a:cubicBezTo>
                    <a:pt x="35581" y="46919"/>
                    <a:pt x="39404" y="45413"/>
                    <a:pt x="42413" y="42401"/>
                  </a:cubicBezTo>
                  <a:cubicBezTo>
                    <a:pt x="45539" y="39271"/>
                    <a:pt x="47046" y="35336"/>
                    <a:pt x="47046" y="30584"/>
                  </a:cubicBezTo>
                  <a:cubicBezTo>
                    <a:pt x="47046" y="25832"/>
                    <a:pt x="45539" y="21897"/>
                    <a:pt x="42413" y="18882"/>
                  </a:cubicBezTo>
                  <a:cubicBezTo>
                    <a:pt x="39403" y="15757"/>
                    <a:pt x="35579" y="14249"/>
                    <a:pt x="30946" y="14249"/>
                  </a:cubicBezTo>
                  <a:cubicBezTo>
                    <a:pt x="26312" y="14249"/>
                    <a:pt x="22489" y="15757"/>
                    <a:pt x="19478" y="18882"/>
                  </a:cubicBezTo>
                  <a:cubicBezTo>
                    <a:pt x="16467" y="21893"/>
                    <a:pt x="14960" y="25832"/>
                    <a:pt x="14960" y="30584"/>
                  </a:cubicBezTo>
                  <a:cubicBezTo>
                    <a:pt x="14960" y="35336"/>
                    <a:pt x="16467" y="39271"/>
                    <a:pt x="19478" y="42401"/>
                  </a:cubicBezTo>
                  <a:cubicBezTo>
                    <a:pt x="22487" y="45416"/>
                    <a:pt x="26310" y="46923"/>
                    <a:pt x="30946" y="46923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/>
            <p:cNvSpPr/>
            <p:nvPr/>
          </p:nvSpPr>
          <p:spPr>
            <a:xfrm>
              <a:off x="11954693" y="6562331"/>
              <a:ext cx="56681" cy="60789"/>
            </a:xfrm>
            <a:custGeom>
              <a:avLst/>
              <a:gdLst>
                <a:gd name="connsiteX0" fmla="*/ 8700 w 56681"/>
                <a:gd name="connsiteY0" fmla="*/ 52357 h 60788"/>
                <a:gd name="connsiteX1" fmla="*/ 13 w 56681"/>
                <a:gd name="connsiteY1" fmla="*/ 30588 h 60788"/>
                <a:gd name="connsiteX2" fmla="*/ 8700 w 56681"/>
                <a:gd name="connsiteY2" fmla="*/ 8819 h 60788"/>
                <a:gd name="connsiteX3" fmla="*/ 30592 w 56681"/>
                <a:gd name="connsiteY3" fmla="*/ 13 h 60788"/>
                <a:gd name="connsiteX4" fmla="*/ 56542 w 56681"/>
                <a:gd name="connsiteY4" fmla="*/ 14956 h 60788"/>
                <a:gd name="connsiteX5" fmla="*/ 43686 w 56681"/>
                <a:gd name="connsiteY5" fmla="*/ 22484 h 60788"/>
                <a:gd name="connsiteX6" fmla="*/ 30477 w 56681"/>
                <a:gd name="connsiteY6" fmla="*/ 14726 h 60788"/>
                <a:gd name="connsiteX7" fmla="*/ 14956 w 56681"/>
                <a:gd name="connsiteY7" fmla="*/ 30596 h 60788"/>
                <a:gd name="connsiteX8" fmla="*/ 19359 w 56681"/>
                <a:gd name="connsiteY8" fmla="*/ 41949 h 60788"/>
                <a:gd name="connsiteX9" fmla="*/ 30477 w 56681"/>
                <a:gd name="connsiteY9" fmla="*/ 46352 h 60788"/>
                <a:gd name="connsiteX10" fmla="*/ 43802 w 56681"/>
                <a:gd name="connsiteY10" fmla="*/ 38708 h 60788"/>
                <a:gd name="connsiteX11" fmla="*/ 56777 w 56681"/>
                <a:gd name="connsiteY11" fmla="*/ 46122 h 60788"/>
                <a:gd name="connsiteX12" fmla="*/ 30596 w 56681"/>
                <a:gd name="connsiteY12" fmla="*/ 61180 h 60788"/>
                <a:gd name="connsiteX13" fmla="*/ 8700 w 56681"/>
                <a:gd name="connsiteY13" fmla="*/ 52357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6681" h="60788">
                  <a:moveTo>
                    <a:pt x="8700" y="52357"/>
                  </a:moveTo>
                  <a:cubicBezTo>
                    <a:pt x="2909" y="46451"/>
                    <a:pt x="13" y="39267"/>
                    <a:pt x="13" y="30588"/>
                  </a:cubicBezTo>
                  <a:cubicBezTo>
                    <a:pt x="13" y="21909"/>
                    <a:pt x="2909" y="14717"/>
                    <a:pt x="8700" y="8819"/>
                  </a:cubicBezTo>
                  <a:cubicBezTo>
                    <a:pt x="14611" y="2909"/>
                    <a:pt x="21909" y="13"/>
                    <a:pt x="30592" y="13"/>
                  </a:cubicBezTo>
                  <a:cubicBezTo>
                    <a:pt x="41830" y="13"/>
                    <a:pt x="51790" y="5804"/>
                    <a:pt x="56542" y="14956"/>
                  </a:cubicBezTo>
                  <a:lnTo>
                    <a:pt x="43686" y="22484"/>
                  </a:lnTo>
                  <a:cubicBezTo>
                    <a:pt x="41386" y="17720"/>
                    <a:pt x="36388" y="14726"/>
                    <a:pt x="30477" y="14726"/>
                  </a:cubicBezTo>
                  <a:cubicBezTo>
                    <a:pt x="21560" y="14726"/>
                    <a:pt x="14956" y="21330"/>
                    <a:pt x="14956" y="30596"/>
                  </a:cubicBezTo>
                  <a:cubicBezTo>
                    <a:pt x="14956" y="35114"/>
                    <a:pt x="16463" y="38938"/>
                    <a:pt x="19359" y="41949"/>
                  </a:cubicBezTo>
                  <a:cubicBezTo>
                    <a:pt x="22234" y="44845"/>
                    <a:pt x="25963" y="46352"/>
                    <a:pt x="30477" y="46352"/>
                  </a:cubicBezTo>
                  <a:cubicBezTo>
                    <a:pt x="36503" y="46352"/>
                    <a:pt x="41485" y="43456"/>
                    <a:pt x="43802" y="38708"/>
                  </a:cubicBezTo>
                  <a:lnTo>
                    <a:pt x="56777" y="46122"/>
                  </a:lnTo>
                  <a:cubicBezTo>
                    <a:pt x="51679" y="55273"/>
                    <a:pt x="41834" y="61180"/>
                    <a:pt x="30596" y="61180"/>
                  </a:cubicBezTo>
                  <a:cubicBezTo>
                    <a:pt x="21909" y="61159"/>
                    <a:pt x="14611" y="58263"/>
                    <a:pt x="8700" y="52357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/>
            <p:cNvSpPr/>
            <p:nvPr/>
          </p:nvSpPr>
          <p:spPr>
            <a:xfrm>
              <a:off x="12019684" y="6562319"/>
              <a:ext cx="59556" cy="60789"/>
            </a:xfrm>
            <a:custGeom>
              <a:avLst/>
              <a:gdLst>
                <a:gd name="connsiteX0" fmla="*/ 15654 w 59556"/>
                <a:gd name="connsiteY0" fmla="*/ 36729 h 60788"/>
                <a:gd name="connsiteX1" fmla="*/ 31989 w 59556"/>
                <a:gd name="connsiteY1" fmla="*/ 47617 h 60788"/>
                <a:gd name="connsiteX2" fmla="*/ 44964 w 59556"/>
                <a:gd name="connsiteY2" fmla="*/ 41826 h 60788"/>
                <a:gd name="connsiteX3" fmla="*/ 57011 w 59556"/>
                <a:gd name="connsiteY3" fmla="*/ 48775 h 60788"/>
                <a:gd name="connsiteX4" fmla="*/ 31755 w 59556"/>
                <a:gd name="connsiteY4" fmla="*/ 61171 h 60788"/>
                <a:gd name="connsiteX5" fmla="*/ 8700 w 59556"/>
                <a:gd name="connsiteY5" fmla="*/ 52484 h 60788"/>
                <a:gd name="connsiteX6" fmla="*/ 13 w 59556"/>
                <a:gd name="connsiteY6" fmla="*/ 30588 h 60788"/>
                <a:gd name="connsiteX7" fmla="*/ 8585 w 59556"/>
                <a:gd name="connsiteY7" fmla="*/ 8819 h 60788"/>
                <a:gd name="connsiteX8" fmla="*/ 30596 w 59556"/>
                <a:gd name="connsiteY8" fmla="*/ 13 h 60788"/>
                <a:gd name="connsiteX9" fmla="*/ 51564 w 59556"/>
                <a:gd name="connsiteY9" fmla="*/ 8819 h 60788"/>
                <a:gd name="connsiteX10" fmla="*/ 59902 w 59556"/>
                <a:gd name="connsiteY10" fmla="*/ 30588 h 60788"/>
                <a:gd name="connsiteX11" fmla="*/ 59323 w 59556"/>
                <a:gd name="connsiteY11" fmla="*/ 36729 h 60788"/>
                <a:gd name="connsiteX12" fmla="*/ 44960 w 59556"/>
                <a:gd name="connsiteY12" fmla="*/ 25146 h 60788"/>
                <a:gd name="connsiteX13" fmla="*/ 30584 w 59556"/>
                <a:gd name="connsiteY13" fmla="*/ 13444 h 60788"/>
                <a:gd name="connsiteX14" fmla="*/ 15407 w 59556"/>
                <a:gd name="connsiteY14" fmla="*/ 25146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9556" h="60788">
                  <a:moveTo>
                    <a:pt x="15654" y="36729"/>
                  </a:moveTo>
                  <a:cubicBezTo>
                    <a:pt x="17625" y="44027"/>
                    <a:pt x="23068" y="47617"/>
                    <a:pt x="31989" y="47617"/>
                  </a:cubicBezTo>
                  <a:cubicBezTo>
                    <a:pt x="37665" y="47617"/>
                    <a:pt x="42068" y="45650"/>
                    <a:pt x="44964" y="41826"/>
                  </a:cubicBezTo>
                  <a:lnTo>
                    <a:pt x="57011" y="48775"/>
                  </a:lnTo>
                  <a:cubicBezTo>
                    <a:pt x="51334" y="56990"/>
                    <a:pt x="42877" y="61171"/>
                    <a:pt x="31755" y="61171"/>
                  </a:cubicBezTo>
                  <a:cubicBezTo>
                    <a:pt x="22139" y="61171"/>
                    <a:pt x="14504" y="58276"/>
                    <a:pt x="8700" y="52484"/>
                  </a:cubicBezTo>
                  <a:cubicBezTo>
                    <a:pt x="2896" y="46693"/>
                    <a:pt x="13" y="39382"/>
                    <a:pt x="13" y="30588"/>
                  </a:cubicBezTo>
                  <a:cubicBezTo>
                    <a:pt x="13" y="21901"/>
                    <a:pt x="2909" y="14602"/>
                    <a:pt x="8585" y="8819"/>
                  </a:cubicBezTo>
                  <a:cubicBezTo>
                    <a:pt x="14261" y="2909"/>
                    <a:pt x="21675" y="13"/>
                    <a:pt x="30596" y="13"/>
                  </a:cubicBezTo>
                  <a:cubicBezTo>
                    <a:pt x="39053" y="13"/>
                    <a:pt x="46118" y="2909"/>
                    <a:pt x="51564" y="8819"/>
                  </a:cubicBezTo>
                  <a:cubicBezTo>
                    <a:pt x="57126" y="14726"/>
                    <a:pt x="59902" y="21909"/>
                    <a:pt x="59902" y="30588"/>
                  </a:cubicBezTo>
                  <a:cubicBezTo>
                    <a:pt x="59871" y="32647"/>
                    <a:pt x="59678" y="34700"/>
                    <a:pt x="59323" y="36729"/>
                  </a:cubicBezTo>
                  <a:close/>
                  <a:moveTo>
                    <a:pt x="44960" y="25146"/>
                  </a:moveTo>
                  <a:cubicBezTo>
                    <a:pt x="43222" y="17268"/>
                    <a:pt x="37431" y="13444"/>
                    <a:pt x="30584" y="13444"/>
                  </a:cubicBezTo>
                  <a:cubicBezTo>
                    <a:pt x="22591" y="13444"/>
                    <a:pt x="17145" y="17732"/>
                    <a:pt x="15407" y="25146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/>
            <p:cNvSpPr/>
            <p:nvPr/>
          </p:nvSpPr>
          <p:spPr>
            <a:xfrm>
              <a:off x="11772467" y="6646667"/>
              <a:ext cx="59556" cy="76807"/>
            </a:xfrm>
            <a:custGeom>
              <a:avLst/>
              <a:gdLst>
                <a:gd name="connsiteX0" fmla="*/ 59664 w 59556"/>
                <a:gd name="connsiteY0" fmla="*/ 13 h 76807"/>
                <a:gd name="connsiteX1" fmla="*/ 59664 w 59556"/>
                <a:gd name="connsiteY1" fmla="*/ 14541 h 76807"/>
                <a:gd name="connsiteX2" fmla="*/ 37772 w 59556"/>
                <a:gd name="connsiteY2" fmla="*/ 14541 h 76807"/>
                <a:gd name="connsiteX3" fmla="*/ 37772 w 59556"/>
                <a:gd name="connsiteY3" fmla="*/ 77050 h 76807"/>
                <a:gd name="connsiteX4" fmla="*/ 21782 w 59556"/>
                <a:gd name="connsiteY4" fmla="*/ 77050 h 76807"/>
                <a:gd name="connsiteX5" fmla="*/ 21782 w 59556"/>
                <a:gd name="connsiteY5" fmla="*/ 14541 h 76807"/>
                <a:gd name="connsiteX6" fmla="*/ 13 w 59556"/>
                <a:gd name="connsiteY6" fmla="*/ 14541 h 76807"/>
                <a:gd name="connsiteX7" fmla="*/ 13 w 59556"/>
                <a:gd name="connsiteY7" fmla="*/ 13 h 76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56" h="76807">
                  <a:moveTo>
                    <a:pt x="59664" y="13"/>
                  </a:moveTo>
                  <a:lnTo>
                    <a:pt x="59664" y="14541"/>
                  </a:lnTo>
                  <a:lnTo>
                    <a:pt x="37772" y="14541"/>
                  </a:lnTo>
                  <a:lnTo>
                    <a:pt x="37772" y="77050"/>
                  </a:lnTo>
                  <a:lnTo>
                    <a:pt x="21782" y="77050"/>
                  </a:lnTo>
                  <a:lnTo>
                    <a:pt x="21782" y="14541"/>
                  </a:lnTo>
                  <a:lnTo>
                    <a:pt x="13" y="14541"/>
                  </a:lnTo>
                  <a:lnTo>
                    <a:pt x="13" y="13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/>
            <p:cNvSpPr/>
            <p:nvPr/>
          </p:nvSpPr>
          <p:spPr>
            <a:xfrm>
              <a:off x="11826433" y="6664160"/>
              <a:ext cx="61199" cy="60789"/>
            </a:xfrm>
            <a:custGeom>
              <a:avLst/>
              <a:gdLst>
                <a:gd name="connsiteX0" fmla="*/ 30601 w 61199"/>
                <a:gd name="connsiteY0" fmla="*/ 61171 h 60788"/>
                <a:gd name="connsiteX1" fmla="*/ 8832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78 w 61199"/>
                <a:gd name="connsiteY6" fmla="*/ 30596 h 60788"/>
                <a:gd name="connsiteX7" fmla="*/ 52357 w 61199"/>
                <a:gd name="connsiteY7" fmla="*/ 52365 h 60788"/>
                <a:gd name="connsiteX8" fmla="*/ 30601 w 61199"/>
                <a:gd name="connsiteY8" fmla="*/ 61171 h 60788"/>
                <a:gd name="connsiteX9" fmla="*/ 30601 w 61199"/>
                <a:gd name="connsiteY9" fmla="*/ 46574 h 60788"/>
                <a:gd name="connsiteX10" fmla="*/ 41838 w 61199"/>
                <a:gd name="connsiteY10" fmla="*/ 42056 h 60788"/>
                <a:gd name="connsiteX11" fmla="*/ 46356 w 61199"/>
                <a:gd name="connsiteY11" fmla="*/ 30588 h 60788"/>
                <a:gd name="connsiteX12" fmla="*/ 41838 w 61199"/>
                <a:gd name="connsiteY12" fmla="*/ 19120 h 60788"/>
                <a:gd name="connsiteX13" fmla="*/ 30601 w 61199"/>
                <a:gd name="connsiteY13" fmla="*/ 14602 h 60788"/>
                <a:gd name="connsiteX14" fmla="*/ 19363 w 61199"/>
                <a:gd name="connsiteY14" fmla="*/ 19120 h 60788"/>
                <a:gd name="connsiteX15" fmla="*/ 14960 w 61199"/>
                <a:gd name="connsiteY15" fmla="*/ 30588 h 60788"/>
                <a:gd name="connsiteX16" fmla="*/ 19363 w 61199"/>
                <a:gd name="connsiteY16" fmla="*/ 42056 h 60788"/>
                <a:gd name="connsiteX17" fmla="*/ 30601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601" y="61171"/>
                  </a:moveTo>
                  <a:cubicBezTo>
                    <a:pt x="22028" y="61171"/>
                    <a:pt x="14730" y="58276"/>
                    <a:pt x="8832" y="52365"/>
                  </a:cubicBezTo>
                  <a:cubicBezTo>
                    <a:pt x="2933" y="46455"/>
                    <a:pt x="13" y="39168"/>
                    <a:pt x="13" y="30596"/>
                  </a:cubicBezTo>
                  <a:cubicBezTo>
                    <a:pt x="13" y="22024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78" y="22024"/>
                    <a:pt x="61278" y="30596"/>
                  </a:cubicBezTo>
                  <a:cubicBezTo>
                    <a:pt x="61278" y="39168"/>
                    <a:pt x="58268" y="46467"/>
                    <a:pt x="52357" y="52365"/>
                  </a:cubicBezTo>
                  <a:cubicBezTo>
                    <a:pt x="46447" y="58263"/>
                    <a:pt x="39173" y="61171"/>
                    <a:pt x="30601" y="61171"/>
                  </a:cubicBezTo>
                  <a:close/>
                  <a:moveTo>
                    <a:pt x="30601" y="46574"/>
                  </a:moveTo>
                  <a:cubicBezTo>
                    <a:pt x="35119" y="46574"/>
                    <a:pt x="38815" y="45067"/>
                    <a:pt x="41838" y="42056"/>
                  </a:cubicBezTo>
                  <a:cubicBezTo>
                    <a:pt x="44861" y="39045"/>
                    <a:pt x="46356" y="35221"/>
                    <a:pt x="46356" y="30588"/>
                  </a:cubicBezTo>
                  <a:cubicBezTo>
                    <a:pt x="46356" y="25955"/>
                    <a:pt x="44849" y="22131"/>
                    <a:pt x="41838" y="19120"/>
                  </a:cubicBezTo>
                  <a:cubicBezTo>
                    <a:pt x="38828" y="16110"/>
                    <a:pt x="35119" y="14602"/>
                    <a:pt x="30601" y="14602"/>
                  </a:cubicBezTo>
                  <a:cubicBezTo>
                    <a:pt x="26082" y="14602"/>
                    <a:pt x="22386" y="16110"/>
                    <a:pt x="19363" y="19120"/>
                  </a:cubicBezTo>
                  <a:cubicBezTo>
                    <a:pt x="16467" y="22131"/>
                    <a:pt x="14960" y="25955"/>
                    <a:pt x="14960" y="30588"/>
                  </a:cubicBezTo>
                  <a:cubicBezTo>
                    <a:pt x="14960" y="35221"/>
                    <a:pt x="16467" y="39045"/>
                    <a:pt x="19363" y="42056"/>
                  </a:cubicBezTo>
                  <a:cubicBezTo>
                    <a:pt x="22373" y="45075"/>
                    <a:pt x="26082" y="46582"/>
                    <a:pt x="30601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/>
            <p:cNvSpPr/>
            <p:nvPr/>
          </p:nvSpPr>
          <p:spPr>
            <a:xfrm>
              <a:off x="11774648" y="6749199"/>
              <a:ext cx="112130" cy="80915"/>
            </a:xfrm>
            <a:custGeom>
              <a:avLst/>
              <a:gdLst>
                <a:gd name="connsiteX0" fmla="*/ 22719 w 112130"/>
                <a:gd name="connsiteY0" fmla="*/ 81104 h 80914"/>
                <a:gd name="connsiteX1" fmla="*/ 13 w 112130"/>
                <a:gd name="connsiteY1" fmla="*/ 13 h 80914"/>
                <a:gd name="connsiteX2" fmla="*/ 16812 w 112130"/>
                <a:gd name="connsiteY2" fmla="*/ 13 h 80914"/>
                <a:gd name="connsiteX3" fmla="*/ 32334 w 112130"/>
                <a:gd name="connsiteY3" fmla="*/ 60136 h 80914"/>
                <a:gd name="connsiteX4" fmla="*/ 49248 w 112130"/>
                <a:gd name="connsiteY4" fmla="*/ 13 h 80914"/>
                <a:gd name="connsiteX5" fmla="*/ 62917 w 112130"/>
                <a:gd name="connsiteY5" fmla="*/ 13 h 80914"/>
                <a:gd name="connsiteX6" fmla="*/ 79946 w 112130"/>
                <a:gd name="connsiteY6" fmla="*/ 60136 h 80914"/>
                <a:gd name="connsiteX7" fmla="*/ 95468 w 112130"/>
                <a:gd name="connsiteY7" fmla="*/ 13 h 80914"/>
                <a:gd name="connsiteX8" fmla="*/ 112267 w 112130"/>
                <a:gd name="connsiteY8" fmla="*/ 13 h 80914"/>
                <a:gd name="connsiteX9" fmla="*/ 89561 w 112130"/>
                <a:gd name="connsiteY9" fmla="*/ 81100 h 80914"/>
                <a:gd name="connsiteX10" fmla="*/ 71370 w 112130"/>
                <a:gd name="connsiteY10" fmla="*/ 81100 h 80914"/>
                <a:gd name="connsiteX11" fmla="*/ 56078 w 112130"/>
                <a:gd name="connsiteY11" fmla="*/ 27582 h 80914"/>
                <a:gd name="connsiteX12" fmla="*/ 40902 w 112130"/>
                <a:gd name="connsiteY12" fmla="*/ 81100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2130" h="80914">
                  <a:moveTo>
                    <a:pt x="22719" y="81104"/>
                  </a:moveTo>
                  <a:lnTo>
                    <a:pt x="13" y="13"/>
                  </a:lnTo>
                  <a:lnTo>
                    <a:pt x="16812" y="13"/>
                  </a:lnTo>
                  <a:lnTo>
                    <a:pt x="32334" y="60136"/>
                  </a:lnTo>
                  <a:lnTo>
                    <a:pt x="49248" y="13"/>
                  </a:lnTo>
                  <a:lnTo>
                    <a:pt x="62917" y="13"/>
                  </a:lnTo>
                  <a:lnTo>
                    <a:pt x="79946" y="60136"/>
                  </a:lnTo>
                  <a:lnTo>
                    <a:pt x="95468" y="13"/>
                  </a:lnTo>
                  <a:lnTo>
                    <a:pt x="112267" y="13"/>
                  </a:lnTo>
                  <a:lnTo>
                    <a:pt x="89561" y="81100"/>
                  </a:lnTo>
                  <a:lnTo>
                    <a:pt x="71370" y="81100"/>
                  </a:lnTo>
                  <a:lnTo>
                    <a:pt x="56078" y="27582"/>
                  </a:lnTo>
                  <a:lnTo>
                    <a:pt x="40902" y="81100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/>
            <p:cNvSpPr/>
            <p:nvPr/>
          </p:nvSpPr>
          <p:spPr>
            <a:xfrm>
              <a:off x="11885526" y="6770754"/>
              <a:ext cx="61199" cy="60789"/>
            </a:xfrm>
            <a:custGeom>
              <a:avLst/>
              <a:gdLst>
                <a:gd name="connsiteX0" fmla="*/ 30588 w 61199"/>
                <a:gd name="connsiteY0" fmla="*/ 61171 h 60788"/>
                <a:gd name="connsiteX1" fmla="*/ 8819 w 61199"/>
                <a:gd name="connsiteY1" fmla="*/ 52365 h 60788"/>
                <a:gd name="connsiteX2" fmla="*/ 13 w 61199"/>
                <a:gd name="connsiteY2" fmla="*/ 30596 h 60788"/>
                <a:gd name="connsiteX3" fmla="*/ 8819 w 61199"/>
                <a:gd name="connsiteY3" fmla="*/ 8934 h 60788"/>
                <a:gd name="connsiteX4" fmla="*/ 30588 w 61199"/>
                <a:gd name="connsiteY4" fmla="*/ 13 h 60788"/>
                <a:gd name="connsiteX5" fmla="*/ 52357 w 61199"/>
                <a:gd name="connsiteY5" fmla="*/ 8934 h 60788"/>
                <a:gd name="connsiteX6" fmla="*/ 61266 w 61199"/>
                <a:gd name="connsiteY6" fmla="*/ 30588 h 60788"/>
                <a:gd name="connsiteX7" fmla="*/ 52345 w 61199"/>
                <a:gd name="connsiteY7" fmla="*/ 52357 h 60788"/>
                <a:gd name="connsiteX8" fmla="*/ 30588 w 61199"/>
                <a:gd name="connsiteY8" fmla="*/ 61171 h 60788"/>
                <a:gd name="connsiteX9" fmla="*/ 30588 w 61199"/>
                <a:gd name="connsiteY9" fmla="*/ 46574 h 60788"/>
                <a:gd name="connsiteX10" fmla="*/ 41826 w 61199"/>
                <a:gd name="connsiteY10" fmla="*/ 42056 h 60788"/>
                <a:gd name="connsiteX11" fmla="*/ 46344 w 61199"/>
                <a:gd name="connsiteY11" fmla="*/ 30588 h 60788"/>
                <a:gd name="connsiteX12" fmla="*/ 41826 w 61199"/>
                <a:gd name="connsiteY12" fmla="*/ 19120 h 60788"/>
                <a:gd name="connsiteX13" fmla="*/ 30588 w 61199"/>
                <a:gd name="connsiteY13" fmla="*/ 14602 h 60788"/>
                <a:gd name="connsiteX14" fmla="*/ 19350 w 61199"/>
                <a:gd name="connsiteY14" fmla="*/ 19120 h 60788"/>
                <a:gd name="connsiteX15" fmla="*/ 14947 w 61199"/>
                <a:gd name="connsiteY15" fmla="*/ 30588 h 60788"/>
                <a:gd name="connsiteX16" fmla="*/ 19371 w 61199"/>
                <a:gd name="connsiteY16" fmla="*/ 42064 h 60788"/>
                <a:gd name="connsiteX17" fmla="*/ 30588 w 61199"/>
                <a:gd name="connsiteY17" fmla="*/ 46582 h 6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199" h="60788">
                  <a:moveTo>
                    <a:pt x="30588" y="61171"/>
                  </a:moveTo>
                  <a:cubicBezTo>
                    <a:pt x="22016" y="61171"/>
                    <a:pt x="14717" y="58276"/>
                    <a:pt x="8819" y="52365"/>
                  </a:cubicBezTo>
                  <a:cubicBezTo>
                    <a:pt x="2921" y="46455"/>
                    <a:pt x="13" y="39160"/>
                    <a:pt x="13" y="30596"/>
                  </a:cubicBezTo>
                  <a:cubicBezTo>
                    <a:pt x="13" y="22033"/>
                    <a:pt x="2909" y="14841"/>
                    <a:pt x="8819" y="8934"/>
                  </a:cubicBezTo>
                  <a:cubicBezTo>
                    <a:pt x="14730" y="3028"/>
                    <a:pt x="22028" y="13"/>
                    <a:pt x="30588" y="13"/>
                  </a:cubicBezTo>
                  <a:cubicBezTo>
                    <a:pt x="39148" y="13"/>
                    <a:pt x="46459" y="3024"/>
                    <a:pt x="52357" y="8934"/>
                  </a:cubicBezTo>
                  <a:cubicBezTo>
                    <a:pt x="58255" y="14845"/>
                    <a:pt x="61266" y="22016"/>
                    <a:pt x="61266" y="30588"/>
                  </a:cubicBezTo>
                  <a:cubicBezTo>
                    <a:pt x="61266" y="39160"/>
                    <a:pt x="58255" y="46459"/>
                    <a:pt x="52345" y="52357"/>
                  </a:cubicBezTo>
                  <a:cubicBezTo>
                    <a:pt x="46434" y="58255"/>
                    <a:pt x="39160" y="61171"/>
                    <a:pt x="30588" y="61171"/>
                  </a:cubicBezTo>
                  <a:close/>
                  <a:moveTo>
                    <a:pt x="30588" y="46574"/>
                  </a:moveTo>
                  <a:cubicBezTo>
                    <a:pt x="35106" y="46574"/>
                    <a:pt x="38803" y="45067"/>
                    <a:pt x="41826" y="42056"/>
                  </a:cubicBezTo>
                  <a:cubicBezTo>
                    <a:pt x="44849" y="39045"/>
                    <a:pt x="46344" y="35221"/>
                    <a:pt x="46344" y="30588"/>
                  </a:cubicBezTo>
                  <a:cubicBezTo>
                    <a:pt x="46344" y="25955"/>
                    <a:pt x="44837" y="22131"/>
                    <a:pt x="41826" y="19120"/>
                  </a:cubicBezTo>
                  <a:cubicBezTo>
                    <a:pt x="38815" y="16110"/>
                    <a:pt x="35106" y="14602"/>
                    <a:pt x="30588" y="14602"/>
                  </a:cubicBezTo>
                  <a:cubicBezTo>
                    <a:pt x="26070" y="14602"/>
                    <a:pt x="22373" y="16110"/>
                    <a:pt x="19350" y="19120"/>
                  </a:cubicBezTo>
                  <a:cubicBezTo>
                    <a:pt x="16455" y="22131"/>
                    <a:pt x="14947" y="25955"/>
                    <a:pt x="14947" y="30588"/>
                  </a:cubicBezTo>
                  <a:cubicBezTo>
                    <a:pt x="14947" y="35221"/>
                    <a:pt x="16455" y="39045"/>
                    <a:pt x="19371" y="42064"/>
                  </a:cubicBezTo>
                  <a:cubicBezTo>
                    <a:pt x="22361" y="45067"/>
                    <a:pt x="26070" y="46582"/>
                    <a:pt x="30588" y="46582"/>
                  </a:cubicBez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/>
            <p:cNvSpPr/>
            <p:nvPr/>
          </p:nvSpPr>
          <p:spPr>
            <a:xfrm>
              <a:off x="11957347" y="6771210"/>
              <a:ext cx="32448" cy="58735"/>
            </a:xfrm>
            <a:custGeom>
              <a:avLst/>
              <a:gdLst>
                <a:gd name="connsiteX0" fmla="*/ 14956 w 32448"/>
                <a:gd name="connsiteY0" fmla="*/ 11136 h 58734"/>
                <a:gd name="connsiteX1" fmla="*/ 32564 w 32448"/>
                <a:gd name="connsiteY1" fmla="*/ 13 h 58734"/>
                <a:gd name="connsiteX2" fmla="*/ 32564 w 32448"/>
                <a:gd name="connsiteY2" fmla="*/ 16693 h 58734"/>
                <a:gd name="connsiteX3" fmla="*/ 20283 w 32448"/>
                <a:gd name="connsiteY3" fmla="*/ 19474 h 58734"/>
                <a:gd name="connsiteX4" fmla="*/ 14943 w 32448"/>
                <a:gd name="connsiteY4" fmla="*/ 31385 h 58734"/>
                <a:gd name="connsiteX5" fmla="*/ 14943 w 32448"/>
                <a:gd name="connsiteY5" fmla="*/ 59073 h 58734"/>
                <a:gd name="connsiteX6" fmla="*/ 13 w 32448"/>
                <a:gd name="connsiteY6" fmla="*/ 59073 h 58734"/>
                <a:gd name="connsiteX7" fmla="*/ 13 w 32448"/>
                <a:gd name="connsiteY7" fmla="*/ 1159 h 58734"/>
                <a:gd name="connsiteX8" fmla="*/ 14956 w 32448"/>
                <a:gd name="connsiteY8" fmla="*/ 1159 h 58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448" h="58734">
                  <a:moveTo>
                    <a:pt x="14956" y="11136"/>
                  </a:moveTo>
                  <a:cubicBezTo>
                    <a:pt x="17736" y="3722"/>
                    <a:pt x="24686" y="13"/>
                    <a:pt x="32564" y="13"/>
                  </a:cubicBezTo>
                  <a:lnTo>
                    <a:pt x="32564" y="16693"/>
                  </a:lnTo>
                  <a:cubicBezTo>
                    <a:pt x="28046" y="16114"/>
                    <a:pt x="23877" y="17042"/>
                    <a:pt x="20283" y="19474"/>
                  </a:cubicBezTo>
                  <a:cubicBezTo>
                    <a:pt x="16689" y="21905"/>
                    <a:pt x="14943" y="25844"/>
                    <a:pt x="14943" y="31385"/>
                  </a:cubicBezTo>
                  <a:lnTo>
                    <a:pt x="14943" y="59073"/>
                  </a:lnTo>
                  <a:lnTo>
                    <a:pt x="13" y="59073"/>
                  </a:lnTo>
                  <a:lnTo>
                    <a:pt x="13" y="1159"/>
                  </a:lnTo>
                  <a:lnTo>
                    <a:pt x="14956" y="1159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/>
            <p:cNvSpPr/>
            <p:nvPr/>
          </p:nvSpPr>
          <p:spPr>
            <a:xfrm>
              <a:off x="12000905" y="6749199"/>
              <a:ext cx="53395" cy="80915"/>
            </a:xfrm>
            <a:custGeom>
              <a:avLst/>
              <a:gdLst>
                <a:gd name="connsiteX0" fmla="*/ 53417 w 53395"/>
                <a:gd name="connsiteY0" fmla="*/ 81104 h 80914"/>
                <a:gd name="connsiteX1" fmla="*/ 36043 w 53395"/>
                <a:gd name="connsiteY1" fmla="*/ 81104 h 80914"/>
                <a:gd name="connsiteX2" fmla="*/ 14960 w 53395"/>
                <a:gd name="connsiteY2" fmla="*/ 54817 h 80914"/>
                <a:gd name="connsiteX3" fmla="*/ 14960 w 53395"/>
                <a:gd name="connsiteY3" fmla="*/ 81104 h 80914"/>
                <a:gd name="connsiteX4" fmla="*/ 13 w 53395"/>
                <a:gd name="connsiteY4" fmla="*/ 81104 h 80914"/>
                <a:gd name="connsiteX5" fmla="*/ 13 w 53395"/>
                <a:gd name="connsiteY5" fmla="*/ 13 h 80914"/>
                <a:gd name="connsiteX6" fmla="*/ 14956 w 53395"/>
                <a:gd name="connsiteY6" fmla="*/ 13 h 80914"/>
                <a:gd name="connsiteX7" fmla="*/ 14956 w 53395"/>
                <a:gd name="connsiteY7" fmla="*/ 48669 h 80914"/>
                <a:gd name="connsiteX8" fmla="*/ 34880 w 53395"/>
                <a:gd name="connsiteY8" fmla="*/ 23203 h 80914"/>
                <a:gd name="connsiteX9" fmla="*/ 52723 w 53395"/>
                <a:gd name="connsiteY9" fmla="*/ 23203 h 80914"/>
                <a:gd name="connsiteX10" fmla="*/ 29438 w 53395"/>
                <a:gd name="connsiteY10" fmla="*/ 51815 h 80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395" h="80914">
                  <a:moveTo>
                    <a:pt x="53417" y="81104"/>
                  </a:moveTo>
                  <a:lnTo>
                    <a:pt x="36043" y="81104"/>
                  </a:lnTo>
                  <a:lnTo>
                    <a:pt x="14960" y="54817"/>
                  </a:lnTo>
                  <a:lnTo>
                    <a:pt x="14960" y="81104"/>
                  </a:lnTo>
                  <a:lnTo>
                    <a:pt x="13" y="81104"/>
                  </a:lnTo>
                  <a:lnTo>
                    <a:pt x="13" y="13"/>
                  </a:lnTo>
                  <a:lnTo>
                    <a:pt x="14956" y="13"/>
                  </a:lnTo>
                  <a:lnTo>
                    <a:pt x="14956" y="48669"/>
                  </a:lnTo>
                  <a:lnTo>
                    <a:pt x="34880" y="23203"/>
                  </a:lnTo>
                  <a:lnTo>
                    <a:pt x="52723" y="23203"/>
                  </a:lnTo>
                  <a:lnTo>
                    <a:pt x="29438" y="51815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/>
            <p:cNvSpPr/>
            <p:nvPr/>
          </p:nvSpPr>
          <p:spPr>
            <a:xfrm>
              <a:off x="12059763" y="6806632"/>
              <a:ext cx="25876" cy="25876"/>
            </a:xfrm>
            <a:custGeom>
              <a:avLst/>
              <a:gdLst>
                <a:gd name="connsiteX0" fmla="*/ 14 w 25876"/>
                <a:gd name="connsiteY0" fmla="*/ 13231 h 25876"/>
                <a:gd name="connsiteX1" fmla="*/ 12992 w 25876"/>
                <a:gd name="connsiteY1" fmla="*/ 14 h 25876"/>
                <a:gd name="connsiteX2" fmla="*/ 26209 w 25876"/>
                <a:gd name="connsiteY2" fmla="*/ 12992 h 25876"/>
                <a:gd name="connsiteX3" fmla="*/ 13231 w 25876"/>
                <a:gd name="connsiteY3" fmla="*/ 26209 h 25876"/>
                <a:gd name="connsiteX4" fmla="*/ 13112 w 25876"/>
                <a:gd name="connsiteY4" fmla="*/ 26210 h 25876"/>
                <a:gd name="connsiteX5" fmla="*/ 14 w 25876"/>
                <a:gd name="connsiteY5" fmla="*/ 13231 h 25876"/>
                <a:gd name="connsiteX6" fmla="*/ 23836 w 25876"/>
                <a:gd name="connsiteY6" fmla="*/ 13173 h 25876"/>
                <a:gd name="connsiteX7" fmla="*/ 13100 w 25876"/>
                <a:gd name="connsiteY7" fmla="*/ 2260 h 25876"/>
                <a:gd name="connsiteX8" fmla="*/ 2359 w 25876"/>
                <a:gd name="connsiteY8" fmla="*/ 13235 h 25876"/>
                <a:gd name="connsiteX9" fmla="*/ 13100 w 25876"/>
                <a:gd name="connsiteY9" fmla="*/ 24090 h 25876"/>
                <a:gd name="connsiteX10" fmla="*/ 23849 w 25876"/>
                <a:gd name="connsiteY10" fmla="*/ 13169 h 25876"/>
                <a:gd name="connsiteX11" fmla="*/ 8614 w 25876"/>
                <a:gd name="connsiteY11" fmla="*/ 6564 h 25876"/>
                <a:gd name="connsiteX12" fmla="*/ 13157 w 25876"/>
                <a:gd name="connsiteY12" fmla="*/ 6564 h 25876"/>
                <a:gd name="connsiteX13" fmla="*/ 18111 w 25876"/>
                <a:gd name="connsiteY13" fmla="*/ 10458 h 25876"/>
                <a:gd name="connsiteX14" fmla="*/ 18111 w 25876"/>
                <a:gd name="connsiteY14" fmla="*/ 10520 h 25876"/>
                <a:gd name="connsiteX15" fmla="*/ 15457 w 25876"/>
                <a:gd name="connsiteY15" fmla="*/ 13999 h 25876"/>
                <a:gd name="connsiteX16" fmla="*/ 18879 w 25876"/>
                <a:gd name="connsiteY16" fmla="*/ 19486 h 25876"/>
                <a:gd name="connsiteX17" fmla="*/ 15930 w 25876"/>
                <a:gd name="connsiteY17" fmla="*/ 19486 h 25876"/>
                <a:gd name="connsiteX18" fmla="*/ 12804 w 25876"/>
                <a:gd name="connsiteY18" fmla="*/ 14471 h 25876"/>
                <a:gd name="connsiteX19" fmla="*/ 11449 w 25876"/>
                <a:gd name="connsiteY19" fmla="*/ 14471 h 25876"/>
                <a:gd name="connsiteX20" fmla="*/ 11449 w 25876"/>
                <a:gd name="connsiteY20" fmla="*/ 19486 h 25876"/>
                <a:gd name="connsiteX21" fmla="*/ 8614 w 25876"/>
                <a:gd name="connsiteY21" fmla="*/ 19486 h 25876"/>
                <a:gd name="connsiteX22" fmla="*/ 13124 w 25876"/>
                <a:gd name="connsiteY22" fmla="*/ 12524 h 25876"/>
                <a:gd name="connsiteX23" fmla="*/ 15367 w 25876"/>
                <a:gd name="connsiteY23" fmla="*/ 10635 h 25876"/>
                <a:gd name="connsiteX24" fmla="*/ 15367 w 25876"/>
                <a:gd name="connsiteY24" fmla="*/ 10577 h 25876"/>
                <a:gd name="connsiteX25" fmla="*/ 13124 w 25876"/>
                <a:gd name="connsiteY25" fmla="*/ 8749 h 25876"/>
                <a:gd name="connsiteX26" fmla="*/ 11481 w 25876"/>
                <a:gd name="connsiteY26" fmla="*/ 8749 h 25876"/>
                <a:gd name="connsiteX27" fmla="*/ 11481 w 25876"/>
                <a:gd name="connsiteY27" fmla="*/ 12524 h 25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5876" h="25876">
                  <a:moveTo>
                    <a:pt x="14" y="13231"/>
                  </a:moveTo>
                  <a:cubicBezTo>
                    <a:pt x="-52" y="5997"/>
                    <a:pt x="5759" y="79"/>
                    <a:pt x="12992" y="14"/>
                  </a:cubicBezTo>
                  <a:cubicBezTo>
                    <a:pt x="20226" y="-52"/>
                    <a:pt x="26143" y="5759"/>
                    <a:pt x="26209" y="12992"/>
                  </a:cubicBezTo>
                  <a:cubicBezTo>
                    <a:pt x="26275" y="20226"/>
                    <a:pt x="20464" y="26143"/>
                    <a:pt x="13231" y="26209"/>
                  </a:cubicBezTo>
                  <a:cubicBezTo>
                    <a:pt x="13191" y="26210"/>
                    <a:pt x="13152" y="26210"/>
                    <a:pt x="13112" y="26210"/>
                  </a:cubicBezTo>
                  <a:cubicBezTo>
                    <a:pt x="5854" y="26210"/>
                    <a:pt x="14" y="20607"/>
                    <a:pt x="14" y="13231"/>
                  </a:cubicBezTo>
                  <a:close/>
                  <a:moveTo>
                    <a:pt x="23836" y="13173"/>
                  </a:moveTo>
                  <a:cubicBezTo>
                    <a:pt x="23836" y="6741"/>
                    <a:pt x="19351" y="2260"/>
                    <a:pt x="13100" y="2260"/>
                  </a:cubicBezTo>
                  <a:cubicBezTo>
                    <a:pt x="6848" y="2260"/>
                    <a:pt x="2359" y="6803"/>
                    <a:pt x="2359" y="13235"/>
                  </a:cubicBezTo>
                  <a:cubicBezTo>
                    <a:pt x="2359" y="19667"/>
                    <a:pt x="7078" y="24090"/>
                    <a:pt x="13100" y="24090"/>
                  </a:cubicBezTo>
                  <a:cubicBezTo>
                    <a:pt x="19121" y="24090"/>
                    <a:pt x="23849" y="19605"/>
                    <a:pt x="23849" y="13169"/>
                  </a:cubicBezTo>
                  <a:close/>
                  <a:moveTo>
                    <a:pt x="8614" y="6564"/>
                  </a:moveTo>
                  <a:lnTo>
                    <a:pt x="13157" y="6564"/>
                  </a:lnTo>
                  <a:cubicBezTo>
                    <a:pt x="16168" y="6564"/>
                    <a:pt x="18111" y="7797"/>
                    <a:pt x="18111" y="10458"/>
                  </a:cubicBezTo>
                  <a:lnTo>
                    <a:pt x="18111" y="10520"/>
                  </a:lnTo>
                  <a:cubicBezTo>
                    <a:pt x="18111" y="12467"/>
                    <a:pt x="16989" y="13526"/>
                    <a:pt x="15457" y="13999"/>
                  </a:cubicBezTo>
                  <a:lnTo>
                    <a:pt x="18879" y="19486"/>
                  </a:lnTo>
                  <a:lnTo>
                    <a:pt x="15930" y="19486"/>
                  </a:lnTo>
                  <a:lnTo>
                    <a:pt x="12804" y="14471"/>
                  </a:lnTo>
                  <a:lnTo>
                    <a:pt x="11449" y="14471"/>
                  </a:lnTo>
                  <a:lnTo>
                    <a:pt x="11449" y="19486"/>
                  </a:lnTo>
                  <a:lnTo>
                    <a:pt x="8614" y="19486"/>
                  </a:lnTo>
                  <a:close/>
                  <a:moveTo>
                    <a:pt x="13124" y="12524"/>
                  </a:moveTo>
                  <a:cubicBezTo>
                    <a:pt x="14599" y="12524"/>
                    <a:pt x="15367" y="11875"/>
                    <a:pt x="15367" y="10635"/>
                  </a:cubicBezTo>
                  <a:lnTo>
                    <a:pt x="15367" y="10577"/>
                  </a:lnTo>
                  <a:cubicBezTo>
                    <a:pt x="15367" y="9222"/>
                    <a:pt x="14545" y="8749"/>
                    <a:pt x="13124" y="8749"/>
                  </a:cubicBezTo>
                  <a:lnTo>
                    <a:pt x="11481" y="8749"/>
                  </a:lnTo>
                  <a:lnTo>
                    <a:pt x="11481" y="12524"/>
                  </a:lnTo>
                  <a:close/>
                </a:path>
              </a:pathLst>
            </a:custGeom>
            <a:solidFill>
              <a:srgbClr val="FFFFFF"/>
            </a:solidFill>
            <a:ln w="4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notesStyle>
    <a:lvl1pPr marL="0" algn="ctr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1pPr>
    <a:lvl2pPr marL="457200" algn="ctr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2pPr>
    <a:lvl3pPr marL="914400" algn="ctr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3pPr>
    <a:lvl4pPr marL="1371600" algn="ctr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4pPr>
    <a:lvl5pPr marL="1828800" algn="ctr" defTabSz="914400" rtl="0" eaLnBrk="1" latinLnBrk="0" hangingPunct="1">
      <a:defRPr sz="1200" b="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7775" y="857250"/>
            <a:ext cx="4105275" cy="2309813"/>
          </a:xfrm>
          <a:prstGeom prst="rect">
            <a:avLst/>
          </a:prstGeom>
          <a:ln w="0">
            <a:noFill/>
          </a:ln>
        </p:spPr>
      </p:sp>
      <p:sp>
        <p:nvSpPr>
          <p:cNvPr id="1439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1600" cy="269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-21590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2000" b="0" strike="noStrike" spc="-1">
                <a:latin typeface="Arial" panose="020B0604020202020204"/>
              </a:rPr>
              <a:t>PRECISAMOS AJUSTAR OS GRAFICOS COM AS % CORRETAS CONFORME OS NIVEIS DE CADA ESTAGIO</a:t>
            </a:r>
          </a:p>
          <a:p>
            <a:pPr marL="215900" indent="-215900">
              <a:lnSpc>
                <a:spcPct val="100000"/>
              </a:lnSpc>
              <a:buNone/>
              <a:tabLst>
                <a:tab pos="0" algn="l"/>
              </a:tabLst>
            </a:pPr>
            <a:endParaRPr lang="pt-BR" sz="20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2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41.sv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7.svg"/><Relationship Id="rId11" Type="http://schemas.openxmlformats.org/officeDocument/2006/relationships/image" Target="../media/image40.png"/><Relationship Id="rId5" Type="http://schemas.openxmlformats.org/officeDocument/2006/relationships/image" Target="../media/image15.png"/><Relationship Id="rId10" Type="http://schemas.openxmlformats.org/officeDocument/2006/relationships/image" Target="../media/image39.svg"/><Relationship Id="rId4" Type="http://schemas.openxmlformats.org/officeDocument/2006/relationships/image" Target="../media/image36.svg"/><Relationship Id="rId9" Type="http://schemas.openxmlformats.org/officeDocument/2006/relationships/image" Target="../media/image19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do GPTW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148945" y="0"/>
            <a:ext cx="5043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1052945" y="324679"/>
            <a:ext cx="5511757" cy="649358"/>
          </a:xfrm>
          <a:prstGeom prst="rect">
            <a:avLst/>
          </a:prstGeom>
        </p:spPr>
        <p:txBody>
          <a:bodyPr anchor="t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Place To Work® Brasil. Todos os Direitos Reservados</a:t>
            </a:r>
          </a:p>
        </p:txBody>
      </p:sp>
      <p:sp>
        <p:nvSpPr>
          <p:cNvPr id="3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2945" y="1630391"/>
            <a:ext cx="5511757" cy="4313209"/>
          </a:xfrm>
          <a:prstGeom prst="rect">
            <a:avLst/>
          </a:prstGeom>
        </p:spPr>
        <p:txBody>
          <a:bodyPr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pt-BR"/>
              <a:t>Insira aqui uma fotografia da empresa cliente</a:t>
            </a:r>
            <a:br>
              <a:rPr lang="pt-BR"/>
            </a:br>
            <a:r>
              <a:rPr lang="pt-BR"/>
              <a:t>(ex. foto do time ou sede)</a:t>
            </a: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8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9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80439" y="1304779"/>
            <a:ext cx="1077813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507524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6" hasCustomPrompt="1"/>
          </p:nvPr>
        </p:nvSpPr>
        <p:spPr>
          <a:xfrm>
            <a:off x="6223942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grpSp>
        <p:nvGrpSpPr>
          <p:cNvPr id="40" name="Agrupar 39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anco c/Padrão">
    <p:bg>
      <p:bgPr>
        <a:solidFill>
          <a:srgbClr val="D0F7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2FD18B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anco c/Padrão">
    <p:bg>
      <p:bgPr>
        <a:solidFill>
          <a:srgbClr val="B8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54E4E3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ranco c/Padrão">
    <p:bg>
      <p:bgPr>
        <a:solidFill>
          <a:srgbClr val="C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F9AED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ranco c/Padrão">
    <p:bg>
      <p:bgPr>
        <a:solidFill>
          <a:srgbClr val="D1B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1197F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lo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3044587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842192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8" name="Gráfico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8" y="557099"/>
            <a:ext cx="1270466" cy="2162968"/>
          </a:xfrm>
          <a:prstGeom prst="rect">
            <a:avLst/>
          </a:prstGeom>
        </p:spPr>
      </p:pic>
      <p:sp>
        <p:nvSpPr>
          <p:cNvPr id="12" name="Retângulo 11"/>
          <p:cNvSpPr/>
          <p:nvPr userDrawn="1"/>
        </p:nvSpPr>
        <p:spPr>
          <a:xfrm>
            <a:off x="1" y="1"/>
            <a:ext cx="12192000" cy="123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ranco c/Padrão">
    <p:bg>
      <p:bgPr>
        <a:solidFill>
          <a:srgbClr val="FF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F987DE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l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3167936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965541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3" name="Gráfico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570980"/>
            <a:ext cx="1270465" cy="21490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lo Branca p/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3" name="Gráfico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23624"/>
            <a:ext cx="749713" cy="1276387"/>
          </a:xfrm>
          <a:prstGeom prst="rect">
            <a:avLst/>
          </a:prstGeom>
        </p:spPr>
      </p:pic>
      <p:sp>
        <p:nvSpPr>
          <p:cNvPr id="14" name="Retângulo 13"/>
          <p:cNvSpPr/>
          <p:nvPr userDrawn="1"/>
        </p:nvSpPr>
        <p:spPr>
          <a:xfrm>
            <a:off x="1" y="6734890"/>
            <a:ext cx="12192000" cy="123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lo Vermelha p/Produt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1" name="Gráfico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44886"/>
            <a:ext cx="749713" cy="1268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lo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3" name="Gráfico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23624"/>
            <a:ext cx="749713" cy="127638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Selo Vermelha c/Imag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44886"/>
            <a:ext cx="749713" cy="12681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80439" y="1304779"/>
            <a:ext cx="10778131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5" name="Agrupar 34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373375" y="1304779"/>
            <a:ext cx="11285196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507524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0" name="Espaço Reservado para Conteúdo 2"/>
          <p:cNvSpPr>
            <a:spLocks noGrp="1"/>
          </p:cNvSpPr>
          <p:nvPr>
            <p:ph sz="quarter" idx="16" hasCustomPrompt="1"/>
          </p:nvPr>
        </p:nvSpPr>
        <p:spPr>
          <a:xfrm>
            <a:off x="6223942" y="1304778"/>
            <a:ext cx="5435338" cy="4642143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6" name="Agrupar 35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7" name="Retângulo 36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is Conteúdos co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194394" y="1304778"/>
            <a:ext cx="5464175" cy="4763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0">
                <a:solidFill>
                  <a:srgbClr val="16161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2000705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15" name="Espaço Reservado para Conteúdo 2"/>
          <p:cNvSpPr>
            <a:spLocks noGrp="1"/>
          </p:cNvSpPr>
          <p:nvPr>
            <p:ph sz="quarter" idx="19" hasCustomPrompt="1"/>
          </p:nvPr>
        </p:nvSpPr>
        <p:spPr>
          <a:xfrm>
            <a:off x="6194393" y="2001737"/>
            <a:ext cx="5464175" cy="3946216"/>
          </a:xfrm>
          <a:prstGeom prst="rect">
            <a:avLst/>
          </a:prstGeom>
        </p:spPr>
        <p:txBody>
          <a:bodyPr/>
          <a:lstStyle>
            <a:lvl1pPr>
              <a:spcBef>
                <a:spcPts val="1400"/>
              </a:spcBef>
              <a:buClr>
                <a:srgbClr val="FF0000"/>
              </a:buClr>
              <a:defRPr sz="2400" b="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sp>
        <p:nvSpPr>
          <p:cNvPr id="9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41" name="Agrupar 40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2" name="Retângulo 4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/>
          <p:cNvSpPr>
            <a:spLocks noGrp="1"/>
          </p:cNvSpPr>
          <p:nvPr>
            <p:ph sz="quarter" idx="15" hasCustomPrompt="1"/>
          </p:nvPr>
        </p:nvSpPr>
        <p:spPr>
          <a:xfrm>
            <a:off x="478687" y="1304778"/>
            <a:ext cx="11179883" cy="4642143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1400"/>
              </a:spcBef>
              <a:buClr>
                <a:srgbClr val="FFC000"/>
              </a:buClr>
              <a:buNone/>
              <a:defRPr sz="2400">
                <a:solidFill>
                  <a:srgbClr val="161616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t-BR"/>
              <a:t>Clique para inserir um conteúdo</a:t>
            </a:r>
          </a:p>
        </p:txBody>
      </p:sp>
      <p:grpSp>
        <p:nvGrpSpPr>
          <p:cNvPr id="40" name="Agrupar 39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41" name="Retângulo 4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Retângulo 60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Retângulo 61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3" name="Retângulo 62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Retângulo 63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Retângulo 64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Padr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Branco c/Padrão">
    <p:bg>
      <p:bgPr>
        <a:solidFill>
          <a:srgbClr val="D0F7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2FD18B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Branco c/Padrão">
    <p:bg>
      <p:bgPr>
        <a:solidFill>
          <a:srgbClr val="B8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54E4E3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Branco c/Padrão">
    <p:bg>
      <p:bgPr>
        <a:solidFill>
          <a:srgbClr val="C7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Logo GPTW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ítulo 4"/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35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0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3" name="Gráfico 12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F9AED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lide Branco c/Padrão">
    <p:bg>
      <p:bgPr>
        <a:solidFill>
          <a:srgbClr val="D1BE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41197F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Branco c/Padrão">
    <p:bg>
      <p:bgPr>
        <a:solidFill>
          <a:srgbClr val="FFC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chemeClr val="tx1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Branco c/Padr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  <a:solidFill>
            <a:srgbClr val="F987DE"/>
          </a:solidFill>
        </p:grpSpPr>
        <p:sp>
          <p:nvSpPr>
            <p:cNvPr id="29" name="Retângulo 28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4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 c/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6895E2-0CC2-4049-A371-EA1779E2BB63}" type="slidenum">
              <a:rPr lang="pt-BR" smtClean="0"/>
              <a:t>‹nº›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ção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Texto Horizont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3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1755921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  <a:p>
            <a:pPr lvl="0"/>
            <a:endParaRPr lang="en-US"/>
          </a:p>
          <a:p>
            <a:pPr lvl="0"/>
            <a:endParaRPr lang="en-US"/>
          </a:p>
        </p:txBody>
      </p:sp>
      <p:sp>
        <p:nvSpPr>
          <p:cNvPr id="16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7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8" name="Retângulo 17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20" name="Agrupar 19"/>
          <p:cNvGrpSpPr/>
          <p:nvPr userDrawn="1"/>
        </p:nvGrpSpPr>
        <p:grpSpPr>
          <a:xfrm>
            <a:off x="459003" y="305293"/>
            <a:ext cx="422146" cy="436685"/>
            <a:chOff x="3624349" y="2222536"/>
            <a:chExt cx="3799297" cy="3930156"/>
          </a:xfrm>
        </p:grpSpPr>
        <p:sp>
          <p:nvSpPr>
            <p:cNvPr id="21" name="Retângulo 2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p/Prod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4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Text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4"/>
          <p:cNvSpPr>
            <a:spLocks noGrp="1"/>
          </p:cNvSpPr>
          <p:nvPr>
            <p:ph type="title" hasCustomPrompt="1"/>
          </p:nvPr>
        </p:nvSpPr>
        <p:spPr>
          <a:xfrm>
            <a:off x="477786" y="346561"/>
            <a:ext cx="5262612" cy="6096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59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18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20" name="Retângulo 19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454728"/>
            <a:ext cx="5262612" cy="4503892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</a:defRPr>
            </a:lvl1pPr>
            <a:lvl2pPr marL="5715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2pPr>
            <a:lvl3pPr marL="8001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3pPr>
            <a:lvl4pPr marL="10287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4pPr>
            <a:lvl5pPr marL="12573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e Texto Pre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</a:t>
            </a:r>
          </a:p>
        </p:txBody>
      </p:sp>
      <p:sp>
        <p:nvSpPr>
          <p:cNvPr id="62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454728"/>
            <a:ext cx="5262612" cy="4503892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14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5715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2pPr>
            <a:lvl3pPr marL="8001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3pPr>
            <a:lvl4pPr marL="10287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4pPr>
            <a:lvl5pPr marL="1257300" indent="-342900">
              <a:spcBef>
                <a:spcPts val="1400"/>
              </a:spcBef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pt-BR"/>
              <a:t>Insira um </a:t>
            </a:r>
            <a:r>
              <a:rPr lang="pt-BR" err="1"/>
              <a:t>bullet</a:t>
            </a:r>
            <a:endParaRPr lang="pt-BR"/>
          </a:p>
        </p:txBody>
      </p:sp>
      <p:sp>
        <p:nvSpPr>
          <p:cNvPr id="9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4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5" name="Retângulo 14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77786" y="346561"/>
            <a:ext cx="5262612" cy="60960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Tela Che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628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t-BR"/>
              <a:t>Clique ou arraste </a:t>
            </a:r>
            <a:br>
              <a:rPr lang="pt-BR"/>
            </a:br>
            <a:r>
              <a:rPr lang="pt-BR"/>
              <a:t>para inserir uma imagem em tela cheia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s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grpSp>
        <p:nvGrpSpPr>
          <p:cNvPr id="6" name="Agrupar 5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</p:grpSpPr>
        <p:sp>
          <p:nvSpPr>
            <p:cNvPr id="8" name="Retângulo 7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/>
          <p:cNvGrpSpPr/>
          <p:nvPr userDrawn="1"/>
        </p:nvGrpSpPr>
        <p:grpSpPr>
          <a:xfrm>
            <a:off x="11046372" y="234554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c/Ref.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98028" y="4193309"/>
            <a:ext cx="9748344" cy="320075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0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</a:t>
            </a:r>
            <a:r>
              <a:rPr lang="en-US" err="1"/>
              <a:t>nome</a:t>
            </a:r>
            <a:r>
              <a:rPr lang="en-US"/>
              <a:t> da </a:t>
            </a:r>
            <a:r>
              <a:rPr lang="en-US" err="1"/>
              <a:t>empresa</a:t>
            </a:r>
            <a:r>
              <a:rPr lang="en-US"/>
              <a:t>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projeto</a:t>
            </a:r>
            <a:endParaRPr lang="en-US"/>
          </a:p>
        </p:txBody>
      </p:sp>
      <p:sp>
        <p:nvSpPr>
          <p:cNvPr id="4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4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GPTW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pic>
        <p:nvPicPr>
          <p:cNvPr id="6" name="Gráfico 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420" y="1701510"/>
            <a:ext cx="765979" cy="765979"/>
          </a:xfrm>
          <a:prstGeom prst="rect">
            <a:avLst/>
          </a:prstGeom>
        </p:spPr>
      </p:pic>
      <p:sp>
        <p:nvSpPr>
          <p:cNvPr id="12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o GPTW Pret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1052945" y="324679"/>
            <a:ext cx="10633350" cy="649358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0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2945" y="1304779"/>
            <a:ext cx="10605625" cy="463882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3" name="Retângulo 12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s/Ref.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grpSp>
        <p:nvGrpSpPr>
          <p:cNvPr id="6" name="Agrupar 5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8" name="Retângulo 7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6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Preta p/Produ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670808" cy="670808"/>
          </a:xfrm>
          <a:prstGeom prst="rect">
            <a:avLst/>
          </a:prstGeom>
        </p:spPr>
      </p:pic>
      <p:sp>
        <p:nvSpPr>
          <p:cNvPr id="12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17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3749288"/>
            <a:ext cx="11227722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1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2487053"/>
            <a:ext cx="11227722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s/Ref.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grpSp>
        <p:nvGrpSpPr>
          <p:cNvPr id="6" name="Agrupar 5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8" name="Retângulo 7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/>
          <p:cNvGrpSpPr/>
          <p:nvPr userDrawn="1"/>
        </p:nvGrpSpPr>
        <p:grpSpPr>
          <a:xfrm>
            <a:off x="11046372" y="2345544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c/Ref.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98028" y="4193309"/>
            <a:ext cx="9748344" cy="320075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000" b="0" i="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fonte</a:t>
            </a:r>
            <a:endParaRPr lang="en-US"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15" name="Retângulo 14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4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GPTW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9" name="Agrupar 8"/>
          <p:cNvGrpSpPr/>
          <p:nvPr userDrawn="1"/>
        </p:nvGrpSpPr>
        <p:grpSpPr>
          <a:xfrm>
            <a:off x="1259670" y="2030804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11" name="Retângulo 1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o GPTW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1052945" y="324679"/>
            <a:ext cx="10633350" cy="649358"/>
          </a:xfrm>
          <a:prstGeom prst="rect">
            <a:avLst/>
          </a:prstGeom>
        </p:spPr>
        <p:txBody>
          <a:bodyPr anchor="ctr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64" name="Agrupar 63"/>
          <p:cNvGrpSpPr/>
          <p:nvPr userDrawn="1"/>
        </p:nvGrpSpPr>
        <p:grpSpPr>
          <a:xfrm>
            <a:off x="459003" y="431015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65" name="Retângulo 64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Retângulo 65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Retângulo 66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Retângulo 67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Retângulo 68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Retângulo 69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1" name="Retângulo 70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2" name="Retângulo 71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3" name="Retângulo 72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4" name="Retângulo 73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Retângulo 74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6" name="Retângulo 75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7" name="Retângulo 76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Retângulo 77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Retângulo 78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Retângulo 79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1" name="Retângulo 80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Retângulo 81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3" name="Retângulo 82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4" name="Retângulo 83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Retângulo 84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6" name="Retângulo 85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7" name="Retângulo 86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Retângulo 87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9" name="Retângulo 88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do GPTW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148945" y="0"/>
            <a:ext cx="5043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ítulo 4"/>
          <p:cNvSpPr>
            <a:spLocks noGrp="1"/>
          </p:cNvSpPr>
          <p:nvPr>
            <p:ph type="title" hasCustomPrompt="1"/>
          </p:nvPr>
        </p:nvSpPr>
        <p:spPr>
          <a:xfrm>
            <a:off x="1052945" y="324679"/>
            <a:ext cx="5511757" cy="649358"/>
          </a:xfrm>
          <a:prstGeom prst="rect">
            <a:avLst/>
          </a:prstGeom>
        </p:spPr>
        <p:txBody>
          <a:bodyPr anchor="t"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1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31" name="Espaço Reservado para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052945" y="1630391"/>
            <a:ext cx="5511757" cy="4313209"/>
          </a:xfrm>
          <a:prstGeom prst="rect">
            <a:avLst/>
          </a:prstGeom>
        </p:spPr>
        <p:txBody>
          <a:bodyPr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sp>
        <p:nvSpPr>
          <p:cNvPr id="32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pt-BR"/>
              <a:t>Insira aqui uma fotografia da empresa cliente</a:t>
            </a:r>
            <a:br>
              <a:rPr lang="pt-BR"/>
            </a:br>
            <a:r>
              <a:rPr lang="pt-BR"/>
              <a:t>(ex. foto do time ou sede)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s/Ref.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grpSp>
        <p:nvGrpSpPr>
          <p:cNvPr id="6" name="Agrupar 5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</p:grpSpPr>
        <p:sp>
          <p:nvSpPr>
            <p:cNvPr id="8" name="Retângulo 7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5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6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s/Ref.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grpSp>
        <p:nvGrpSpPr>
          <p:cNvPr id="6" name="Agrupar 5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</p:grpSpPr>
        <p:sp>
          <p:nvSpPr>
            <p:cNvPr id="8" name="Retângulo 7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5" name="Agrupar 34"/>
          <p:cNvGrpSpPr/>
          <p:nvPr userDrawn="1"/>
        </p:nvGrpSpPr>
        <p:grpSpPr>
          <a:xfrm>
            <a:off x="11046372" y="2345544"/>
            <a:ext cx="422146" cy="436685"/>
            <a:chOff x="3624349" y="2222536"/>
            <a:chExt cx="3799297" cy="3930156"/>
          </a:xfrm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61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2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ção c/Ref.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4800" b="1" i="0" spc="-15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adicionar um texto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298028" y="4193309"/>
            <a:ext cx="9748344" cy="320075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000" b="0" i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</a:t>
            </a:r>
            <a:r>
              <a:rPr lang="en-US" err="1"/>
              <a:t>uma</a:t>
            </a:r>
            <a:r>
              <a:rPr lang="en-US"/>
              <a:t> </a:t>
            </a:r>
            <a:r>
              <a:rPr lang="en-US" err="1"/>
              <a:t>fonte</a:t>
            </a:r>
            <a:endParaRPr lang="en-US"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723482" y="4076700"/>
            <a:ext cx="422146" cy="436685"/>
            <a:chOff x="3624349" y="2222536"/>
            <a:chExt cx="3799297" cy="3930156"/>
          </a:xfrm>
        </p:grpSpPr>
        <p:sp>
          <p:nvSpPr>
            <p:cNvPr id="15" name="Retângulo 14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4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se GPTW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4800" b="1" i="0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pic>
        <p:nvPicPr>
          <p:cNvPr id="5" name="Gráfico 4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420" y="1701510"/>
            <a:ext cx="765979" cy="765979"/>
          </a:xfrm>
          <a:prstGeom prst="rect">
            <a:avLst/>
          </a:prstGeom>
        </p:spPr>
      </p:pic>
      <p:sp>
        <p:nvSpPr>
          <p:cNvPr id="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do GPTW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iza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ço Reservado para Imagem 21" descr="Homem de terno e gravata vermelha&#10;&#10;Descrição gerada automaticament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13229"/>
          <a:stretch>
            <a:fillRect/>
          </a:stretch>
        </p:blipFill>
        <p:spPr>
          <a:xfrm>
            <a:off x="7148945" y="0"/>
            <a:ext cx="5043055" cy="6858000"/>
          </a:xfrm>
          <a:prstGeom prst="rect">
            <a:avLst/>
          </a:prstGeom>
        </p:spPr>
      </p:pic>
      <p:sp>
        <p:nvSpPr>
          <p:cNvPr id="38" name="Text Placeholder 18"/>
          <p:cNvSpPr txBox="1"/>
          <p:nvPr userDrawn="1"/>
        </p:nvSpPr>
        <p:spPr>
          <a:xfrm>
            <a:off x="716744" y="1376759"/>
            <a:ext cx="9485848" cy="3439009"/>
          </a:xfrm>
          <a:prstGeom prst="rect">
            <a:avLst/>
          </a:prstGeom>
        </p:spPr>
        <p:txBody>
          <a:bodyPr l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800" b="0">
                <a:latin typeface="+mj-lt"/>
              </a:rPr>
              <a:t>Certificação </a:t>
            </a:r>
          </a:p>
          <a:p>
            <a:r>
              <a:rPr lang="pt-BR" sz="4800" b="0">
                <a:latin typeface="+mj-lt"/>
              </a:rPr>
              <a:t>Consultoria</a:t>
            </a:r>
          </a:p>
          <a:p>
            <a:r>
              <a:rPr lang="pt-BR" sz="4800" b="0">
                <a:latin typeface="+mj-lt"/>
              </a:rPr>
              <a:t>Liderança</a:t>
            </a:r>
          </a:p>
          <a:p>
            <a:r>
              <a:rPr lang="pt-BR" sz="4800" b="0">
                <a:latin typeface="+mj-lt"/>
              </a:rPr>
              <a:t>Saúde</a:t>
            </a:r>
          </a:p>
        </p:txBody>
      </p:sp>
      <p:grpSp>
        <p:nvGrpSpPr>
          <p:cNvPr id="9" name="Agrupar 8"/>
          <p:cNvGrpSpPr/>
          <p:nvPr userDrawn="1"/>
        </p:nvGrpSpPr>
        <p:grpSpPr>
          <a:xfrm>
            <a:off x="787439" y="617641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11" name="Retângulo 1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716745" y="4650798"/>
            <a:ext cx="5128273" cy="329939"/>
          </a:xfrm>
          <a:prstGeom prst="rect">
            <a:avLst/>
          </a:prstGeom>
        </p:spPr>
        <p:txBody>
          <a:bodyPr lIns="0" anchor="ctr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Adicione um e-mail de </a:t>
            </a:r>
            <a:r>
              <a:rPr lang="en-US" err="1"/>
              <a:t>contato</a:t>
            </a:r>
            <a:endParaRPr lang="en-US"/>
          </a:p>
        </p:txBody>
      </p:sp>
      <p:sp>
        <p:nvSpPr>
          <p:cNvPr id="41" name="Text Placeholder 18"/>
          <p:cNvSpPr txBox="1"/>
          <p:nvPr userDrawn="1"/>
        </p:nvSpPr>
        <p:spPr>
          <a:xfrm>
            <a:off x="765266" y="1182677"/>
            <a:ext cx="9015178" cy="329939"/>
          </a:xfrm>
          <a:prstGeom prst="rect">
            <a:avLst/>
          </a:prstGeom>
        </p:spPr>
        <p:txBody>
          <a:bodyPr l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>
                <a:latin typeface="+mj-lt"/>
              </a:rPr>
              <a:t>gptw.com.br</a:t>
            </a:r>
          </a:p>
        </p:txBody>
      </p:sp>
      <p:pic>
        <p:nvPicPr>
          <p:cNvPr id="42" name="Gráfico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3167" y="5931089"/>
            <a:ext cx="191601" cy="191602"/>
          </a:xfrm>
          <a:prstGeom prst="rect">
            <a:avLst/>
          </a:prstGeom>
        </p:spPr>
      </p:pic>
      <p:pic>
        <p:nvPicPr>
          <p:cNvPr id="43" name="Gráfico 4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744" y="5910567"/>
            <a:ext cx="191601" cy="191602"/>
          </a:xfrm>
          <a:prstGeom prst="rect">
            <a:avLst/>
          </a:prstGeom>
        </p:spPr>
      </p:pic>
      <p:pic>
        <p:nvPicPr>
          <p:cNvPr id="44" name="Gráfico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4133" y="5910567"/>
            <a:ext cx="191601" cy="191602"/>
          </a:xfrm>
          <a:prstGeom prst="rect">
            <a:avLst/>
          </a:prstGeom>
        </p:spPr>
      </p:pic>
      <p:pic>
        <p:nvPicPr>
          <p:cNvPr id="45" name="Gráfico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51522" y="5910567"/>
            <a:ext cx="191601" cy="191602"/>
          </a:xfrm>
          <a:prstGeom prst="rect">
            <a:avLst/>
          </a:prstGeom>
        </p:spPr>
      </p:pic>
      <p:sp>
        <p:nvSpPr>
          <p:cNvPr id="47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716744" y="5110425"/>
            <a:ext cx="5128273" cy="329939"/>
          </a:xfrm>
          <a:prstGeom prst="rect">
            <a:avLst/>
          </a:prstGeom>
        </p:spPr>
        <p:txBody>
          <a:bodyPr lIns="0" anchor="ctr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Adicione um </a:t>
            </a:r>
            <a:r>
              <a:rPr lang="en-US" err="1"/>
              <a:t>telefone</a:t>
            </a:r>
            <a:r>
              <a:rPr lang="en-US"/>
              <a:t> de </a:t>
            </a:r>
            <a:r>
              <a:rPr lang="en-US" err="1"/>
              <a:t>contato</a:t>
            </a:r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 c/Sub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63271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1145629" y="4083913"/>
            <a:ext cx="9900744" cy="7011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5" name="Agrupar 4"/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</p:grpSpPr>
        <p:sp>
          <p:nvSpPr>
            <p:cNvPr id="6" name="Retângulo 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2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3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Pret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/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</p:grpSpPr>
        <p:sp>
          <p:nvSpPr>
            <p:cNvPr id="4" name="Retângulo 3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0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 c/Sub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63271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4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1145629" y="4083913"/>
            <a:ext cx="9900744" cy="7011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32" name="Agrupar 31"/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3" name="Retângulo 32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8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5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Vermelh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0" name="Agrupar 29"/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1" name="Retângulo 3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6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57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 c/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632710"/>
            <a:ext cx="9900744" cy="129540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sp>
        <p:nvSpPr>
          <p:cNvPr id="31" name="Text Placeholder 18"/>
          <p:cNvSpPr>
            <a:spLocks noGrp="1"/>
          </p:cNvSpPr>
          <p:nvPr>
            <p:ph type="body" sz="quarter" idx="19" hasCustomPrompt="1"/>
          </p:nvPr>
        </p:nvSpPr>
        <p:spPr>
          <a:xfrm>
            <a:off x="1145629" y="4083913"/>
            <a:ext cx="9900744" cy="7011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tx2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de </a:t>
            </a:r>
            <a:r>
              <a:rPr lang="pt-BR" err="1"/>
              <a:t>secão</a:t>
            </a:r>
            <a:endParaRPr lang="pt-BR"/>
          </a:p>
        </p:txBody>
      </p:sp>
      <p:grpSp>
        <p:nvGrpSpPr>
          <p:cNvPr id="4" name="Agrupar 3"/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</p:grpSpPr>
        <p:sp>
          <p:nvSpPr>
            <p:cNvPr id="5" name="Retângulo 4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2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3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ção Bran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145628" y="2781300"/>
            <a:ext cx="9900744" cy="1295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i="0" spc="-15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título</a:t>
            </a:r>
            <a:r>
              <a:rPr lang="en-US"/>
              <a:t> de </a:t>
            </a:r>
            <a:r>
              <a:rPr lang="en-US" err="1"/>
              <a:t>seção</a:t>
            </a:r>
            <a:endParaRPr lang="en-US"/>
          </a:p>
        </p:txBody>
      </p:sp>
      <p:grpSp>
        <p:nvGrpSpPr>
          <p:cNvPr id="3" name="Agrupar 2"/>
          <p:cNvGrpSpPr/>
          <p:nvPr userDrawn="1"/>
        </p:nvGrpSpPr>
        <p:grpSpPr>
          <a:xfrm>
            <a:off x="11236424" y="558995"/>
            <a:ext cx="422146" cy="436685"/>
            <a:chOff x="3624349" y="2222536"/>
            <a:chExt cx="3799297" cy="3930156"/>
          </a:xfrm>
        </p:grpSpPr>
        <p:sp>
          <p:nvSpPr>
            <p:cNvPr id="4" name="Retângulo 3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4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5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1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azi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azi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Vermelha c/Image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Clique no ícone para inserir uma imagem de capa aqui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6" name="Gráfico 1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Vazio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ares e Missã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1"/>
          <p:cNvSpPr txBox="1"/>
          <p:nvPr userDrawn="1"/>
        </p:nvSpPr>
        <p:spPr>
          <a:xfrm>
            <a:off x="1447441" y="487323"/>
            <a:ext cx="93338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32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32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32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melhor</a:t>
            </a:r>
            <a:endParaRPr lang="en-US" sz="32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32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32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0" i="0" baseline="0" err="1">
                <a:solidFill>
                  <a:schemeClr val="bg1"/>
                </a:solidFill>
                <a:latin typeface="+mj-lt"/>
              </a:rPr>
              <a:t>em</a:t>
            </a:r>
            <a:endParaRPr lang="en-US" sz="32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u</a:t>
            </a:r>
            <a:r>
              <a:rPr lang="en-US" sz="3200" b="0" i="0" baseline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3200">
                <a:solidFill>
                  <a:schemeClr val="bg1"/>
                </a:solidFill>
                <a:latin typeface="+mj-lt"/>
              </a:rPr>
              <a:t> </a:t>
            </a:r>
            <a:r>
              <a:rPr lang="en-US" sz="32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3200" b="1" i="0">
                <a:solidFill>
                  <a:schemeClr val="bg1"/>
                </a:solidFill>
                <a:latin typeface="+mj-lt"/>
              </a:rPr>
              <a:t> for all</a:t>
            </a:r>
            <a:endParaRPr lang="en-US" sz="3200" b="0" i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1" name="Agrupar 40"/>
          <p:cNvGrpSpPr/>
          <p:nvPr userDrawn="1"/>
        </p:nvGrpSpPr>
        <p:grpSpPr>
          <a:xfrm>
            <a:off x="1714288" y="3429000"/>
            <a:ext cx="8795508" cy="954107"/>
            <a:chOff x="1755396" y="1538763"/>
            <a:chExt cx="8795508" cy="954107"/>
          </a:xfrm>
        </p:grpSpPr>
        <p:sp>
          <p:nvSpPr>
            <p:cNvPr id="42" name="CaixaDeTexto 41"/>
            <p:cNvSpPr txBox="1"/>
            <p:nvPr/>
          </p:nvSpPr>
          <p:spPr>
            <a:xfrm>
              <a:off x="4831080" y="1538763"/>
              <a:ext cx="26441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spc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  <a:t>Melhor para os </a:t>
              </a:r>
              <a:r>
                <a:rPr lang="pt-BR" sz="2800" b="1" spc="0">
                  <a:solidFill>
                    <a:schemeClr val="accent2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  <a:t>negócios</a:t>
              </a:r>
            </a:p>
          </p:txBody>
        </p:sp>
        <p:sp>
          <p:nvSpPr>
            <p:cNvPr id="43" name="CaixaDeTexto 42"/>
            <p:cNvSpPr txBox="1"/>
            <p:nvPr/>
          </p:nvSpPr>
          <p:spPr>
            <a:xfrm>
              <a:off x="1755396" y="1538763"/>
              <a:ext cx="26441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spc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  <a:t>Melhor para as </a:t>
              </a:r>
              <a:r>
                <a:rPr lang="pt-BR" sz="2800" b="1" spc="0">
                  <a:solidFill>
                    <a:schemeClr val="accent2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  <a:t>pessoas</a:t>
              </a:r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7906764" y="1538763"/>
              <a:ext cx="26441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t-BR" sz="2800" b="1" i="0" spc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  <a:t>Melhor para o</a:t>
              </a:r>
              <a:br>
                <a:rPr lang="pt-BR" sz="2800" b="1" i="0" spc="0">
                  <a:solidFill>
                    <a:schemeClr val="bg1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</a:br>
              <a:r>
                <a:rPr lang="pt-BR" sz="2800" b="1" i="0" spc="0">
                  <a:solidFill>
                    <a:schemeClr val="accent2"/>
                  </a:solidFill>
                  <a:latin typeface="+mj-lt"/>
                  <a:ea typeface="MS PGothic" panose="020B0600070205080204" pitchFamily="34" charset="-128"/>
                  <a:cs typeface="Arial" panose="020B0604020202020204" pitchFamily="34" charset="0"/>
                </a:rPr>
                <a:t>mundo</a:t>
              </a:r>
            </a:p>
          </p:txBody>
        </p:sp>
      </p:grpSp>
      <p:grpSp>
        <p:nvGrpSpPr>
          <p:cNvPr id="45" name="Gráfico 12"/>
          <p:cNvGrpSpPr/>
          <p:nvPr userDrawn="1"/>
        </p:nvGrpSpPr>
        <p:grpSpPr>
          <a:xfrm>
            <a:off x="8629182" y="4683254"/>
            <a:ext cx="1127562" cy="1127562"/>
            <a:chOff x="8321040" y="3892806"/>
            <a:chExt cx="1701288" cy="1701288"/>
          </a:xfrm>
        </p:grpSpPr>
        <p:sp>
          <p:nvSpPr>
            <p:cNvPr id="46" name="Forma Livre: Forma 45"/>
            <p:cNvSpPr/>
            <p:nvPr/>
          </p:nvSpPr>
          <p:spPr>
            <a:xfrm>
              <a:off x="9543441" y="5415612"/>
              <a:ext cx="69779" cy="69779"/>
            </a:xfrm>
            <a:custGeom>
              <a:avLst/>
              <a:gdLst>
                <a:gd name="connsiteX0" fmla="*/ 65739 w 69779"/>
                <a:gd name="connsiteY0" fmla="*/ 19043 h 69779"/>
                <a:gd name="connsiteX1" fmla="*/ 20326 w 69779"/>
                <a:gd name="connsiteY1" fmla="*/ 6981 h 69779"/>
                <a:gd name="connsiteX2" fmla="*/ 19047 w 69779"/>
                <a:gd name="connsiteY2" fmla="*/ 7719 h 69779"/>
                <a:gd name="connsiteX3" fmla="*/ 6982 w 69779"/>
                <a:gd name="connsiteY3" fmla="*/ 53132 h 69779"/>
                <a:gd name="connsiteX4" fmla="*/ 35751 w 69779"/>
                <a:gd name="connsiteY4" fmla="*/ 69690 h 69779"/>
                <a:gd name="connsiteX5" fmla="*/ 52395 w 69779"/>
                <a:gd name="connsiteY5" fmla="*/ 65194 h 69779"/>
                <a:gd name="connsiteX6" fmla="*/ 53674 w 69779"/>
                <a:gd name="connsiteY6" fmla="*/ 64456 h 69779"/>
                <a:gd name="connsiteX7" fmla="*/ 65739 w 69779"/>
                <a:gd name="connsiteY7" fmla="*/ 1904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779" h="69779">
                  <a:moveTo>
                    <a:pt x="65739" y="19043"/>
                  </a:moveTo>
                  <a:cubicBezTo>
                    <a:pt x="56535" y="3180"/>
                    <a:pt x="36209" y="-2223"/>
                    <a:pt x="20326" y="6981"/>
                  </a:cubicBezTo>
                  <a:lnTo>
                    <a:pt x="19047" y="7719"/>
                  </a:lnTo>
                  <a:cubicBezTo>
                    <a:pt x="3177" y="16926"/>
                    <a:pt x="-2222" y="37259"/>
                    <a:pt x="6982" y="53132"/>
                  </a:cubicBezTo>
                  <a:cubicBezTo>
                    <a:pt x="13146" y="63755"/>
                    <a:pt x="24294" y="69690"/>
                    <a:pt x="35751" y="69690"/>
                  </a:cubicBezTo>
                  <a:cubicBezTo>
                    <a:pt x="41406" y="69690"/>
                    <a:pt x="47148" y="68237"/>
                    <a:pt x="52395" y="65194"/>
                  </a:cubicBezTo>
                  <a:lnTo>
                    <a:pt x="53674" y="64456"/>
                  </a:lnTo>
                  <a:cubicBezTo>
                    <a:pt x="69544" y="55249"/>
                    <a:pt x="74944" y="34916"/>
                    <a:pt x="65739" y="1904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/>
            <p:cNvSpPr/>
            <p:nvPr/>
          </p:nvSpPr>
          <p:spPr>
            <a:xfrm>
              <a:off x="8318549" y="3890317"/>
              <a:ext cx="1704611" cy="1704611"/>
            </a:xfrm>
            <a:custGeom>
              <a:avLst/>
              <a:gdLst>
                <a:gd name="connsiteX0" fmla="*/ 1589786 w 1704610"/>
                <a:gd name="connsiteY0" fmla="*/ 428077 h 1704610"/>
                <a:gd name="connsiteX1" fmla="*/ 1073395 w 1704610"/>
                <a:gd name="connsiteY1" fmla="*/ 31836 h 1704610"/>
                <a:gd name="connsiteX2" fmla="*/ 428072 w 1704610"/>
                <a:gd name="connsiteY2" fmla="*/ 116794 h 1704610"/>
                <a:gd name="connsiteX3" fmla="*/ 31835 w 1704610"/>
                <a:gd name="connsiteY3" fmla="*/ 633182 h 1704610"/>
                <a:gd name="connsiteX4" fmla="*/ 116793 w 1704610"/>
                <a:gd name="connsiteY4" fmla="*/ 1278508 h 1704610"/>
                <a:gd name="connsiteX5" fmla="*/ 572748 w 1704610"/>
                <a:gd name="connsiteY5" fmla="*/ 1656134 h 1704610"/>
                <a:gd name="connsiteX6" fmla="*/ 853849 w 1704610"/>
                <a:gd name="connsiteY6" fmla="*/ 1703774 h 1704610"/>
                <a:gd name="connsiteX7" fmla="*/ 1157506 w 1704610"/>
                <a:gd name="connsiteY7" fmla="*/ 1647581 h 1704610"/>
                <a:gd name="connsiteX8" fmla="*/ 1176596 w 1704610"/>
                <a:gd name="connsiteY8" fmla="*/ 1604647 h 1704610"/>
                <a:gd name="connsiteX9" fmla="*/ 1133661 w 1704610"/>
                <a:gd name="connsiteY9" fmla="*/ 1585557 h 1704610"/>
                <a:gd name="connsiteX10" fmla="*/ 384081 w 1704610"/>
                <a:gd name="connsiteY10" fmla="*/ 1482537 h 1704610"/>
                <a:gd name="connsiteX11" fmla="*/ 413850 w 1704610"/>
                <a:gd name="connsiteY11" fmla="*/ 1327145 h 1704610"/>
                <a:gd name="connsiteX12" fmla="*/ 428195 w 1704610"/>
                <a:gd name="connsiteY12" fmla="*/ 1322486 h 1704610"/>
                <a:gd name="connsiteX13" fmla="*/ 494568 w 1704610"/>
                <a:gd name="connsiteY13" fmla="*/ 1192238 h 1704610"/>
                <a:gd name="connsiteX14" fmla="*/ 484042 w 1704610"/>
                <a:gd name="connsiteY14" fmla="*/ 1159843 h 1704610"/>
                <a:gd name="connsiteX15" fmla="*/ 484075 w 1704610"/>
                <a:gd name="connsiteY15" fmla="*/ 1136932 h 1704610"/>
                <a:gd name="connsiteX16" fmla="*/ 475020 w 1704610"/>
                <a:gd name="connsiteY16" fmla="*/ 1052423 h 1704610"/>
                <a:gd name="connsiteX17" fmla="*/ 405683 w 1704610"/>
                <a:gd name="connsiteY17" fmla="*/ 1003262 h 1704610"/>
                <a:gd name="connsiteX18" fmla="*/ 330687 w 1704610"/>
                <a:gd name="connsiteY18" fmla="*/ 988608 h 1704610"/>
                <a:gd name="connsiteX19" fmla="*/ 185984 w 1704610"/>
                <a:gd name="connsiteY19" fmla="*/ 878589 h 1704610"/>
                <a:gd name="connsiteX20" fmla="*/ 155607 w 1704610"/>
                <a:gd name="connsiteY20" fmla="*/ 873435 h 1704610"/>
                <a:gd name="connsiteX21" fmla="*/ 70888 w 1704610"/>
                <a:gd name="connsiteY21" fmla="*/ 900955 h 1704610"/>
                <a:gd name="connsiteX22" fmla="*/ 70772 w 1704610"/>
                <a:gd name="connsiteY22" fmla="*/ 810232 h 1704610"/>
                <a:gd name="connsiteX23" fmla="*/ 77630 w 1704610"/>
                <a:gd name="connsiteY23" fmla="*/ 816851 h 1704610"/>
                <a:gd name="connsiteX24" fmla="*/ 83747 w 1704610"/>
                <a:gd name="connsiteY24" fmla="*/ 824337 h 1704610"/>
                <a:gd name="connsiteX25" fmla="*/ 110091 w 1704610"/>
                <a:gd name="connsiteY25" fmla="*/ 833495 h 1704610"/>
                <a:gd name="connsiteX26" fmla="*/ 169639 w 1704610"/>
                <a:gd name="connsiteY26" fmla="*/ 826717 h 1704610"/>
                <a:gd name="connsiteX27" fmla="*/ 225831 w 1704610"/>
                <a:gd name="connsiteY27" fmla="*/ 817858 h 1704610"/>
                <a:gd name="connsiteX28" fmla="*/ 250899 w 1704610"/>
                <a:gd name="connsiteY28" fmla="*/ 798127 h 1704610"/>
                <a:gd name="connsiteX29" fmla="*/ 247789 w 1704610"/>
                <a:gd name="connsiteY29" fmla="*/ 766377 h 1704610"/>
                <a:gd name="connsiteX30" fmla="*/ 207047 w 1704610"/>
                <a:gd name="connsiteY30" fmla="*/ 706620 h 1704610"/>
                <a:gd name="connsiteX31" fmla="*/ 265403 w 1704610"/>
                <a:gd name="connsiteY31" fmla="*/ 664892 h 1704610"/>
                <a:gd name="connsiteX32" fmla="*/ 274910 w 1704610"/>
                <a:gd name="connsiteY32" fmla="*/ 654378 h 1704610"/>
                <a:gd name="connsiteX33" fmla="*/ 365367 w 1704610"/>
                <a:gd name="connsiteY33" fmla="*/ 496461 h 1704610"/>
                <a:gd name="connsiteX34" fmla="*/ 401828 w 1704610"/>
                <a:gd name="connsiteY34" fmla="*/ 457391 h 1704610"/>
                <a:gd name="connsiteX35" fmla="*/ 428913 w 1704610"/>
                <a:gd name="connsiteY35" fmla="*/ 308538 h 1704610"/>
                <a:gd name="connsiteX36" fmla="*/ 368384 w 1704610"/>
                <a:gd name="connsiteY36" fmla="*/ 237250 h 1704610"/>
                <a:gd name="connsiteX37" fmla="*/ 461300 w 1704610"/>
                <a:gd name="connsiteY37" fmla="*/ 174342 h 1704610"/>
                <a:gd name="connsiteX38" fmla="*/ 844200 w 1704610"/>
                <a:gd name="connsiteY38" fmla="*/ 69554 h 1704610"/>
                <a:gd name="connsiteX39" fmla="*/ 784867 w 1704610"/>
                <a:gd name="connsiteY39" fmla="*/ 143982 h 1704610"/>
                <a:gd name="connsiteX40" fmla="*/ 564846 w 1704610"/>
                <a:gd name="connsiteY40" fmla="*/ 221114 h 1704610"/>
                <a:gd name="connsiteX41" fmla="*/ 545125 w 1704610"/>
                <a:gd name="connsiteY41" fmla="*/ 239795 h 1704610"/>
                <a:gd name="connsiteX42" fmla="*/ 483680 w 1704610"/>
                <a:gd name="connsiteY42" fmla="*/ 388751 h 1704610"/>
                <a:gd name="connsiteX43" fmla="*/ 487351 w 1704610"/>
                <a:gd name="connsiteY43" fmla="*/ 420727 h 1704610"/>
                <a:gd name="connsiteX44" fmla="*/ 577094 w 1704610"/>
                <a:gd name="connsiteY44" fmla="*/ 546436 h 1704610"/>
                <a:gd name="connsiteX45" fmla="*/ 536788 w 1704610"/>
                <a:gd name="connsiteY45" fmla="*/ 596448 h 1704610"/>
                <a:gd name="connsiteX46" fmla="*/ 519772 w 1704610"/>
                <a:gd name="connsiteY46" fmla="*/ 619455 h 1704610"/>
                <a:gd name="connsiteX47" fmla="*/ 508644 w 1704610"/>
                <a:gd name="connsiteY47" fmla="*/ 632075 h 1704610"/>
                <a:gd name="connsiteX48" fmla="*/ 455206 w 1704610"/>
                <a:gd name="connsiteY48" fmla="*/ 706247 h 1704610"/>
                <a:gd name="connsiteX49" fmla="*/ 471638 w 1704610"/>
                <a:gd name="connsiteY49" fmla="*/ 906411 h 1704610"/>
                <a:gd name="connsiteX50" fmla="*/ 647718 w 1704610"/>
                <a:gd name="connsiteY50" fmla="*/ 981969 h 1704610"/>
                <a:gd name="connsiteX51" fmla="*/ 680175 w 1704610"/>
                <a:gd name="connsiteY51" fmla="*/ 975426 h 1704610"/>
                <a:gd name="connsiteX52" fmla="*/ 726824 w 1704610"/>
                <a:gd name="connsiteY52" fmla="*/ 976227 h 1704610"/>
                <a:gd name="connsiteX53" fmla="*/ 731589 w 1704610"/>
                <a:gd name="connsiteY53" fmla="*/ 995297 h 1704610"/>
                <a:gd name="connsiteX54" fmla="*/ 734553 w 1704610"/>
                <a:gd name="connsiteY54" fmla="*/ 1028223 h 1704610"/>
                <a:gd name="connsiteX55" fmla="*/ 762638 w 1704610"/>
                <a:gd name="connsiteY55" fmla="*/ 1074091 h 1704610"/>
                <a:gd name="connsiteX56" fmla="*/ 774686 w 1704610"/>
                <a:gd name="connsiteY56" fmla="*/ 1089463 h 1704610"/>
                <a:gd name="connsiteX57" fmla="*/ 770649 w 1704610"/>
                <a:gd name="connsiteY57" fmla="*/ 1158189 h 1704610"/>
                <a:gd name="connsiteX58" fmla="*/ 768070 w 1704610"/>
                <a:gd name="connsiteY58" fmla="*/ 1166097 h 1704610"/>
                <a:gd name="connsiteX59" fmla="*/ 792463 w 1704610"/>
                <a:gd name="connsiteY59" fmla="*/ 1299419 h 1704610"/>
                <a:gd name="connsiteX60" fmla="*/ 807841 w 1704610"/>
                <a:gd name="connsiteY60" fmla="*/ 1336133 h 1704610"/>
                <a:gd name="connsiteX61" fmla="*/ 878086 w 1704610"/>
                <a:gd name="connsiteY61" fmla="*/ 1453259 h 1704610"/>
                <a:gd name="connsiteX62" fmla="*/ 907084 w 1704610"/>
                <a:gd name="connsiteY62" fmla="*/ 1459413 h 1704610"/>
                <a:gd name="connsiteX63" fmla="*/ 1027926 w 1704610"/>
                <a:gd name="connsiteY63" fmla="*/ 1386743 h 1704610"/>
                <a:gd name="connsiteX64" fmla="*/ 1048491 w 1704610"/>
                <a:gd name="connsiteY64" fmla="*/ 1338362 h 1704610"/>
                <a:gd name="connsiteX65" fmla="*/ 1052741 w 1704610"/>
                <a:gd name="connsiteY65" fmla="*/ 1323516 h 1704610"/>
                <a:gd name="connsiteX66" fmla="*/ 1063639 w 1704610"/>
                <a:gd name="connsiteY66" fmla="*/ 1309500 h 1704610"/>
                <a:gd name="connsiteX67" fmla="*/ 1090817 w 1704610"/>
                <a:gd name="connsiteY67" fmla="*/ 1264363 h 1704610"/>
                <a:gd name="connsiteX68" fmla="*/ 1113366 w 1704610"/>
                <a:gd name="connsiteY68" fmla="*/ 1228981 h 1704610"/>
                <a:gd name="connsiteX69" fmla="*/ 1120702 w 1704610"/>
                <a:gd name="connsiteY69" fmla="*/ 1221110 h 1704610"/>
                <a:gd name="connsiteX70" fmla="*/ 1141490 w 1704610"/>
                <a:gd name="connsiteY70" fmla="*/ 1097215 h 1704610"/>
                <a:gd name="connsiteX71" fmla="*/ 1192057 w 1704610"/>
                <a:gd name="connsiteY71" fmla="*/ 1003478 h 1704610"/>
                <a:gd name="connsiteX72" fmla="*/ 1244813 w 1704610"/>
                <a:gd name="connsiteY72" fmla="*/ 946661 h 1704610"/>
                <a:gd name="connsiteX73" fmla="*/ 1258879 w 1704610"/>
                <a:gd name="connsiteY73" fmla="*/ 880111 h 1704610"/>
                <a:gd name="connsiteX74" fmla="*/ 1191771 w 1704610"/>
                <a:gd name="connsiteY74" fmla="*/ 843786 h 1704610"/>
                <a:gd name="connsiteX75" fmla="*/ 1162769 w 1704610"/>
                <a:gd name="connsiteY75" fmla="*/ 837004 h 1704610"/>
                <a:gd name="connsiteX76" fmla="*/ 1117469 w 1704610"/>
                <a:gd name="connsiteY76" fmla="*/ 768381 h 1704610"/>
                <a:gd name="connsiteX77" fmla="*/ 1110235 w 1704610"/>
                <a:gd name="connsiteY77" fmla="*/ 752478 h 1704610"/>
                <a:gd name="connsiteX78" fmla="*/ 1097030 w 1704610"/>
                <a:gd name="connsiteY78" fmla="*/ 720256 h 1704610"/>
                <a:gd name="connsiteX79" fmla="*/ 1047919 w 1704610"/>
                <a:gd name="connsiteY79" fmla="*/ 628782 h 1704610"/>
                <a:gd name="connsiteX80" fmla="*/ 952570 w 1704610"/>
                <a:gd name="connsiteY80" fmla="*/ 586426 h 1704610"/>
                <a:gd name="connsiteX81" fmla="*/ 922476 w 1704610"/>
                <a:gd name="connsiteY81" fmla="*/ 577561 h 1704610"/>
                <a:gd name="connsiteX82" fmla="*/ 903386 w 1704610"/>
                <a:gd name="connsiteY82" fmla="*/ 576381 h 1704610"/>
                <a:gd name="connsiteX83" fmla="*/ 867968 w 1704610"/>
                <a:gd name="connsiteY83" fmla="*/ 591042 h 1704610"/>
                <a:gd name="connsiteX84" fmla="*/ 856139 w 1704610"/>
                <a:gd name="connsiteY84" fmla="*/ 606958 h 1704610"/>
                <a:gd name="connsiteX85" fmla="*/ 816953 w 1704610"/>
                <a:gd name="connsiteY85" fmla="*/ 583110 h 1704610"/>
                <a:gd name="connsiteX86" fmla="*/ 816311 w 1704610"/>
                <a:gd name="connsiteY86" fmla="*/ 582681 h 1704610"/>
                <a:gd name="connsiteX87" fmla="*/ 813351 w 1704610"/>
                <a:gd name="connsiteY87" fmla="*/ 550699 h 1704610"/>
                <a:gd name="connsiteX88" fmla="*/ 721019 w 1704610"/>
                <a:gd name="connsiteY88" fmla="*/ 515544 h 1704610"/>
                <a:gd name="connsiteX89" fmla="*/ 696138 w 1704610"/>
                <a:gd name="connsiteY89" fmla="*/ 516757 h 1704610"/>
                <a:gd name="connsiteX90" fmla="*/ 649708 w 1704610"/>
                <a:gd name="connsiteY90" fmla="*/ 519631 h 1704610"/>
                <a:gd name="connsiteX91" fmla="*/ 650525 w 1704610"/>
                <a:gd name="connsiteY91" fmla="*/ 517351 h 1704610"/>
                <a:gd name="connsiteX92" fmla="*/ 730300 w 1704610"/>
                <a:gd name="connsiteY92" fmla="*/ 461225 h 1704610"/>
                <a:gd name="connsiteX93" fmla="*/ 749190 w 1704610"/>
                <a:gd name="connsiteY93" fmla="*/ 461225 h 1704610"/>
                <a:gd name="connsiteX94" fmla="*/ 782415 w 1704610"/>
                <a:gd name="connsiteY94" fmla="*/ 428000 h 1704610"/>
                <a:gd name="connsiteX95" fmla="*/ 749190 w 1704610"/>
                <a:gd name="connsiteY95" fmla="*/ 394775 h 1704610"/>
                <a:gd name="connsiteX96" fmla="*/ 730300 w 1704610"/>
                <a:gd name="connsiteY96" fmla="*/ 394775 h 1704610"/>
                <a:gd name="connsiteX97" fmla="*/ 601680 w 1704610"/>
                <a:gd name="connsiteY97" fmla="*/ 466509 h 1704610"/>
                <a:gd name="connsiteX98" fmla="*/ 552120 w 1704610"/>
                <a:gd name="connsiteY98" fmla="*/ 397085 h 1704610"/>
                <a:gd name="connsiteX99" fmla="*/ 600879 w 1704610"/>
                <a:gd name="connsiteY99" fmla="*/ 278895 h 1704610"/>
                <a:gd name="connsiteX100" fmla="*/ 815876 w 1704610"/>
                <a:gd name="connsiteY100" fmla="*/ 203520 h 1704610"/>
                <a:gd name="connsiteX101" fmla="*/ 830865 w 1704610"/>
                <a:gd name="connsiteY101" fmla="*/ 192877 h 1704610"/>
                <a:gd name="connsiteX102" fmla="*/ 926440 w 1704610"/>
                <a:gd name="connsiteY102" fmla="*/ 72993 h 1704610"/>
                <a:gd name="connsiteX103" fmla="*/ 1532245 w 1704610"/>
                <a:gd name="connsiteY103" fmla="*/ 461295 h 1704610"/>
                <a:gd name="connsiteX104" fmla="*/ 1610540 w 1704610"/>
                <a:gd name="connsiteY104" fmla="*/ 651481 h 1704610"/>
                <a:gd name="connsiteX105" fmla="*/ 1596455 w 1704610"/>
                <a:gd name="connsiteY105" fmla="*/ 664041 h 1704610"/>
                <a:gd name="connsiteX106" fmla="*/ 1566885 w 1704610"/>
                <a:gd name="connsiteY106" fmla="*/ 728600 h 1704610"/>
                <a:gd name="connsiteX107" fmla="*/ 1566865 w 1704610"/>
                <a:gd name="connsiteY107" fmla="*/ 729401 h 1704610"/>
                <a:gd name="connsiteX108" fmla="*/ 1543918 w 1704610"/>
                <a:gd name="connsiteY108" fmla="*/ 666294 h 1704610"/>
                <a:gd name="connsiteX109" fmla="*/ 1528955 w 1704610"/>
                <a:gd name="connsiteY109" fmla="*/ 640628 h 1704610"/>
                <a:gd name="connsiteX110" fmla="*/ 1488021 w 1704610"/>
                <a:gd name="connsiteY110" fmla="*/ 592703 h 1704610"/>
                <a:gd name="connsiteX111" fmla="*/ 1424618 w 1704610"/>
                <a:gd name="connsiteY111" fmla="*/ 563475 h 1704610"/>
                <a:gd name="connsiteX112" fmla="*/ 1374513 w 1704610"/>
                <a:gd name="connsiteY112" fmla="*/ 563475 h 1704610"/>
                <a:gd name="connsiteX113" fmla="*/ 1332081 w 1704610"/>
                <a:gd name="connsiteY113" fmla="*/ 588892 h 1704610"/>
                <a:gd name="connsiteX114" fmla="*/ 1334473 w 1704610"/>
                <a:gd name="connsiteY114" fmla="*/ 638296 h 1704610"/>
                <a:gd name="connsiteX115" fmla="*/ 1339544 w 1704610"/>
                <a:gd name="connsiteY115" fmla="*/ 645908 h 1704610"/>
                <a:gd name="connsiteX116" fmla="*/ 1229844 w 1704610"/>
                <a:gd name="connsiteY116" fmla="*/ 711056 h 1704610"/>
                <a:gd name="connsiteX117" fmla="*/ 1161161 w 1704610"/>
                <a:gd name="connsiteY117" fmla="*/ 579495 h 1704610"/>
                <a:gd name="connsiteX118" fmla="*/ 1161161 w 1704610"/>
                <a:gd name="connsiteY118" fmla="*/ 550144 h 1704610"/>
                <a:gd name="connsiteX119" fmla="*/ 1150877 w 1704610"/>
                <a:gd name="connsiteY119" fmla="*/ 526114 h 1704610"/>
                <a:gd name="connsiteX120" fmla="*/ 1089029 w 1704610"/>
                <a:gd name="connsiteY120" fmla="*/ 467070 h 1704610"/>
                <a:gd name="connsiteX121" fmla="*/ 1077100 w 1704610"/>
                <a:gd name="connsiteY121" fmla="*/ 459757 h 1704610"/>
                <a:gd name="connsiteX122" fmla="*/ 1021426 w 1704610"/>
                <a:gd name="connsiteY122" fmla="*/ 440192 h 1704610"/>
                <a:gd name="connsiteX123" fmla="*/ 979063 w 1704610"/>
                <a:gd name="connsiteY123" fmla="*/ 460521 h 1704610"/>
                <a:gd name="connsiteX124" fmla="*/ 999392 w 1704610"/>
                <a:gd name="connsiteY124" fmla="*/ 502884 h 1704610"/>
                <a:gd name="connsiteX125" fmla="*/ 1048318 w 1704610"/>
                <a:gd name="connsiteY125" fmla="*/ 520079 h 1704610"/>
                <a:gd name="connsiteX126" fmla="*/ 1094711 w 1704610"/>
                <a:gd name="connsiteY126" fmla="*/ 564363 h 1704610"/>
                <a:gd name="connsiteX127" fmla="*/ 1094711 w 1704610"/>
                <a:gd name="connsiteY127" fmla="*/ 587649 h 1704610"/>
                <a:gd name="connsiteX128" fmla="*/ 1098486 w 1704610"/>
                <a:gd name="connsiteY128" fmla="*/ 603027 h 1704610"/>
                <a:gd name="connsiteX129" fmla="*/ 1184471 w 1704610"/>
                <a:gd name="connsiteY129" fmla="*/ 767730 h 1704610"/>
                <a:gd name="connsiteX130" fmla="*/ 1225418 w 1704610"/>
                <a:gd name="connsiteY130" fmla="*/ 783526 h 1704610"/>
                <a:gd name="connsiteX131" fmla="*/ 1250455 w 1704610"/>
                <a:gd name="connsiteY131" fmla="*/ 774296 h 1704610"/>
                <a:gd name="connsiteX132" fmla="*/ 1406369 w 1704610"/>
                <a:gd name="connsiteY132" fmla="*/ 674508 h 1704610"/>
                <a:gd name="connsiteX133" fmla="*/ 1410519 w 1704610"/>
                <a:gd name="connsiteY133" fmla="*/ 632584 h 1704610"/>
                <a:gd name="connsiteX134" fmla="*/ 1408752 w 1704610"/>
                <a:gd name="connsiteY134" fmla="*/ 629929 h 1704610"/>
                <a:gd name="connsiteX135" fmla="*/ 1424618 w 1704610"/>
                <a:gd name="connsiteY135" fmla="*/ 629929 h 1704610"/>
                <a:gd name="connsiteX136" fmla="*/ 1437497 w 1704610"/>
                <a:gd name="connsiteY136" fmla="*/ 635867 h 1704610"/>
                <a:gd name="connsiteX137" fmla="*/ 1478431 w 1704610"/>
                <a:gd name="connsiteY137" fmla="*/ 683792 h 1704610"/>
                <a:gd name="connsiteX138" fmla="*/ 1481468 w 1704610"/>
                <a:gd name="connsiteY138" fmla="*/ 689002 h 1704610"/>
                <a:gd name="connsiteX139" fmla="*/ 1526642 w 1704610"/>
                <a:gd name="connsiteY139" fmla="*/ 813219 h 1704610"/>
                <a:gd name="connsiteX140" fmla="*/ 1550666 w 1704610"/>
                <a:gd name="connsiteY140" fmla="*/ 834299 h 1704610"/>
                <a:gd name="connsiteX141" fmla="*/ 1557864 w 1704610"/>
                <a:gd name="connsiteY141" fmla="*/ 835087 h 1704610"/>
                <a:gd name="connsiteX142" fmla="*/ 1581356 w 1704610"/>
                <a:gd name="connsiteY142" fmla="*/ 825354 h 1704610"/>
                <a:gd name="connsiteX143" fmla="*/ 1602858 w 1704610"/>
                <a:gd name="connsiteY143" fmla="*/ 803852 h 1704610"/>
                <a:gd name="connsiteX144" fmla="*/ 1630328 w 1704610"/>
                <a:gd name="connsiteY144" fmla="*/ 753897 h 1704610"/>
                <a:gd name="connsiteX145" fmla="*/ 1338201 w 1704610"/>
                <a:gd name="connsiteY145" fmla="*/ 1469458 h 1704610"/>
                <a:gd name="connsiteX146" fmla="*/ 1332579 w 1704610"/>
                <a:gd name="connsiteY146" fmla="*/ 1516107 h 1704610"/>
                <a:gd name="connsiteX147" fmla="*/ 1379228 w 1704610"/>
                <a:gd name="connsiteY147" fmla="*/ 1521729 h 1704610"/>
                <a:gd name="connsiteX148" fmla="*/ 1687710 w 1704610"/>
                <a:gd name="connsiteY148" fmla="*/ 1017653 h 1704610"/>
                <a:gd name="connsiteX149" fmla="*/ 1589786 w 1704610"/>
                <a:gd name="connsiteY149" fmla="*/ 428077 h 1704610"/>
                <a:gd name="connsiteX150" fmla="*/ 159601 w 1704610"/>
                <a:gd name="connsiteY150" fmla="*/ 942009 h 1704610"/>
                <a:gd name="connsiteX151" fmla="*/ 296611 w 1704610"/>
                <a:gd name="connsiteY151" fmla="*/ 1046183 h 1704610"/>
                <a:gd name="connsiteX152" fmla="*/ 310351 w 1704610"/>
                <a:gd name="connsiteY152" fmla="*/ 1052343 h 1704610"/>
                <a:gd name="connsiteX153" fmla="*/ 392930 w 1704610"/>
                <a:gd name="connsiteY153" fmla="*/ 1068479 h 1704610"/>
                <a:gd name="connsiteX154" fmla="*/ 417695 w 1704610"/>
                <a:gd name="connsiteY154" fmla="*/ 1086037 h 1704610"/>
                <a:gd name="connsiteX155" fmla="*/ 420928 w 1704610"/>
                <a:gd name="connsiteY155" fmla="*/ 1116218 h 1704610"/>
                <a:gd name="connsiteX156" fmla="*/ 420838 w 1704610"/>
                <a:gd name="connsiteY156" fmla="*/ 1180372 h 1704610"/>
                <a:gd name="connsiteX157" fmla="*/ 431365 w 1704610"/>
                <a:gd name="connsiteY157" fmla="*/ 1212763 h 1704610"/>
                <a:gd name="connsiteX158" fmla="*/ 407660 w 1704610"/>
                <a:gd name="connsiteY158" fmla="*/ 1259282 h 1704610"/>
                <a:gd name="connsiteX159" fmla="*/ 374641 w 1704610"/>
                <a:gd name="connsiteY159" fmla="*/ 1270012 h 1704610"/>
                <a:gd name="connsiteX160" fmla="*/ 352278 w 1704610"/>
                <a:gd name="connsiteY160" fmla="*/ 1295358 h 1704610"/>
                <a:gd name="connsiteX161" fmla="*/ 325702 w 1704610"/>
                <a:gd name="connsiteY161" fmla="*/ 1434083 h 1704610"/>
                <a:gd name="connsiteX162" fmla="*/ 174341 w 1704610"/>
                <a:gd name="connsiteY162" fmla="*/ 1245287 h 1704610"/>
                <a:gd name="connsiteX163" fmla="*/ 77813 w 1704610"/>
                <a:gd name="connsiteY163" fmla="*/ 968581 h 1704610"/>
                <a:gd name="connsiteX164" fmla="*/ 159601 w 1704610"/>
                <a:gd name="connsiteY164" fmla="*/ 942009 h 1704610"/>
                <a:gd name="connsiteX165" fmla="*/ 353245 w 1704610"/>
                <a:gd name="connsiteY165" fmla="*/ 412054 h 1704610"/>
                <a:gd name="connsiteX166" fmla="*/ 314159 w 1704610"/>
                <a:gd name="connsiteY166" fmla="*/ 453932 h 1704610"/>
                <a:gd name="connsiteX167" fmla="*/ 309617 w 1704610"/>
                <a:gd name="connsiteY167" fmla="*/ 460089 h 1704610"/>
                <a:gd name="connsiteX168" fmla="*/ 220857 w 1704610"/>
                <a:gd name="connsiteY168" fmla="*/ 615052 h 1704610"/>
                <a:gd name="connsiteX169" fmla="*/ 141970 w 1704610"/>
                <a:gd name="connsiteY169" fmla="*/ 671461 h 1704610"/>
                <a:gd name="connsiteX170" fmla="*/ 133842 w 1704610"/>
                <a:gd name="connsiteY170" fmla="*/ 717206 h 1704610"/>
                <a:gd name="connsiteX171" fmla="*/ 163346 w 1704610"/>
                <a:gd name="connsiteY171" fmla="*/ 760483 h 1704610"/>
                <a:gd name="connsiteX172" fmla="*/ 120930 w 1704610"/>
                <a:gd name="connsiteY172" fmla="*/ 766208 h 1704610"/>
                <a:gd name="connsiteX173" fmla="*/ 114829 w 1704610"/>
                <a:gd name="connsiteY173" fmla="*/ 760479 h 1704610"/>
                <a:gd name="connsiteX174" fmla="*/ 79594 w 1704610"/>
                <a:gd name="connsiteY174" fmla="*/ 729025 h 1704610"/>
                <a:gd name="connsiteX175" fmla="*/ 313631 w 1704610"/>
                <a:gd name="connsiteY175" fmla="*/ 284564 h 1704610"/>
                <a:gd name="connsiteX176" fmla="*/ 367474 w 1704610"/>
                <a:gd name="connsiteY176" fmla="*/ 333858 h 1704610"/>
                <a:gd name="connsiteX177" fmla="*/ 353245 w 1704610"/>
                <a:gd name="connsiteY177" fmla="*/ 412054 h 1704610"/>
                <a:gd name="connsiteX178" fmla="*/ 624155 w 1704610"/>
                <a:gd name="connsiteY178" fmla="*/ 593623 h 1704610"/>
                <a:gd name="connsiteX179" fmla="*/ 698487 w 1704610"/>
                <a:gd name="connsiteY179" fmla="*/ 583173 h 1704610"/>
                <a:gd name="connsiteX180" fmla="*/ 726555 w 1704610"/>
                <a:gd name="connsiteY180" fmla="*/ 581768 h 1704610"/>
                <a:gd name="connsiteX181" fmla="*/ 740710 w 1704610"/>
                <a:gd name="connsiteY181" fmla="*/ 581827 h 1704610"/>
                <a:gd name="connsiteX182" fmla="*/ 738843 w 1704610"/>
                <a:gd name="connsiteY182" fmla="*/ 598980 h 1704610"/>
                <a:gd name="connsiteX183" fmla="*/ 755995 w 1704610"/>
                <a:gd name="connsiteY183" fmla="*/ 623167 h 1704610"/>
                <a:gd name="connsiteX184" fmla="*/ 780089 w 1704610"/>
                <a:gd name="connsiteY184" fmla="*/ 638412 h 1704610"/>
                <a:gd name="connsiteX185" fmla="*/ 863147 w 1704610"/>
                <a:gd name="connsiteY185" fmla="*/ 677106 h 1704610"/>
                <a:gd name="connsiteX186" fmla="*/ 908281 w 1704610"/>
                <a:gd name="connsiteY186" fmla="*/ 658302 h 1704610"/>
                <a:gd name="connsiteX187" fmla="*/ 909689 w 1704610"/>
                <a:gd name="connsiteY187" fmla="*/ 656890 h 1704610"/>
                <a:gd name="connsiteX188" fmla="*/ 918581 w 1704610"/>
                <a:gd name="connsiteY188" fmla="*/ 646001 h 1704610"/>
                <a:gd name="connsiteX189" fmla="*/ 935199 w 1704610"/>
                <a:gd name="connsiteY189" fmla="*/ 650583 h 1704610"/>
                <a:gd name="connsiteX190" fmla="*/ 999585 w 1704610"/>
                <a:gd name="connsiteY190" fmla="*/ 674398 h 1704610"/>
                <a:gd name="connsiteX191" fmla="*/ 1035043 w 1704610"/>
                <a:gd name="connsiteY191" fmla="*/ 744214 h 1704610"/>
                <a:gd name="connsiteX192" fmla="*/ 1050049 w 1704610"/>
                <a:gd name="connsiteY192" fmla="*/ 780659 h 1704610"/>
                <a:gd name="connsiteX193" fmla="*/ 1056831 w 1704610"/>
                <a:gd name="connsiteY193" fmla="*/ 795578 h 1704610"/>
                <a:gd name="connsiteX194" fmla="*/ 1126408 w 1704610"/>
                <a:gd name="connsiteY194" fmla="*/ 892638 h 1704610"/>
                <a:gd name="connsiteX195" fmla="*/ 1181700 w 1704610"/>
                <a:gd name="connsiteY195" fmla="*/ 909482 h 1704610"/>
                <a:gd name="connsiteX196" fmla="*/ 1188937 w 1704610"/>
                <a:gd name="connsiteY196" fmla="*/ 910621 h 1704610"/>
                <a:gd name="connsiteX197" fmla="*/ 1146777 w 1704610"/>
                <a:gd name="connsiteY197" fmla="*/ 954858 h 1704610"/>
                <a:gd name="connsiteX198" fmla="*/ 1078027 w 1704610"/>
                <a:gd name="connsiteY198" fmla="*/ 1116896 h 1704610"/>
                <a:gd name="connsiteX199" fmla="*/ 1071780 w 1704610"/>
                <a:gd name="connsiteY199" fmla="*/ 1176155 h 1704610"/>
                <a:gd name="connsiteX200" fmla="*/ 1064939 w 1704610"/>
                <a:gd name="connsiteY200" fmla="*/ 1183495 h 1704610"/>
                <a:gd name="connsiteX201" fmla="*/ 1027487 w 1704610"/>
                <a:gd name="connsiteY201" fmla="*/ 1244263 h 1704610"/>
                <a:gd name="connsiteX202" fmla="*/ 1013956 w 1704610"/>
                <a:gd name="connsiteY202" fmla="*/ 1265386 h 1704610"/>
                <a:gd name="connsiteX203" fmla="*/ 995369 w 1704610"/>
                <a:gd name="connsiteY203" fmla="*/ 1290002 h 1704610"/>
                <a:gd name="connsiteX204" fmla="*/ 983343 w 1704610"/>
                <a:gd name="connsiteY204" fmla="*/ 1325300 h 1704610"/>
                <a:gd name="connsiteX205" fmla="*/ 976402 w 1704610"/>
                <a:gd name="connsiteY205" fmla="*/ 1344779 h 1704610"/>
                <a:gd name="connsiteX206" fmla="*/ 934454 w 1704610"/>
                <a:gd name="connsiteY206" fmla="*/ 1381871 h 1704610"/>
                <a:gd name="connsiteX207" fmla="*/ 906612 w 1704610"/>
                <a:gd name="connsiteY207" fmla="*/ 1392956 h 1704610"/>
                <a:gd name="connsiteX208" fmla="*/ 870819 w 1704610"/>
                <a:gd name="connsiteY208" fmla="*/ 1314916 h 1704610"/>
                <a:gd name="connsiteX209" fmla="*/ 852975 w 1704610"/>
                <a:gd name="connsiteY209" fmla="*/ 1271949 h 1704610"/>
                <a:gd name="connsiteX210" fmla="*/ 831311 w 1704610"/>
                <a:gd name="connsiteY210" fmla="*/ 1186522 h 1704610"/>
                <a:gd name="connsiteX211" fmla="*/ 833799 w 1704610"/>
                <a:gd name="connsiteY211" fmla="*/ 1178903 h 1704610"/>
                <a:gd name="connsiteX212" fmla="*/ 836019 w 1704610"/>
                <a:gd name="connsiteY212" fmla="*/ 1063870 h 1704610"/>
                <a:gd name="connsiteX213" fmla="*/ 811829 w 1704610"/>
                <a:gd name="connsiteY213" fmla="*/ 1029399 h 1704610"/>
                <a:gd name="connsiteX214" fmla="*/ 799139 w 1704610"/>
                <a:gd name="connsiteY214" fmla="*/ 1012542 h 1704610"/>
                <a:gd name="connsiteX215" fmla="*/ 798049 w 1704610"/>
                <a:gd name="connsiteY215" fmla="*/ 995732 h 1704610"/>
                <a:gd name="connsiteX216" fmla="*/ 772254 w 1704610"/>
                <a:gd name="connsiteY216" fmla="*/ 927714 h 1704610"/>
                <a:gd name="connsiteX217" fmla="*/ 664229 w 1704610"/>
                <a:gd name="connsiteY217" fmla="*/ 910917 h 1704610"/>
                <a:gd name="connsiteX218" fmla="*/ 639982 w 1704610"/>
                <a:gd name="connsiteY218" fmla="*/ 915968 h 1704610"/>
                <a:gd name="connsiteX219" fmla="*/ 525610 w 1704610"/>
                <a:gd name="connsiteY219" fmla="*/ 867621 h 1704610"/>
                <a:gd name="connsiteX220" fmla="*/ 515303 w 1704610"/>
                <a:gd name="connsiteY220" fmla="*/ 734628 h 1704610"/>
                <a:gd name="connsiteX221" fmla="*/ 558320 w 1704610"/>
                <a:gd name="connsiteY221" fmla="*/ 676219 h 1704610"/>
                <a:gd name="connsiteX222" fmla="*/ 569967 w 1704610"/>
                <a:gd name="connsiteY222" fmla="*/ 663011 h 1704610"/>
                <a:gd name="connsiteX223" fmla="*/ 591117 w 1704610"/>
                <a:gd name="connsiteY223" fmla="*/ 634717 h 1704610"/>
                <a:gd name="connsiteX224" fmla="*/ 624155 w 1704610"/>
                <a:gd name="connsiteY224" fmla="*/ 593623 h 170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</a:cxnLst>
              <a:rect l="l" t="t" r="r" b="b"/>
              <a:pathLst>
                <a:path w="1704610" h="1704610">
                  <a:moveTo>
                    <a:pt x="1589786" y="428077"/>
                  </a:moveTo>
                  <a:cubicBezTo>
                    <a:pt x="1476205" y="231349"/>
                    <a:pt x="1292815" y="90630"/>
                    <a:pt x="1073395" y="31836"/>
                  </a:cubicBezTo>
                  <a:cubicBezTo>
                    <a:pt x="853982" y="-26958"/>
                    <a:pt x="624800" y="3217"/>
                    <a:pt x="428072" y="116794"/>
                  </a:cubicBezTo>
                  <a:cubicBezTo>
                    <a:pt x="231347" y="230372"/>
                    <a:pt x="90626" y="413765"/>
                    <a:pt x="31835" y="633182"/>
                  </a:cubicBezTo>
                  <a:cubicBezTo>
                    <a:pt x="-26956" y="852598"/>
                    <a:pt x="3215" y="1081784"/>
                    <a:pt x="116793" y="1278508"/>
                  </a:cubicBezTo>
                  <a:cubicBezTo>
                    <a:pt x="218674" y="1454974"/>
                    <a:pt x="380602" y="1589086"/>
                    <a:pt x="572748" y="1656134"/>
                  </a:cubicBezTo>
                  <a:cubicBezTo>
                    <a:pt x="663830" y="1687914"/>
                    <a:pt x="758913" y="1703774"/>
                    <a:pt x="853849" y="1703774"/>
                  </a:cubicBezTo>
                  <a:cubicBezTo>
                    <a:pt x="957073" y="1703774"/>
                    <a:pt x="1060111" y="1685013"/>
                    <a:pt x="1157506" y="1647581"/>
                  </a:cubicBezTo>
                  <a:cubicBezTo>
                    <a:pt x="1174635" y="1640999"/>
                    <a:pt x="1183181" y="1621776"/>
                    <a:pt x="1176596" y="1604647"/>
                  </a:cubicBezTo>
                  <a:cubicBezTo>
                    <a:pt x="1170010" y="1587518"/>
                    <a:pt x="1150784" y="1578962"/>
                    <a:pt x="1133661" y="1585557"/>
                  </a:cubicBezTo>
                  <a:cubicBezTo>
                    <a:pt x="874414" y="1685199"/>
                    <a:pt x="593762" y="1639926"/>
                    <a:pt x="384081" y="1482537"/>
                  </a:cubicBezTo>
                  <a:lnTo>
                    <a:pt x="413850" y="1327145"/>
                  </a:lnTo>
                  <a:lnTo>
                    <a:pt x="428195" y="1322486"/>
                  </a:lnTo>
                  <a:cubicBezTo>
                    <a:pt x="482400" y="1304875"/>
                    <a:pt x="512173" y="1246446"/>
                    <a:pt x="494568" y="1192238"/>
                  </a:cubicBezTo>
                  <a:lnTo>
                    <a:pt x="484042" y="1159843"/>
                  </a:lnTo>
                  <a:cubicBezTo>
                    <a:pt x="481606" y="1152347"/>
                    <a:pt x="481619" y="1144422"/>
                    <a:pt x="484075" y="1136932"/>
                  </a:cubicBezTo>
                  <a:cubicBezTo>
                    <a:pt x="493309" y="1108782"/>
                    <a:pt x="490010" y="1077982"/>
                    <a:pt x="475020" y="1052423"/>
                  </a:cubicBezTo>
                  <a:cubicBezTo>
                    <a:pt x="460031" y="1026867"/>
                    <a:pt x="434761" y="1008947"/>
                    <a:pt x="405683" y="1003262"/>
                  </a:cubicBezTo>
                  <a:lnTo>
                    <a:pt x="330687" y="988608"/>
                  </a:lnTo>
                  <a:lnTo>
                    <a:pt x="185984" y="878589"/>
                  </a:lnTo>
                  <a:cubicBezTo>
                    <a:pt x="177315" y="871997"/>
                    <a:pt x="165967" y="870073"/>
                    <a:pt x="155607" y="873435"/>
                  </a:cubicBezTo>
                  <a:lnTo>
                    <a:pt x="70888" y="900955"/>
                  </a:lnTo>
                  <a:cubicBezTo>
                    <a:pt x="69090" y="870654"/>
                    <a:pt x="69064" y="840363"/>
                    <a:pt x="70772" y="810232"/>
                  </a:cubicBezTo>
                  <a:cubicBezTo>
                    <a:pt x="74114" y="813345"/>
                    <a:pt x="76291" y="815462"/>
                    <a:pt x="77630" y="816851"/>
                  </a:cubicBezTo>
                  <a:cubicBezTo>
                    <a:pt x="79288" y="819612"/>
                    <a:pt x="81342" y="822144"/>
                    <a:pt x="83747" y="824337"/>
                  </a:cubicBezTo>
                  <a:cubicBezTo>
                    <a:pt x="90665" y="830637"/>
                    <a:pt x="96932" y="833495"/>
                    <a:pt x="110091" y="833495"/>
                  </a:cubicBezTo>
                  <a:cubicBezTo>
                    <a:pt x="122182" y="833492"/>
                    <a:pt x="140083" y="831083"/>
                    <a:pt x="169639" y="826717"/>
                  </a:cubicBezTo>
                  <a:cubicBezTo>
                    <a:pt x="197670" y="822573"/>
                    <a:pt x="225556" y="817904"/>
                    <a:pt x="225831" y="817858"/>
                  </a:cubicBezTo>
                  <a:cubicBezTo>
                    <a:pt x="237006" y="815987"/>
                    <a:pt x="246453" y="808544"/>
                    <a:pt x="250899" y="798127"/>
                  </a:cubicBezTo>
                  <a:cubicBezTo>
                    <a:pt x="255345" y="787707"/>
                    <a:pt x="254172" y="775741"/>
                    <a:pt x="247789" y="766377"/>
                  </a:cubicBezTo>
                  <a:lnTo>
                    <a:pt x="207047" y="706620"/>
                  </a:lnTo>
                  <a:lnTo>
                    <a:pt x="265403" y="664892"/>
                  </a:lnTo>
                  <a:cubicBezTo>
                    <a:pt x="269291" y="662110"/>
                    <a:pt x="272534" y="658525"/>
                    <a:pt x="274910" y="654378"/>
                  </a:cubicBezTo>
                  <a:lnTo>
                    <a:pt x="365367" y="496461"/>
                  </a:lnTo>
                  <a:lnTo>
                    <a:pt x="401828" y="457391"/>
                  </a:lnTo>
                  <a:cubicBezTo>
                    <a:pt x="439087" y="417457"/>
                    <a:pt x="449720" y="359032"/>
                    <a:pt x="428913" y="308538"/>
                  </a:cubicBezTo>
                  <a:cubicBezTo>
                    <a:pt x="416638" y="278756"/>
                    <a:pt x="395199" y="253961"/>
                    <a:pt x="368384" y="237250"/>
                  </a:cubicBezTo>
                  <a:cubicBezTo>
                    <a:pt x="397426" y="214419"/>
                    <a:pt x="428391" y="193339"/>
                    <a:pt x="461300" y="174342"/>
                  </a:cubicBezTo>
                  <a:cubicBezTo>
                    <a:pt x="582045" y="104629"/>
                    <a:pt x="713815" y="70846"/>
                    <a:pt x="844200" y="69554"/>
                  </a:cubicBezTo>
                  <a:lnTo>
                    <a:pt x="784867" y="143982"/>
                  </a:lnTo>
                  <a:lnTo>
                    <a:pt x="564846" y="221114"/>
                  </a:lnTo>
                  <a:cubicBezTo>
                    <a:pt x="555911" y="224245"/>
                    <a:pt x="548734" y="231043"/>
                    <a:pt x="545125" y="239795"/>
                  </a:cubicBezTo>
                  <a:lnTo>
                    <a:pt x="483680" y="388751"/>
                  </a:lnTo>
                  <a:cubicBezTo>
                    <a:pt x="479317" y="399334"/>
                    <a:pt x="480702" y="411410"/>
                    <a:pt x="487351" y="420727"/>
                  </a:cubicBezTo>
                  <a:lnTo>
                    <a:pt x="577094" y="546436"/>
                  </a:lnTo>
                  <a:cubicBezTo>
                    <a:pt x="564242" y="558162"/>
                    <a:pt x="551731" y="575242"/>
                    <a:pt x="536788" y="596448"/>
                  </a:cubicBezTo>
                  <a:cubicBezTo>
                    <a:pt x="530236" y="605748"/>
                    <a:pt x="524049" y="614531"/>
                    <a:pt x="519772" y="619455"/>
                  </a:cubicBezTo>
                  <a:cubicBezTo>
                    <a:pt x="516054" y="623742"/>
                    <a:pt x="512332" y="627928"/>
                    <a:pt x="508644" y="632075"/>
                  </a:cubicBezTo>
                  <a:cubicBezTo>
                    <a:pt x="489342" y="653790"/>
                    <a:pt x="469385" y="676249"/>
                    <a:pt x="455206" y="706247"/>
                  </a:cubicBezTo>
                  <a:cubicBezTo>
                    <a:pt x="424031" y="772235"/>
                    <a:pt x="430328" y="848933"/>
                    <a:pt x="471638" y="906411"/>
                  </a:cubicBezTo>
                  <a:cubicBezTo>
                    <a:pt x="511581" y="961986"/>
                    <a:pt x="577433" y="990236"/>
                    <a:pt x="647718" y="981969"/>
                  </a:cubicBezTo>
                  <a:cubicBezTo>
                    <a:pt x="659168" y="980627"/>
                    <a:pt x="669844" y="977985"/>
                    <a:pt x="680175" y="975426"/>
                  </a:cubicBezTo>
                  <a:cubicBezTo>
                    <a:pt x="708662" y="968379"/>
                    <a:pt x="717686" y="967674"/>
                    <a:pt x="726824" y="976227"/>
                  </a:cubicBezTo>
                  <a:cubicBezTo>
                    <a:pt x="731270" y="980391"/>
                    <a:pt x="731679" y="981178"/>
                    <a:pt x="731589" y="995297"/>
                  </a:cubicBezTo>
                  <a:cubicBezTo>
                    <a:pt x="731526" y="1004282"/>
                    <a:pt x="731456" y="1015460"/>
                    <a:pt x="734553" y="1028223"/>
                  </a:cubicBezTo>
                  <a:cubicBezTo>
                    <a:pt x="739514" y="1048642"/>
                    <a:pt x="752337" y="1062754"/>
                    <a:pt x="762638" y="1074091"/>
                  </a:cubicBezTo>
                  <a:cubicBezTo>
                    <a:pt x="767758" y="1079723"/>
                    <a:pt x="773055" y="1085552"/>
                    <a:pt x="774686" y="1089463"/>
                  </a:cubicBezTo>
                  <a:cubicBezTo>
                    <a:pt x="785050" y="1114297"/>
                    <a:pt x="780538" y="1128051"/>
                    <a:pt x="770649" y="1158189"/>
                  </a:cubicBezTo>
                  <a:cubicBezTo>
                    <a:pt x="769802" y="1160767"/>
                    <a:pt x="768938" y="1163399"/>
                    <a:pt x="768070" y="1166097"/>
                  </a:cubicBezTo>
                  <a:cubicBezTo>
                    <a:pt x="753048" y="1212600"/>
                    <a:pt x="773988" y="1258727"/>
                    <a:pt x="792463" y="1299419"/>
                  </a:cubicBezTo>
                  <a:cubicBezTo>
                    <a:pt x="798464" y="1312634"/>
                    <a:pt x="804130" y="1325108"/>
                    <a:pt x="807841" y="1336133"/>
                  </a:cubicBezTo>
                  <a:cubicBezTo>
                    <a:pt x="837717" y="1424782"/>
                    <a:pt x="860113" y="1445085"/>
                    <a:pt x="878086" y="1453259"/>
                  </a:cubicBezTo>
                  <a:cubicBezTo>
                    <a:pt x="887500" y="1457539"/>
                    <a:pt x="897242" y="1459416"/>
                    <a:pt x="907084" y="1459413"/>
                  </a:cubicBezTo>
                  <a:cubicBezTo>
                    <a:pt x="954983" y="1459410"/>
                    <a:pt x="1004965" y="1414937"/>
                    <a:pt x="1027926" y="1386743"/>
                  </a:cubicBezTo>
                  <a:cubicBezTo>
                    <a:pt x="1042347" y="1369039"/>
                    <a:pt x="1045899" y="1351311"/>
                    <a:pt x="1048491" y="1338362"/>
                  </a:cubicBezTo>
                  <a:cubicBezTo>
                    <a:pt x="1049783" y="1331923"/>
                    <a:pt x="1050800" y="1326839"/>
                    <a:pt x="1052741" y="1323516"/>
                  </a:cubicBezTo>
                  <a:cubicBezTo>
                    <a:pt x="1055711" y="1318432"/>
                    <a:pt x="1059210" y="1314491"/>
                    <a:pt x="1063639" y="1309500"/>
                  </a:cubicBezTo>
                  <a:cubicBezTo>
                    <a:pt x="1072548" y="1299469"/>
                    <a:pt x="1083636" y="1286988"/>
                    <a:pt x="1090817" y="1264363"/>
                  </a:cubicBezTo>
                  <a:cubicBezTo>
                    <a:pt x="1096273" y="1247177"/>
                    <a:pt x="1100237" y="1242964"/>
                    <a:pt x="1113366" y="1228981"/>
                  </a:cubicBezTo>
                  <a:cubicBezTo>
                    <a:pt x="1115652" y="1226553"/>
                    <a:pt x="1118087" y="1223954"/>
                    <a:pt x="1120702" y="1221110"/>
                  </a:cubicBezTo>
                  <a:cubicBezTo>
                    <a:pt x="1164959" y="1172952"/>
                    <a:pt x="1153562" y="1136165"/>
                    <a:pt x="1141490" y="1097215"/>
                  </a:cubicBezTo>
                  <a:cubicBezTo>
                    <a:pt x="1131332" y="1064442"/>
                    <a:pt x="1149099" y="1043481"/>
                    <a:pt x="1192057" y="1003478"/>
                  </a:cubicBezTo>
                  <a:cubicBezTo>
                    <a:pt x="1210678" y="986136"/>
                    <a:pt x="1229930" y="968206"/>
                    <a:pt x="1244813" y="946661"/>
                  </a:cubicBezTo>
                  <a:cubicBezTo>
                    <a:pt x="1251326" y="937230"/>
                    <a:pt x="1271140" y="908545"/>
                    <a:pt x="1258879" y="880111"/>
                  </a:cubicBezTo>
                  <a:cubicBezTo>
                    <a:pt x="1246860" y="852233"/>
                    <a:pt x="1216313" y="847547"/>
                    <a:pt x="1191771" y="843786"/>
                  </a:cubicBezTo>
                  <a:cubicBezTo>
                    <a:pt x="1182078" y="842297"/>
                    <a:pt x="1167431" y="840051"/>
                    <a:pt x="1162769" y="837004"/>
                  </a:cubicBezTo>
                  <a:cubicBezTo>
                    <a:pt x="1142211" y="823563"/>
                    <a:pt x="1129634" y="795512"/>
                    <a:pt x="1117469" y="768381"/>
                  </a:cubicBezTo>
                  <a:cubicBezTo>
                    <a:pt x="1115047" y="762981"/>
                    <a:pt x="1112658" y="757652"/>
                    <a:pt x="1110235" y="752478"/>
                  </a:cubicBezTo>
                  <a:cubicBezTo>
                    <a:pt x="1105916" y="743247"/>
                    <a:pt x="1101599" y="732079"/>
                    <a:pt x="1097030" y="720256"/>
                  </a:cubicBezTo>
                  <a:cubicBezTo>
                    <a:pt x="1084942" y="688969"/>
                    <a:pt x="1071242" y="653504"/>
                    <a:pt x="1047919" y="628782"/>
                  </a:cubicBezTo>
                  <a:cubicBezTo>
                    <a:pt x="1026955" y="606569"/>
                    <a:pt x="987437" y="595870"/>
                    <a:pt x="952570" y="586426"/>
                  </a:cubicBezTo>
                  <a:cubicBezTo>
                    <a:pt x="940844" y="583253"/>
                    <a:pt x="929776" y="580256"/>
                    <a:pt x="922476" y="577561"/>
                  </a:cubicBezTo>
                  <a:cubicBezTo>
                    <a:pt x="916358" y="575301"/>
                    <a:pt x="909719" y="574893"/>
                    <a:pt x="903386" y="576381"/>
                  </a:cubicBezTo>
                  <a:cubicBezTo>
                    <a:pt x="886416" y="580359"/>
                    <a:pt x="875830" y="584742"/>
                    <a:pt x="867968" y="591042"/>
                  </a:cubicBezTo>
                  <a:cubicBezTo>
                    <a:pt x="865891" y="592706"/>
                    <a:pt x="859741" y="598172"/>
                    <a:pt x="856139" y="606958"/>
                  </a:cubicBezTo>
                  <a:cubicBezTo>
                    <a:pt x="843974" y="601120"/>
                    <a:pt x="827247" y="589972"/>
                    <a:pt x="816953" y="583110"/>
                  </a:cubicBezTo>
                  <a:cubicBezTo>
                    <a:pt x="816740" y="582967"/>
                    <a:pt x="816524" y="582824"/>
                    <a:pt x="816311" y="582681"/>
                  </a:cubicBezTo>
                  <a:cubicBezTo>
                    <a:pt x="819780" y="568799"/>
                    <a:pt x="816640" y="557657"/>
                    <a:pt x="813351" y="550699"/>
                  </a:cubicBezTo>
                  <a:cubicBezTo>
                    <a:pt x="794789" y="511437"/>
                    <a:pt x="733174" y="514510"/>
                    <a:pt x="721019" y="515544"/>
                  </a:cubicBezTo>
                  <a:cubicBezTo>
                    <a:pt x="714114" y="516122"/>
                    <a:pt x="705379" y="516431"/>
                    <a:pt x="696138" y="516757"/>
                  </a:cubicBezTo>
                  <a:cubicBezTo>
                    <a:pt x="681624" y="517272"/>
                    <a:pt x="665581" y="517850"/>
                    <a:pt x="649708" y="519631"/>
                  </a:cubicBezTo>
                  <a:lnTo>
                    <a:pt x="650525" y="517351"/>
                  </a:lnTo>
                  <a:cubicBezTo>
                    <a:pt x="662574" y="483781"/>
                    <a:pt x="694633" y="461225"/>
                    <a:pt x="730300" y="461225"/>
                  </a:cubicBezTo>
                  <a:lnTo>
                    <a:pt x="749190" y="461225"/>
                  </a:lnTo>
                  <a:cubicBezTo>
                    <a:pt x="767536" y="461225"/>
                    <a:pt x="782415" y="446346"/>
                    <a:pt x="782415" y="428000"/>
                  </a:cubicBezTo>
                  <a:cubicBezTo>
                    <a:pt x="782415" y="409655"/>
                    <a:pt x="767536" y="394775"/>
                    <a:pt x="749190" y="394775"/>
                  </a:cubicBezTo>
                  <a:lnTo>
                    <a:pt x="730300" y="394775"/>
                  </a:lnTo>
                  <a:cubicBezTo>
                    <a:pt x="677347" y="394775"/>
                    <a:pt x="628857" y="422644"/>
                    <a:pt x="601680" y="466509"/>
                  </a:cubicBezTo>
                  <a:lnTo>
                    <a:pt x="552120" y="397085"/>
                  </a:lnTo>
                  <a:lnTo>
                    <a:pt x="600879" y="278895"/>
                  </a:lnTo>
                  <a:lnTo>
                    <a:pt x="815876" y="203520"/>
                  </a:lnTo>
                  <a:cubicBezTo>
                    <a:pt x="821771" y="201453"/>
                    <a:pt x="826968" y="197765"/>
                    <a:pt x="830865" y="192877"/>
                  </a:cubicBezTo>
                  <a:lnTo>
                    <a:pt x="926440" y="72993"/>
                  </a:lnTo>
                  <a:cubicBezTo>
                    <a:pt x="1170648" y="96223"/>
                    <a:pt x="1400521" y="233143"/>
                    <a:pt x="1532245" y="461295"/>
                  </a:cubicBezTo>
                  <a:cubicBezTo>
                    <a:pt x="1567330" y="522066"/>
                    <a:pt x="1593285" y="586044"/>
                    <a:pt x="1610540" y="651481"/>
                  </a:cubicBezTo>
                  <a:lnTo>
                    <a:pt x="1596455" y="664041"/>
                  </a:lnTo>
                  <a:cubicBezTo>
                    <a:pt x="1578070" y="680446"/>
                    <a:pt x="1567297" y="703975"/>
                    <a:pt x="1566885" y="728600"/>
                  </a:cubicBezTo>
                  <a:cubicBezTo>
                    <a:pt x="1566882" y="728869"/>
                    <a:pt x="1566875" y="729135"/>
                    <a:pt x="1566865" y="729401"/>
                  </a:cubicBezTo>
                  <a:lnTo>
                    <a:pt x="1543918" y="666294"/>
                  </a:lnTo>
                  <a:cubicBezTo>
                    <a:pt x="1540498" y="656877"/>
                    <a:pt x="1535461" y="648241"/>
                    <a:pt x="1528955" y="640628"/>
                  </a:cubicBezTo>
                  <a:lnTo>
                    <a:pt x="1488021" y="592703"/>
                  </a:lnTo>
                  <a:cubicBezTo>
                    <a:pt x="1472151" y="574125"/>
                    <a:pt x="1449044" y="563475"/>
                    <a:pt x="1424618" y="563475"/>
                  </a:cubicBezTo>
                  <a:lnTo>
                    <a:pt x="1374513" y="563475"/>
                  </a:lnTo>
                  <a:cubicBezTo>
                    <a:pt x="1356726" y="563475"/>
                    <a:pt x="1340471" y="573218"/>
                    <a:pt x="1332081" y="588892"/>
                  </a:cubicBezTo>
                  <a:cubicBezTo>
                    <a:pt x="1323691" y="604569"/>
                    <a:pt x="1324608" y="623502"/>
                    <a:pt x="1334473" y="638296"/>
                  </a:cubicBezTo>
                  <a:lnTo>
                    <a:pt x="1339544" y="645908"/>
                  </a:lnTo>
                  <a:cubicBezTo>
                    <a:pt x="1307166" y="673750"/>
                    <a:pt x="1269718" y="696030"/>
                    <a:pt x="1229844" y="711056"/>
                  </a:cubicBezTo>
                  <a:lnTo>
                    <a:pt x="1161161" y="579495"/>
                  </a:lnTo>
                  <a:lnTo>
                    <a:pt x="1161161" y="550144"/>
                  </a:lnTo>
                  <a:cubicBezTo>
                    <a:pt x="1161161" y="541066"/>
                    <a:pt x="1157446" y="532377"/>
                    <a:pt x="1150877" y="526114"/>
                  </a:cubicBezTo>
                  <a:lnTo>
                    <a:pt x="1089029" y="467070"/>
                  </a:lnTo>
                  <a:cubicBezTo>
                    <a:pt x="1085617" y="463814"/>
                    <a:pt x="1081549" y="461322"/>
                    <a:pt x="1077100" y="459757"/>
                  </a:cubicBezTo>
                  <a:lnTo>
                    <a:pt x="1021426" y="440192"/>
                  </a:lnTo>
                  <a:cubicBezTo>
                    <a:pt x="1004104" y="434098"/>
                    <a:pt x="985144" y="443212"/>
                    <a:pt x="979063" y="460521"/>
                  </a:cubicBezTo>
                  <a:cubicBezTo>
                    <a:pt x="972979" y="477836"/>
                    <a:pt x="982081" y="496800"/>
                    <a:pt x="999392" y="502884"/>
                  </a:cubicBezTo>
                  <a:lnTo>
                    <a:pt x="1048318" y="520079"/>
                  </a:lnTo>
                  <a:lnTo>
                    <a:pt x="1094711" y="564363"/>
                  </a:lnTo>
                  <a:lnTo>
                    <a:pt x="1094711" y="587649"/>
                  </a:lnTo>
                  <a:cubicBezTo>
                    <a:pt x="1094711" y="593002"/>
                    <a:pt x="1096007" y="598279"/>
                    <a:pt x="1098486" y="603027"/>
                  </a:cubicBezTo>
                  <a:lnTo>
                    <a:pt x="1184471" y="767730"/>
                  </a:lnTo>
                  <a:cubicBezTo>
                    <a:pt x="1192203" y="782550"/>
                    <a:pt x="1209754" y="789321"/>
                    <a:pt x="1225418" y="783526"/>
                  </a:cubicBezTo>
                  <a:lnTo>
                    <a:pt x="1250455" y="774296"/>
                  </a:lnTo>
                  <a:cubicBezTo>
                    <a:pt x="1308622" y="752843"/>
                    <a:pt x="1362534" y="718336"/>
                    <a:pt x="1406369" y="674508"/>
                  </a:cubicBezTo>
                  <a:cubicBezTo>
                    <a:pt x="1417567" y="663306"/>
                    <a:pt x="1419308" y="645765"/>
                    <a:pt x="1410519" y="632584"/>
                  </a:cubicBezTo>
                  <a:lnTo>
                    <a:pt x="1408752" y="629929"/>
                  </a:lnTo>
                  <a:lnTo>
                    <a:pt x="1424618" y="629929"/>
                  </a:lnTo>
                  <a:cubicBezTo>
                    <a:pt x="1429579" y="629929"/>
                    <a:pt x="1434274" y="632092"/>
                    <a:pt x="1437497" y="635867"/>
                  </a:cubicBezTo>
                  <a:lnTo>
                    <a:pt x="1478431" y="683792"/>
                  </a:lnTo>
                  <a:cubicBezTo>
                    <a:pt x="1479751" y="685337"/>
                    <a:pt x="1480771" y="687085"/>
                    <a:pt x="1481468" y="689002"/>
                  </a:cubicBezTo>
                  <a:lnTo>
                    <a:pt x="1526642" y="813219"/>
                  </a:lnTo>
                  <a:cubicBezTo>
                    <a:pt x="1530523" y="823892"/>
                    <a:pt x="1539588" y="831840"/>
                    <a:pt x="1550666" y="834299"/>
                  </a:cubicBezTo>
                  <a:cubicBezTo>
                    <a:pt x="1553059" y="834828"/>
                    <a:pt x="1555468" y="835087"/>
                    <a:pt x="1557864" y="835087"/>
                  </a:cubicBezTo>
                  <a:cubicBezTo>
                    <a:pt x="1566579" y="835087"/>
                    <a:pt x="1575063" y="831654"/>
                    <a:pt x="1581356" y="825354"/>
                  </a:cubicBezTo>
                  <a:lnTo>
                    <a:pt x="1602858" y="803852"/>
                  </a:lnTo>
                  <a:cubicBezTo>
                    <a:pt x="1616475" y="790232"/>
                    <a:pt x="1625849" y="773000"/>
                    <a:pt x="1630328" y="753897"/>
                  </a:cubicBezTo>
                  <a:cubicBezTo>
                    <a:pt x="1663583" y="1020404"/>
                    <a:pt x="1559083" y="1296093"/>
                    <a:pt x="1338201" y="1469458"/>
                  </a:cubicBezTo>
                  <a:cubicBezTo>
                    <a:pt x="1323764" y="1480785"/>
                    <a:pt x="1321245" y="1501669"/>
                    <a:pt x="1332579" y="1516107"/>
                  </a:cubicBezTo>
                  <a:cubicBezTo>
                    <a:pt x="1343907" y="1530545"/>
                    <a:pt x="1364787" y="1533063"/>
                    <a:pt x="1379228" y="1521729"/>
                  </a:cubicBezTo>
                  <a:cubicBezTo>
                    <a:pt x="1538697" y="1396568"/>
                    <a:pt x="1648251" y="1217551"/>
                    <a:pt x="1687710" y="1017653"/>
                  </a:cubicBezTo>
                  <a:cubicBezTo>
                    <a:pt x="1727537" y="815828"/>
                    <a:pt x="1692764" y="606440"/>
                    <a:pt x="1589786" y="428077"/>
                  </a:cubicBezTo>
                  <a:close/>
                  <a:moveTo>
                    <a:pt x="159601" y="942009"/>
                  </a:moveTo>
                  <a:lnTo>
                    <a:pt x="296611" y="1046183"/>
                  </a:lnTo>
                  <a:cubicBezTo>
                    <a:pt x="300662" y="1049263"/>
                    <a:pt x="305360" y="1051370"/>
                    <a:pt x="310351" y="1052343"/>
                  </a:cubicBezTo>
                  <a:lnTo>
                    <a:pt x="392930" y="1068479"/>
                  </a:lnTo>
                  <a:cubicBezTo>
                    <a:pt x="403470" y="1070539"/>
                    <a:pt x="412262" y="1076773"/>
                    <a:pt x="417695" y="1086037"/>
                  </a:cubicBezTo>
                  <a:cubicBezTo>
                    <a:pt x="423128" y="1095297"/>
                    <a:pt x="424271" y="1106014"/>
                    <a:pt x="420928" y="1116218"/>
                  </a:cubicBezTo>
                  <a:cubicBezTo>
                    <a:pt x="414050" y="1137195"/>
                    <a:pt x="414016" y="1159382"/>
                    <a:pt x="420838" y="1180372"/>
                  </a:cubicBezTo>
                  <a:lnTo>
                    <a:pt x="431365" y="1212763"/>
                  </a:lnTo>
                  <a:cubicBezTo>
                    <a:pt x="437655" y="1232122"/>
                    <a:pt x="427015" y="1252992"/>
                    <a:pt x="407660" y="1259282"/>
                  </a:cubicBezTo>
                  <a:lnTo>
                    <a:pt x="374641" y="1270012"/>
                  </a:lnTo>
                  <a:cubicBezTo>
                    <a:pt x="363121" y="1273753"/>
                    <a:pt x="354554" y="1283469"/>
                    <a:pt x="352278" y="1295358"/>
                  </a:cubicBezTo>
                  <a:lnTo>
                    <a:pt x="325702" y="1434083"/>
                  </a:lnTo>
                  <a:cubicBezTo>
                    <a:pt x="267277" y="1380609"/>
                    <a:pt x="215979" y="1317409"/>
                    <a:pt x="174341" y="1245287"/>
                  </a:cubicBezTo>
                  <a:cubicBezTo>
                    <a:pt x="123541" y="1157308"/>
                    <a:pt x="91802" y="1063468"/>
                    <a:pt x="77813" y="968581"/>
                  </a:cubicBezTo>
                  <a:lnTo>
                    <a:pt x="159601" y="942009"/>
                  </a:lnTo>
                  <a:close/>
                  <a:moveTo>
                    <a:pt x="353245" y="412054"/>
                  </a:moveTo>
                  <a:lnTo>
                    <a:pt x="314159" y="453932"/>
                  </a:lnTo>
                  <a:cubicBezTo>
                    <a:pt x="312414" y="455803"/>
                    <a:pt x="310889" y="457869"/>
                    <a:pt x="309617" y="460089"/>
                  </a:cubicBezTo>
                  <a:lnTo>
                    <a:pt x="220857" y="615052"/>
                  </a:lnTo>
                  <a:lnTo>
                    <a:pt x="141970" y="671461"/>
                  </a:lnTo>
                  <a:cubicBezTo>
                    <a:pt x="127276" y="681968"/>
                    <a:pt x="123668" y="702280"/>
                    <a:pt x="133842" y="717206"/>
                  </a:cubicBezTo>
                  <a:lnTo>
                    <a:pt x="163346" y="760483"/>
                  </a:lnTo>
                  <a:cubicBezTo>
                    <a:pt x="146339" y="763015"/>
                    <a:pt x="131078" y="765101"/>
                    <a:pt x="120930" y="766208"/>
                  </a:cubicBezTo>
                  <a:cubicBezTo>
                    <a:pt x="118979" y="764337"/>
                    <a:pt x="116939" y="762440"/>
                    <a:pt x="114829" y="760479"/>
                  </a:cubicBezTo>
                  <a:cubicBezTo>
                    <a:pt x="106931" y="753143"/>
                    <a:pt x="95955" y="743343"/>
                    <a:pt x="79594" y="729025"/>
                  </a:cubicBezTo>
                  <a:cubicBezTo>
                    <a:pt x="106578" y="562010"/>
                    <a:pt x="187057" y="404668"/>
                    <a:pt x="313631" y="284564"/>
                  </a:cubicBezTo>
                  <a:cubicBezTo>
                    <a:pt x="337867" y="292196"/>
                    <a:pt x="357758" y="310276"/>
                    <a:pt x="367474" y="333858"/>
                  </a:cubicBezTo>
                  <a:cubicBezTo>
                    <a:pt x="378406" y="360381"/>
                    <a:pt x="372817" y="391077"/>
                    <a:pt x="353245" y="412054"/>
                  </a:cubicBezTo>
                  <a:close/>
                  <a:moveTo>
                    <a:pt x="624155" y="593623"/>
                  </a:moveTo>
                  <a:cubicBezTo>
                    <a:pt x="638975" y="585283"/>
                    <a:pt x="673373" y="584064"/>
                    <a:pt x="698487" y="583173"/>
                  </a:cubicBezTo>
                  <a:cubicBezTo>
                    <a:pt x="708552" y="582818"/>
                    <a:pt x="718062" y="582479"/>
                    <a:pt x="726555" y="581768"/>
                  </a:cubicBezTo>
                  <a:cubicBezTo>
                    <a:pt x="731038" y="581392"/>
                    <a:pt x="736015" y="581462"/>
                    <a:pt x="740710" y="581827"/>
                  </a:cubicBezTo>
                  <a:cubicBezTo>
                    <a:pt x="738614" y="587210"/>
                    <a:pt x="737932" y="593118"/>
                    <a:pt x="738843" y="598980"/>
                  </a:cubicBezTo>
                  <a:cubicBezTo>
                    <a:pt x="740441" y="609291"/>
                    <a:pt x="746798" y="618246"/>
                    <a:pt x="755995" y="623167"/>
                  </a:cubicBezTo>
                  <a:cubicBezTo>
                    <a:pt x="762229" y="626503"/>
                    <a:pt x="770905" y="632288"/>
                    <a:pt x="780089" y="638412"/>
                  </a:cubicBezTo>
                  <a:cubicBezTo>
                    <a:pt x="806057" y="655724"/>
                    <a:pt x="835494" y="675345"/>
                    <a:pt x="863147" y="677106"/>
                  </a:cubicBezTo>
                  <a:cubicBezTo>
                    <a:pt x="888294" y="678738"/>
                    <a:pt x="902286" y="664406"/>
                    <a:pt x="908281" y="658302"/>
                  </a:cubicBezTo>
                  <a:cubicBezTo>
                    <a:pt x="908759" y="657817"/>
                    <a:pt x="909211" y="657332"/>
                    <a:pt x="909689" y="656890"/>
                  </a:cubicBezTo>
                  <a:cubicBezTo>
                    <a:pt x="913065" y="654139"/>
                    <a:pt x="916229" y="650451"/>
                    <a:pt x="918581" y="646001"/>
                  </a:cubicBezTo>
                  <a:cubicBezTo>
                    <a:pt x="923895" y="647520"/>
                    <a:pt x="929477" y="649032"/>
                    <a:pt x="935199" y="650583"/>
                  </a:cubicBezTo>
                  <a:cubicBezTo>
                    <a:pt x="954873" y="655910"/>
                    <a:pt x="991494" y="665825"/>
                    <a:pt x="999585" y="674398"/>
                  </a:cubicBezTo>
                  <a:cubicBezTo>
                    <a:pt x="1013956" y="689633"/>
                    <a:pt x="1025158" y="718632"/>
                    <a:pt x="1035043" y="744214"/>
                  </a:cubicBezTo>
                  <a:cubicBezTo>
                    <a:pt x="1040037" y="757143"/>
                    <a:pt x="1044756" y="769345"/>
                    <a:pt x="1050049" y="780659"/>
                  </a:cubicBezTo>
                  <a:cubicBezTo>
                    <a:pt x="1052322" y="785513"/>
                    <a:pt x="1054558" y="790514"/>
                    <a:pt x="1056831" y="795578"/>
                  </a:cubicBezTo>
                  <a:cubicBezTo>
                    <a:pt x="1072162" y="829777"/>
                    <a:pt x="1089541" y="868541"/>
                    <a:pt x="1126408" y="892638"/>
                  </a:cubicBezTo>
                  <a:cubicBezTo>
                    <a:pt x="1143125" y="903567"/>
                    <a:pt x="1163617" y="906707"/>
                    <a:pt x="1181700" y="909482"/>
                  </a:cubicBezTo>
                  <a:cubicBezTo>
                    <a:pt x="1183886" y="909817"/>
                    <a:pt x="1186391" y="910203"/>
                    <a:pt x="1188937" y="910621"/>
                  </a:cubicBezTo>
                  <a:cubicBezTo>
                    <a:pt x="1178204" y="925594"/>
                    <a:pt x="1162922" y="939822"/>
                    <a:pt x="1146777" y="954858"/>
                  </a:cubicBezTo>
                  <a:cubicBezTo>
                    <a:pt x="1105643" y="993164"/>
                    <a:pt x="1054452" y="1040840"/>
                    <a:pt x="1078027" y="1116896"/>
                  </a:cubicBezTo>
                  <a:cubicBezTo>
                    <a:pt x="1089155" y="1152809"/>
                    <a:pt x="1089674" y="1156690"/>
                    <a:pt x="1071780" y="1176155"/>
                  </a:cubicBezTo>
                  <a:cubicBezTo>
                    <a:pt x="1069341" y="1178810"/>
                    <a:pt x="1067069" y="1181229"/>
                    <a:pt x="1064939" y="1183495"/>
                  </a:cubicBezTo>
                  <a:cubicBezTo>
                    <a:pt x="1049614" y="1199810"/>
                    <a:pt x="1037509" y="1212696"/>
                    <a:pt x="1027487" y="1244263"/>
                  </a:cubicBezTo>
                  <a:cubicBezTo>
                    <a:pt x="1024576" y="1253431"/>
                    <a:pt x="1020805" y="1257677"/>
                    <a:pt x="1013956" y="1265386"/>
                  </a:cubicBezTo>
                  <a:cubicBezTo>
                    <a:pt x="1008480" y="1271554"/>
                    <a:pt x="1001659" y="1279236"/>
                    <a:pt x="995369" y="1290002"/>
                  </a:cubicBezTo>
                  <a:cubicBezTo>
                    <a:pt x="987832" y="1302901"/>
                    <a:pt x="985340" y="1315322"/>
                    <a:pt x="983343" y="1325300"/>
                  </a:cubicBezTo>
                  <a:cubicBezTo>
                    <a:pt x="981373" y="1335119"/>
                    <a:pt x="980256" y="1340047"/>
                    <a:pt x="976402" y="1344779"/>
                  </a:cubicBezTo>
                  <a:cubicBezTo>
                    <a:pt x="967626" y="1355551"/>
                    <a:pt x="951258" y="1371195"/>
                    <a:pt x="934454" y="1381871"/>
                  </a:cubicBezTo>
                  <a:cubicBezTo>
                    <a:pt x="918837" y="1391787"/>
                    <a:pt x="909719" y="1393143"/>
                    <a:pt x="906612" y="1392956"/>
                  </a:cubicBezTo>
                  <a:cubicBezTo>
                    <a:pt x="903067" y="1389155"/>
                    <a:pt x="890224" y="1372511"/>
                    <a:pt x="870819" y="1314916"/>
                  </a:cubicBezTo>
                  <a:cubicBezTo>
                    <a:pt x="866034" y="1300708"/>
                    <a:pt x="859395" y="1286088"/>
                    <a:pt x="852975" y="1271949"/>
                  </a:cubicBezTo>
                  <a:cubicBezTo>
                    <a:pt x="838823" y="1240781"/>
                    <a:pt x="824193" y="1208549"/>
                    <a:pt x="831311" y="1186522"/>
                  </a:cubicBezTo>
                  <a:cubicBezTo>
                    <a:pt x="832151" y="1183924"/>
                    <a:pt x="832982" y="1181385"/>
                    <a:pt x="833799" y="1178903"/>
                  </a:cubicBezTo>
                  <a:cubicBezTo>
                    <a:pt x="845170" y="1144246"/>
                    <a:pt x="855903" y="1111519"/>
                    <a:pt x="836019" y="1063870"/>
                  </a:cubicBezTo>
                  <a:cubicBezTo>
                    <a:pt x="829965" y="1049359"/>
                    <a:pt x="820325" y="1038756"/>
                    <a:pt x="811829" y="1029399"/>
                  </a:cubicBezTo>
                  <a:cubicBezTo>
                    <a:pt x="806330" y="1023348"/>
                    <a:pt x="800099" y="1016490"/>
                    <a:pt x="799139" y="1012542"/>
                  </a:cubicBezTo>
                  <a:cubicBezTo>
                    <a:pt x="797969" y="1007728"/>
                    <a:pt x="798006" y="1002168"/>
                    <a:pt x="798049" y="995732"/>
                  </a:cubicBezTo>
                  <a:cubicBezTo>
                    <a:pt x="798162" y="978370"/>
                    <a:pt x="798335" y="952137"/>
                    <a:pt x="772254" y="927714"/>
                  </a:cubicBezTo>
                  <a:cubicBezTo>
                    <a:pt x="735484" y="893296"/>
                    <a:pt x="692606" y="903899"/>
                    <a:pt x="664229" y="910917"/>
                  </a:cubicBezTo>
                  <a:cubicBezTo>
                    <a:pt x="655513" y="913070"/>
                    <a:pt x="647279" y="915110"/>
                    <a:pt x="639982" y="915968"/>
                  </a:cubicBezTo>
                  <a:cubicBezTo>
                    <a:pt x="593303" y="921437"/>
                    <a:pt x="551628" y="903826"/>
                    <a:pt x="525610" y="867621"/>
                  </a:cubicBezTo>
                  <a:cubicBezTo>
                    <a:pt x="498393" y="829750"/>
                    <a:pt x="494442" y="778788"/>
                    <a:pt x="515303" y="734628"/>
                  </a:cubicBezTo>
                  <a:cubicBezTo>
                    <a:pt x="525401" y="713259"/>
                    <a:pt x="540656" y="696090"/>
                    <a:pt x="558320" y="676219"/>
                  </a:cubicBezTo>
                  <a:cubicBezTo>
                    <a:pt x="562178" y="671876"/>
                    <a:pt x="566072" y="667497"/>
                    <a:pt x="569967" y="663011"/>
                  </a:cubicBezTo>
                  <a:cubicBezTo>
                    <a:pt x="576446" y="655541"/>
                    <a:pt x="583577" y="645426"/>
                    <a:pt x="591117" y="634717"/>
                  </a:cubicBezTo>
                  <a:cubicBezTo>
                    <a:pt x="600118" y="621941"/>
                    <a:pt x="616878" y="598149"/>
                    <a:pt x="624155" y="59362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/>
            <p:cNvSpPr/>
            <p:nvPr/>
          </p:nvSpPr>
          <p:spPr>
            <a:xfrm>
              <a:off x="9482036" y="4949337"/>
              <a:ext cx="202693" cy="348897"/>
            </a:xfrm>
            <a:custGeom>
              <a:avLst/>
              <a:gdLst>
                <a:gd name="connsiteX0" fmla="*/ 201437 w 202692"/>
                <a:gd name="connsiteY0" fmla="*/ 87445 h 348896"/>
                <a:gd name="connsiteX1" fmla="*/ 185451 w 202692"/>
                <a:gd name="connsiteY1" fmla="*/ 27189 h 348896"/>
                <a:gd name="connsiteX2" fmla="*/ 157280 w 202692"/>
                <a:gd name="connsiteY2" fmla="*/ 2720 h 348896"/>
                <a:gd name="connsiteX3" fmla="*/ 124131 w 202692"/>
                <a:gd name="connsiteY3" fmla="*/ 19869 h 348896"/>
                <a:gd name="connsiteX4" fmla="*/ 114040 w 202692"/>
                <a:gd name="connsiteY4" fmla="*/ 40567 h 348896"/>
                <a:gd name="connsiteX5" fmla="*/ 97452 w 202692"/>
                <a:gd name="connsiteY5" fmla="*/ 70698 h 348896"/>
                <a:gd name="connsiteX6" fmla="*/ 77947 w 202692"/>
                <a:gd name="connsiteY6" fmla="*/ 82265 h 348896"/>
                <a:gd name="connsiteX7" fmla="*/ 22609 w 202692"/>
                <a:gd name="connsiteY7" fmla="*/ 136045 h 348896"/>
                <a:gd name="connsiteX8" fmla="*/ 20409 w 202692"/>
                <a:gd name="connsiteY8" fmla="*/ 182923 h 348896"/>
                <a:gd name="connsiteX9" fmla="*/ 19558 w 202692"/>
                <a:gd name="connsiteY9" fmla="*/ 202505 h 348896"/>
                <a:gd name="connsiteX10" fmla="*/ 19226 w 202692"/>
                <a:gd name="connsiteY10" fmla="*/ 203279 h 348896"/>
                <a:gd name="connsiteX11" fmla="*/ 16565 w 202692"/>
                <a:gd name="connsiteY11" fmla="*/ 313580 h 348896"/>
                <a:gd name="connsiteX12" fmla="*/ 73039 w 202692"/>
                <a:gd name="connsiteY12" fmla="*/ 348819 h 348896"/>
                <a:gd name="connsiteX13" fmla="*/ 81898 w 202692"/>
                <a:gd name="connsiteY13" fmla="*/ 348104 h 348896"/>
                <a:gd name="connsiteX14" fmla="*/ 162091 w 202692"/>
                <a:gd name="connsiteY14" fmla="*/ 237145 h 348896"/>
                <a:gd name="connsiteX15" fmla="*/ 201174 w 202692"/>
                <a:gd name="connsiteY15" fmla="*/ 105425 h 348896"/>
                <a:gd name="connsiteX16" fmla="*/ 201437 w 202692"/>
                <a:gd name="connsiteY16" fmla="*/ 87445 h 348896"/>
                <a:gd name="connsiteX17" fmla="*/ 98389 w 202692"/>
                <a:gd name="connsiteY17" fmla="*/ 218242 h 348896"/>
                <a:gd name="connsiteX18" fmla="*/ 72966 w 202692"/>
                <a:gd name="connsiteY18" fmla="*/ 278119 h 348896"/>
                <a:gd name="connsiteX19" fmla="*/ 70939 w 202692"/>
                <a:gd name="connsiteY19" fmla="*/ 275384 h 348896"/>
                <a:gd name="connsiteX20" fmla="*/ 80360 w 202692"/>
                <a:gd name="connsiteY20" fmla="*/ 229320 h 348896"/>
                <a:gd name="connsiteX21" fmla="*/ 80695 w 202692"/>
                <a:gd name="connsiteY21" fmla="*/ 228542 h 348896"/>
                <a:gd name="connsiteX22" fmla="*/ 86145 w 202692"/>
                <a:gd name="connsiteY22" fmla="*/ 173184 h 348896"/>
                <a:gd name="connsiteX23" fmla="*/ 86012 w 202692"/>
                <a:gd name="connsiteY23" fmla="*/ 155939 h 348896"/>
                <a:gd name="connsiteX24" fmla="*/ 106829 w 202692"/>
                <a:gd name="connsiteY24" fmla="*/ 142112 h 348896"/>
                <a:gd name="connsiteX25" fmla="*/ 123533 w 202692"/>
                <a:gd name="connsiteY25" fmla="*/ 133496 h 348896"/>
                <a:gd name="connsiteX26" fmla="*/ 98389 w 202692"/>
                <a:gd name="connsiteY26" fmla="*/ 218242 h 34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2692" h="348896">
                  <a:moveTo>
                    <a:pt x="201437" y="87445"/>
                  </a:moveTo>
                  <a:lnTo>
                    <a:pt x="185451" y="27189"/>
                  </a:lnTo>
                  <a:cubicBezTo>
                    <a:pt x="181958" y="14031"/>
                    <a:pt x="170794" y="4335"/>
                    <a:pt x="157280" y="2720"/>
                  </a:cubicBezTo>
                  <a:cubicBezTo>
                    <a:pt x="143749" y="1138"/>
                    <a:pt x="130627" y="7903"/>
                    <a:pt x="124131" y="19869"/>
                  </a:cubicBezTo>
                  <a:cubicBezTo>
                    <a:pt x="120489" y="26581"/>
                    <a:pt x="117210" y="33692"/>
                    <a:pt x="114040" y="40567"/>
                  </a:cubicBezTo>
                  <a:cubicBezTo>
                    <a:pt x="108707" y="52133"/>
                    <a:pt x="103191" y="64096"/>
                    <a:pt x="97452" y="70698"/>
                  </a:cubicBezTo>
                  <a:cubicBezTo>
                    <a:pt x="94229" y="74406"/>
                    <a:pt x="85949" y="78404"/>
                    <a:pt x="77947" y="82265"/>
                  </a:cubicBezTo>
                  <a:cubicBezTo>
                    <a:pt x="58818" y="91496"/>
                    <a:pt x="32617" y="104139"/>
                    <a:pt x="22609" y="136045"/>
                  </a:cubicBezTo>
                  <a:cubicBezTo>
                    <a:pt x="16395" y="155836"/>
                    <a:pt x="18714" y="171493"/>
                    <a:pt x="20409" y="182923"/>
                  </a:cubicBezTo>
                  <a:cubicBezTo>
                    <a:pt x="21874" y="192835"/>
                    <a:pt x="22213" y="196271"/>
                    <a:pt x="19558" y="202505"/>
                  </a:cubicBezTo>
                  <a:lnTo>
                    <a:pt x="19226" y="203279"/>
                  </a:lnTo>
                  <a:cubicBezTo>
                    <a:pt x="8650" y="228097"/>
                    <a:pt x="-11028" y="274301"/>
                    <a:pt x="16565" y="313580"/>
                  </a:cubicBezTo>
                  <a:cubicBezTo>
                    <a:pt x="36252" y="341612"/>
                    <a:pt x="56954" y="348819"/>
                    <a:pt x="73039" y="348819"/>
                  </a:cubicBezTo>
                  <a:cubicBezTo>
                    <a:pt x="76179" y="348829"/>
                    <a:pt x="79150" y="348553"/>
                    <a:pt x="81898" y="348104"/>
                  </a:cubicBezTo>
                  <a:cubicBezTo>
                    <a:pt x="115791" y="342565"/>
                    <a:pt x="141270" y="307310"/>
                    <a:pt x="162091" y="237145"/>
                  </a:cubicBezTo>
                  <a:lnTo>
                    <a:pt x="201174" y="105425"/>
                  </a:lnTo>
                  <a:cubicBezTo>
                    <a:pt x="202912" y="99567"/>
                    <a:pt x="203005" y="93346"/>
                    <a:pt x="201437" y="87445"/>
                  </a:cubicBezTo>
                  <a:close/>
                  <a:moveTo>
                    <a:pt x="98389" y="218242"/>
                  </a:moveTo>
                  <a:cubicBezTo>
                    <a:pt x="87776" y="254015"/>
                    <a:pt x="78386" y="270716"/>
                    <a:pt x="72966" y="278119"/>
                  </a:cubicBezTo>
                  <a:cubicBezTo>
                    <a:pt x="72342" y="277321"/>
                    <a:pt x="71664" y="276418"/>
                    <a:pt x="70939" y="275384"/>
                  </a:cubicBezTo>
                  <a:cubicBezTo>
                    <a:pt x="64589" y="266340"/>
                    <a:pt x="74079" y="244063"/>
                    <a:pt x="80360" y="229320"/>
                  </a:cubicBezTo>
                  <a:lnTo>
                    <a:pt x="80695" y="228542"/>
                  </a:lnTo>
                  <a:cubicBezTo>
                    <a:pt x="90823" y="204771"/>
                    <a:pt x="88115" y="186515"/>
                    <a:pt x="86145" y="173184"/>
                  </a:cubicBezTo>
                  <a:cubicBezTo>
                    <a:pt x="84879" y="164648"/>
                    <a:pt x="84427" y="160979"/>
                    <a:pt x="86012" y="155939"/>
                  </a:cubicBezTo>
                  <a:cubicBezTo>
                    <a:pt x="87314" y="151795"/>
                    <a:pt x="95100" y="147774"/>
                    <a:pt x="106829" y="142112"/>
                  </a:cubicBezTo>
                  <a:cubicBezTo>
                    <a:pt x="112029" y="139600"/>
                    <a:pt x="117755" y="136839"/>
                    <a:pt x="123533" y="133496"/>
                  </a:cubicBezTo>
                  <a:lnTo>
                    <a:pt x="98389" y="218242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/>
            <p:cNvSpPr/>
            <p:nvPr/>
          </p:nvSpPr>
          <p:spPr>
            <a:xfrm>
              <a:off x="9169337" y="4282604"/>
              <a:ext cx="73102" cy="69779"/>
            </a:xfrm>
            <a:custGeom>
              <a:avLst/>
              <a:gdLst>
                <a:gd name="connsiteX0" fmla="*/ 48966 w 73102"/>
                <a:gd name="connsiteY0" fmla="*/ 5153 h 69779"/>
                <a:gd name="connsiteX1" fmla="*/ 46724 w 73102"/>
                <a:gd name="connsiteY1" fmla="*/ 4369 h 69779"/>
                <a:gd name="connsiteX2" fmla="*/ 4374 w 73102"/>
                <a:gd name="connsiteY2" fmla="*/ 24724 h 69779"/>
                <a:gd name="connsiteX3" fmla="*/ 24730 w 73102"/>
                <a:gd name="connsiteY3" fmla="*/ 67074 h 69779"/>
                <a:gd name="connsiteX4" fmla="*/ 26969 w 73102"/>
                <a:gd name="connsiteY4" fmla="*/ 67858 h 69779"/>
                <a:gd name="connsiteX5" fmla="*/ 37968 w 73102"/>
                <a:gd name="connsiteY5" fmla="*/ 69739 h 69779"/>
                <a:gd name="connsiteX6" fmla="*/ 69322 w 73102"/>
                <a:gd name="connsiteY6" fmla="*/ 47502 h 69779"/>
                <a:gd name="connsiteX7" fmla="*/ 48966 w 73102"/>
                <a:gd name="connsiteY7" fmla="*/ 5153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102" h="69779">
                  <a:moveTo>
                    <a:pt x="48966" y="5153"/>
                  </a:moveTo>
                  <a:lnTo>
                    <a:pt x="46724" y="4369"/>
                  </a:lnTo>
                  <a:cubicBezTo>
                    <a:pt x="29422" y="-1692"/>
                    <a:pt x="10448" y="7409"/>
                    <a:pt x="4374" y="24724"/>
                  </a:cubicBezTo>
                  <a:cubicBezTo>
                    <a:pt x="-1700" y="42043"/>
                    <a:pt x="7414" y="61000"/>
                    <a:pt x="24730" y="67074"/>
                  </a:cubicBezTo>
                  <a:lnTo>
                    <a:pt x="26969" y="67858"/>
                  </a:lnTo>
                  <a:cubicBezTo>
                    <a:pt x="30608" y="69134"/>
                    <a:pt x="34316" y="69739"/>
                    <a:pt x="37968" y="69739"/>
                  </a:cubicBezTo>
                  <a:cubicBezTo>
                    <a:pt x="51685" y="69739"/>
                    <a:pt x="64524" y="61176"/>
                    <a:pt x="69322" y="47502"/>
                  </a:cubicBezTo>
                  <a:cubicBezTo>
                    <a:pt x="75396" y="30184"/>
                    <a:pt x="66282" y="11224"/>
                    <a:pt x="48966" y="515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0" name="Gráfico 15"/>
          <p:cNvGrpSpPr/>
          <p:nvPr userDrawn="1"/>
        </p:nvGrpSpPr>
        <p:grpSpPr>
          <a:xfrm>
            <a:off x="2490514" y="4697887"/>
            <a:ext cx="1102505" cy="1102505"/>
            <a:chOff x="2169672" y="3892806"/>
            <a:chExt cx="1701288" cy="1701288"/>
          </a:xfrm>
        </p:grpSpPr>
        <p:sp>
          <p:nvSpPr>
            <p:cNvPr id="51" name="Forma Livre: Forma 50"/>
            <p:cNvSpPr/>
            <p:nvPr/>
          </p:nvSpPr>
          <p:spPr>
            <a:xfrm>
              <a:off x="3720891" y="4982697"/>
              <a:ext cx="149527" cy="149527"/>
            </a:xfrm>
            <a:custGeom>
              <a:avLst/>
              <a:gdLst>
                <a:gd name="connsiteX0" fmla="*/ 140240 w 149527"/>
                <a:gd name="connsiteY0" fmla="*/ 92577 h 149527"/>
                <a:gd name="connsiteX1" fmla="*/ 59133 w 149527"/>
                <a:gd name="connsiteY1" fmla="*/ 12132 h 149527"/>
                <a:gd name="connsiteX2" fmla="*/ 12132 w 149527"/>
                <a:gd name="connsiteY2" fmla="*/ 12324 h 149527"/>
                <a:gd name="connsiteX3" fmla="*/ 12324 w 149527"/>
                <a:gd name="connsiteY3" fmla="*/ 59326 h 149527"/>
                <a:gd name="connsiteX4" fmla="*/ 93428 w 149527"/>
                <a:gd name="connsiteY4" fmla="*/ 139771 h 149527"/>
                <a:gd name="connsiteX5" fmla="*/ 116831 w 149527"/>
                <a:gd name="connsiteY5" fmla="*/ 149411 h 149527"/>
                <a:gd name="connsiteX6" fmla="*/ 140426 w 149527"/>
                <a:gd name="connsiteY6" fmla="*/ 139579 h 149527"/>
                <a:gd name="connsiteX7" fmla="*/ 140240 w 149527"/>
                <a:gd name="connsiteY7" fmla="*/ 92577 h 14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527" h="149527">
                  <a:moveTo>
                    <a:pt x="140240" y="92577"/>
                  </a:moveTo>
                  <a:lnTo>
                    <a:pt x="59133" y="12132"/>
                  </a:lnTo>
                  <a:cubicBezTo>
                    <a:pt x="46097" y="-798"/>
                    <a:pt x="25057" y="-708"/>
                    <a:pt x="12132" y="12324"/>
                  </a:cubicBezTo>
                  <a:cubicBezTo>
                    <a:pt x="-798" y="25356"/>
                    <a:pt x="-708" y="46400"/>
                    <a:pt x="12324" y="59326"/>
                  </a:cubicBezTo>
                  <a:lnTo>
                    <a:pt x="93428" y="139771"/>
                  </a:lnTo>
                  <a:cubicBezTo>
                    <a:pt x="99907" y="146201"/>
                    <a:pt x="108371" y="149411"/>
                    <a:pt x="116831" y="149411"/>
                  </a:cubicBezTo>
                  <a:cubicBezTo>
                    <a:pt x="125380" y="149411"/>
                    <a:pt x="133930" y="146131"/>
                    <a:pt x="140426" y="139579"/>
                  </a:cubicBezTo>
                  <a:cubicBezTo>
                    <a:pt x="153358" y="126546"/>
                    <a:pt x="153272" y="105503"/>
                    <a:pt x="140240" y="9257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Forma Livre: Forma 51"/>
            <p:cNvSpPr/>
            <p:nvPr/>
          </p:nvSpPr>
          <p:spPr>
            <a:xfrm>
              <a:off x="3638113" y="4900292"/>
              <a:ext cx="69779" cy="69779"/>
            </a:xfrm>
            <a:custGeom>
              <a:avLst/>
              <a:gdLst>
                <a:gd name="connsiteX0" fmla="*/ 59269 w 69779"/>
                <a:gd name="connsiteY0" fmla="*/ 12226 h 69779"/>
                <a:gd name="connsiteX1" fmla="*/ 12268 w 69779"/>
                <a:gd name="connsiteY1" fmla="*/ 12226 h 69779"/>
                <a:gd name="connsiteX2" fmla="*/ 12211 w 69779"/>
                <a:gd name="connsiteY2" fmla="*/ 12283 h 69779"/>
                <a:gd name="connsiteX3" fmla="*/ 12241 w 69779"/>
                <a:gd name="connsiteY3" fmla="*/ 59258 h 69779"/>
                <a:gd name="connsiteX4" fmla="*/ 35724 w 69779"/>
                <a:gd name="connsiteY4" fmla="*/ 68980 h 69779"/>
                <a:gd name="connsiteX5" fmla="*/ 59266 w 69779"/>
                <a:gd name="connsiteY5" fmla="*/ 59231 h 69779"/>
                <a:gd name="connsiteX6" fmla="*/ 59269 w 69779"/>
                <a:gd name="connsiteY6" fmla="*/ 12226 h 69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779" h="69779">
                  <a:moveTo>
                    <a:pt x="59269" y="12226"/>
                  </a:moveTo>
                  <a:cubicBezTo>
                    <a:pt x="46290" y="-753"/>
                    <a:pt x="25253" y="-753"/>
                    <a:pt x="12268" y="12226"/>
                  </a:cubicBezTo>
                  <a:lnTo>
                    <a:pt x="12211" y="12283"/>
                  </a:lnTo>
                  <a:cubicBezTo>
                    <a:pt x="-768" y="25262"/>
                    <a:pt x="-738" y="46279"/>
                    <a:pt x="12241" y="59258"/>
                  </a:cubicBezTo>
                  <a:cubicBezTo>
                    <a:pt x="18721" y="65740"/>
                    <a:pt x="27224" y="68980"/>
                    <a:pt x="35724" y="68980"/>
                  </a:cubicBezTo>
                  <a:cubicBezTo>
                    <a:pt x="44243" y="68980"/>
                    <a:pt x="52770" y="65727"/>
                    <a:pt x="59266" y="59231"/>
                  </a:cubicBezTo>
                  <a:cubicBezTo>
                    <a:pt x="72245" y="46252"/>
                    <a:pt x="72245" y="25209"/>
                    <a:pt x="59269" y="12226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" name="Forma Livre: Forma 52"/>
            <p:cNvSpPr/>
            <p:nvPr/>
          </p:nvSpPr>
          <p:spPr>
            <a:xfrm>
              <a:off x="2167178" y="3968274"/>
              <a:ext cx="1608249" cy="1548438"/>
            </a:xfrm>
            <a:custGeom>
              <a:avLst/>
              <a:gdLst>
                <a:gd name="connsiteX0" fmla="*/ 1246870 w 1608248"/>
                <a:gd name="connsiteY0" fmla="*/ 1097490 h 1548437"/>
                <a:gd name="connsiteX1" fmla="*/ 1569277 w 1608248"/>
                <a:gd name="connsiteY1" fmla="*/ 775086 h 1548437"/>
                <a:gd name="connsiteX2" fmla="*/ 1569274 w 1608248"/>
                <a:gd name="connsiteY2" fmla="*/ 597966 h 1548437"/>
                <a:gd name="connsiteX3" fmla="*/ 1508875 w 1608248"/>
                <a:gd name="connsiteY3" fmla="*/ 564555 h 1548437"/>
                <a:gd name="connsiteX4" fmla="*/ 1520491 w 1608248"/>
                <a:gd name="connsiteY4" fmla="*/ 511762 h 1548437"/>
                <a:gd name="connsiteX5" fmla="*/ 1483811 w 1608248"/>
                <a:gd name="connsiteY5" fmla="*/ 423205 h 1548437"/>
                <a:gd name="connsiteX6" fmla="*/ 1416553 w 1608248"/>
                <a:gd name="connsiteY6" fmla="*/ 388352 h 1548437"/>
                <a:gd name="connsiteX7" fmla="*/ 1386222 w 1608248"/>
                <a:gd name="connsiteY7" fmla="*/ 260560 h 1548437"/>
                <a:gd name="connsiteX8" fmla="*/ 1319012 w 1608248"/>
                <a:gd name="connsiteY8" fmla="*/ 225796 h 1548437"/>
                <a:gd name="connsiteX9" fmla="*/ 1325315 w 1608248"/>
                <a:gd name="connsiteY9" fmla="*/ 186477 h 1548437"/>
                <a:gd name="connsiteX10" fmla="*/ 1288634 w 1608248"/>
                <a:gd name="connsiteY10" fmla="*/ 97920 h 1548437"/>
                <a:gd name="connsiteX11" fmla="*/ 1200078 w 1608248"/>
                <a:gd name="connsiteY11" fmla="*/ 61240 h 1548437"/>
                <a:gd name="connsiteX12" fmla="*/ 1140263 w 1608248"/>
                <a:gd name="connsiteY12" fmla="*/ 76405 h 1548437"/>
                <a:gd name="connsiteX13" fmla="*/ 1137057 w 1608248"/>
                <a:gd name="connsiteY13" fmla="*/ 72959 h 1548437"/>
                <a:gd name="connsiteX14" fmla="*/ 975222 w 1608248"/>
                <a:gd name="connsiteY14" fmla="*/ 2492 h 1548437"/>
                <a:gd name="connsiteX15" fmla="*/ 714247 w 1608248"/>
                <a:gd name="connsiteY15" fmla="*/ 2492 h 1548437"/>
                <a:gd name="connsiteX16" fmla="*/ 681012 w 1608248"/>
                <a:gd name="connsiteY16" fmla="*/ 35727 h 1548437"/>
                <a:gd name="connsiteX17" fmla="*/ 681012 w 1608248"/>
                <a:gd name="connsiteY17" fmla="*/ 79309 h 1548437"/>
                <a:gd name="connsiteX18" fmla="*/ 689605 w 1608248"/>
                <a:gd name="connsiteY18" fmla="*/ 129697 h 1548437"/>
                <a:gd name="connsiteX19" fmla="*/ 641540 w 1608248"/>
                <a:gd name="connsiteY19" fmla="*/ 120173 h 1548437"/>
                <a:gd name="connsiteX20" fmla="*/ 552980 w 1608248"/>
                <a:gd name="connsiteY20" fmla="*/ 156854 h 1548437"/>
                <a:gd name="connsiteX21" fmla="*/ 522676 w 1608248"/>
                <a:gd name="connsiteY21" fmla="*/ 284717 h 1548437"/>
                <a:gd name="connsiteX22" fmla="*/ 455395 w 1608248"/>
                <a:gd name="connsiteY22" fmla="*/ 319493 h 1548437"/>
                <a:gd name="connsiteX23" fmla="*/ 418715 w 1608248"/>
                <a:gd name="connsiteY23" fmla="*/ 408050 h 1548437"/>
                <a:gd name="connsiteX24" fmla="*/ 424995 w 1608248"/>
                <a:gd name="connsiteY24" fmla="*/ 447296 h 1548437"/>
                <a:gd name="connsiteX25" fmla="*/ 357807 w 1608248"/>
                <a:gd name="connsiteY25" fmla="*/ 482139 h 1548437"/>
                <a:gd name="connsiteX26" fmla="*/ 332756 w 1608248"/>
                <a:gd name="connsiteY26" fmla="*/ 623412 h 1548437"/>
                <a:gd name="connsiteX27" fmla="*/ 272337 w 1608248"/>
                <a:gd name="connsiteY27" fmla="*/ 656900 h 1548437"/>
                <a:gd name="connsiteX28" fmla="*/ 272337 w 1608248"/>
                <a:gd name="connsiteY28" fmla="*/ 834017 h 1548437"/>
                <a:gd name="connsiteX29" fmla="*/ 338641 w 1608248"/>
                <a:gd name="connsiteY29" fmla="*/ 900317 h 1548437"/>
                <a:gd name="connsiteX30" fmla="*/ 12226 w 1608248"/>
                <a:gd name="connsiteY30" fmla="*/ 1226725 h 1548437"/>
                <a:gd name="connsiteX31" fmla="*/ 12226 w 1608248"/>
                <a:gd name="connsiteY31" fmla="*/ 1273730 h 1548437"/>
                <a:gd name="connsiteX32" fmla="*/ 35725 w 1608248"/>
                <a:gd name="connsiteY32" fmla="*/ 1283466 h 1548437"/>
                <a:gd name="connsiteX33" fmla="*/ 59224 w 1608248"/>
                <a:gd name="connsiteY33" fmla="*/ 1273730 h 1548437"/>
                <a:gd name="connsiteX34" fmla="*/ 388789 w 1608248"/>
                <a:gd name="connsiteY34" fmla="*/ 944165 h 1548437"/>
                <a:gd name="connsiteX35" fmla="*/ 450687 w 1608248"/>
                <a:gd name="connsiteY35" fmla="*/ 960507 h 1548437"/>
                <a:gd name="connsiteX36" fmla="*/ 539244 w 1608248"/>
                <a:gd name="connsiteY36" fmla="*/ 923823 h 1548437"/>
                <a:gd name="connsiteX37" fmla="*/ 575745 w 1608248"/>
                <a:gd name="connsiteY37" fmla="*/ 830212 h 1548437"/>
                <a:gd name="connsiteX38" fmla="*/ 580799 w 1608248"/>
                <a:gd name="connsiteY38" fmla="*/ 830332 h 1548437"/>
                <a:gd name="connsiteX39" fmla="*/ 669355 w 1608248"/>
                <a:gd name="connsiteY39" fmla="*/ 793711 h 1548437"/>
                <a:gd name="connsiteX40" fmla="*/ 706036 w 1608248"/>
                <a:gd name="connsiteY40" fmla="*/ 705154 h 1548437"/>
                <a:gd name="connsiteX41" fmla="*/ 705913 w 1608248"/>
                <a:gd name="connsiteY41" fmla="*/ 700100 h 1548437"/>
                <a:gd name="connsiteX42" fmla="*/ 710911 w 1608248"/>
                <a:gd name="connsiteY42" fmla="*/ 700220 h 1548437"/>
                <a:gd name="connsiteX43" fmla="*/ 799468 w 1608248"/>
                <a:gd name="connsiteY43" fmla="*/ 663599 h 1548437"/>
                <a:gd name="connsiteX44" fmla="*/ 836148 w 1608248"/>
                <a:gd name="connsiteY44" fmla="*/ 575042 h 1548437"/>
                <a:gd name="connsiteX45" fmla="*/ 836025 w 1608248"/>
                <a:gd name="connsiteY45" fmla="*/ 569988 h 1548437"/>
                <a:gd name="connsiteX46" fmla="*/ 841023 w 1608248"/>
                <a:gd name="connsiteY46" fmla="*/ 570108 h 1548437"/>
                <a:gd name="connsiteX47" fmla="*/ 929579 w 1608248"/>
                <a:gd name="connsiteY47" fmla="*/ 533487 h 1548437"/>
                <a:gd name="connsiteX48" fmla="*/ 937887 w 1608248"/>
                <a:gd name="connsiteY48" fmla="*/ 365544 h 1548437"/>
                <a:gd name="connsiteX49" fmla="*/ 1158502 w 1608248"/>
                <a:gd name="connsiteY49" fmla="*/ 144928 h 1548437"/>
                <a:gd name="connsiteX50" fmla="*/ 1200058 w 1608248"/>
                <a:gd name="connsiteY50" fmla="*/ 127713 h 1548437"/>
                <a:gd name="connsiteX51" fmla="*/ 1241616 w 1608248"/>
                <a:gd name="connsiteY51" fmla="*/ 144928 h 1548437"/>
                <a:gd name="connsiteX52" fmla="*/ 1258829 w 1608248"/>
                <a:gd name="connsiteY52" fmla="*/ 186484 h 1548437"/>
                <a:gd name="connsiteX53" fmla="*/ 1241613 w 1608248"/>
                <a:gd name="connsiteY53" fmla="*/ 228039 h 1548437"/>
                <a:gd name="connsiteX54" fmla="*/ 1209086 w 1608248"/>
                <a:gd name="connsiteY54" fmla="*/ 260566 h 1548437"/>
                <a:gd name="connsiteX55" fmla="*/ 1091066 w 1608248"/>
                <a:gd name="connsiteY55" fmla="*/ 378586 h 1548437"/>
                <a:gd name="connsiteX56" fmla="*/ 1091066 w 1608248"/>
                <a:gd name="connsiteY56" fmla="*/ 425591 h 1548437"/>
                <a:gd name="connsiteX57" fmla="*/ 1114565 w 1608248"/>
                <a:gd name="connsiteY57" fmla="*/ 435327 h 1548437"/>
                <a:gd name="connsiteX58" fmla="*/ 1138064 w 1608248"/>
                <a:gd name="connsiteY58" fmla="*/ 425591 h 1548437"/>
                <a:gd name="connsiteX59" fmla="*/ 1256084 w 1608248"/>
                <a:gd name="connsiteY59" fmla="*/ 307571 h 1548437"/>
                <a:gd name="connsiteX60" fmla="*/ 1339198 w 1608248"/>
                <a:gd name="connsiteY60" fmla="*/ 307568 h 1548437"/>
                <a:gd name="connsiteX61" fmla="*/ 1339198 w 1608248"/>
                <a:gd name="connsiteY61" fmla="*/ 390685 h 1548437"/>
                <a:gd name="connsiteX62" fmla="*/ 1306667 w 1608248"/>
                <a:gd name="connsiteY62" fmla="*/ 423215 h 1548437"/>
                <a:gd name="connsiteX63" fmla="*/ 1221178 w 1608248"/>
                <a:gd name="connsiteY63" fmla="*/ 508705 h 1548437"/>
                <a:gd name="connsiteX64" fmla="*/ 1221178 w 1608248"/>
                <a:gd name="connsiteY64" fmla="*/ 555710 h 1548437"/>
                <a:gd name="connsiteX65" fmla="*/ 1244677 w 1608248"/>
                <a:gd name="connsiteY65" fmla="*/ 565446 h 1548437"/>
                <a:gd name="connsiteX66" fmla="*/ 1268176 w 1608248"/>
                <a:gd name="connsiteY66" fmla="*/ 555710 h 1548437"/>
                <a:gd name="connsiteX67" fmla="*/ 1353665 w 1608248"/>
                <a:gd name="connsiteY67" fmla="*/ 470220 h 1548437"/>
                <a:gd name="connsiteX68" fmla="*/ 1395221 w 1608248"/>
                <a:gd name="connsiteY68" fmla="*/ 453004 h 1548437"/>
                <a:gd name="connsiteX69" fmla="*/ 1436779 w 1608248"/>
                <a:gd name="connsiteY69" fmla="*/ 470220 h 1548437"/>
                <a:gd name="connsiteX70" fmla="*/ 1453992 w 1608248"/>
                <a:gd name="connsiteY70" fmla="*/ 511775 h 1548437"/>
                <a:gd name="connsiteX71" fmla="*/ 1436776 w 1608248"/>
                <a:gd name="connsiteY71" fmla="*/ 553331 h 1548437"/>
                <a:gd name="connsiteX72" fmla="*/ 1392127 w 1608248"/>
                <a:gd name="connsiteY72" fmla="*/ 597980 h 1548437"/>
                <a:gd name="connsiteX73" fmla="*/ 1351286 w 1608248"/>
                <a:gd name="connsiteY73" fmla="*/ 638820 h 1548437"/>
                <a:gd name="connsiteX74" fmla="*/ 1351286 w 1608248"/>
                <a:gd name="connsiteY74" fmla="*/ 685825 h 1548437"/>
                <a:gd name="connsiteX75" fmla="*/ 1374785 w 1608248"/>
                <a:gd name="connsiteY75" fmla="*/ 695561 h 1548437"/>
                <a:gd name="connsiteX76" fmla="*/ 1398284 w 1608248"/>
                <a:gd name="connsiteY76" fmla="*/ 685825 h 1548437"/>
                <a:gd name="connsiteX77" fmla="*/ 1439155 w 1608248"/>
                <a:gd name="connsiteY77" fmla="*/ 644954 h 1548437"/>
                <a:gd name="connsiteX78" fmla="*/ 1522239 w 1608248"/>
                <a:gd name="connsiteY78" fmla="*/ 644984 h 1548437"/>
                <a:gd name="connsiteX79" fmla="*/ 1522239 w 1608248"/>
                <a:gd name="connsiteY79" fmla="*/ 728101 h 1548437"/>
                <a:gd name="connsiteX80" fmla="*/ 1199832 w 1608248"/>
                <a:gd name="connsiteY80" fmla="*/ 1050505 h 1548437"/>
                <a:gd name="connsiteX81" fmla="*/ 896863 w 1608248"/>
                <a:gd name="connsiteY81" fmla="*/ 1182488 h 1548437"/>
                <a:gd name="connsiteX82" fmla="*/ 874524 w 1608248"/>
                <a:gd name="connsiteY82" fmla="*/ 1192247 h 1548437"/>
                <a:gd name="connsiteX83" fmla="*/ 576692 w 1608248"/>
                <a:gd name="connsiteY83" fmla="*/ 1491182 h 1548437"/>
                <a:gd name="connsiteX84" fmla="*/ 576778 w 1608248"/>
                <a:gd name="connsiteY84" fmla="*/ 1538184 h 1548437"/>
                <a:gd name="connsiteX85" fmla="*/ 600234 w 1608248"/>
                <a:gd name="connsiteY85" fmla="*/ 1547876 h 1548437"/>
                <a:gd name="connsiteX86" fmla="*/ 623776 w 1608248"/>
                <a:gd name="connsiteY86" fmla="*/ 1538097 h 1548437"/>
                <a:gd name="connsiteX87" fmla="*/ 842840 w 1608248"/>
                <a:gd name="connsiteY87" fmla="*/ 1318226 h 1548437"/>
                <a:gd name="connsiteX88" fmla="*/ 1030464 w 1608248"/>
                <a:gd name="connsiteY88" fmla="*/ 1366497 h 1548437"/>
                <a:gd name="connsiteX89" fmla="*/ 1201915 w 1608248"/>
                <a:gd name="connsiteY89" fmla="*/ 1537951 h 1548437"/>
                <a:gd name="connsiteX90" fmla="*/ 1225414 w 1608248"/>
                <a:gd name="connsiteY90" fmla="*/ 1547687 h 1548437"/>
                <a:gd name="connsiteX91" fmla="*/ 1248913 w 1608248"/>
                <a:gd name="connsiteY91" fmla="*/ 1537951 h 1548437"/>
                <a:gd name="connsiteX92" fmla="*/ 1248913 w 1608248"/>
                <a:gd name="connsiteY92" fmla="*/ 1490946 h 1548437"/>
                <a:gd name="connsiteX93" fmla="*/ 1066623 w 1608248"/>
                <a:gd name="connsiteY93" fmla="*/ 1308636 h 1548437"/>
                <a:gd name="connsiteX94" fmla="*/ 1040406 w 1608248"/>
                <a:gd name="connsiteY94" fmla="*/ 1299010 h 1548437"/>
                <a:gd name="connsiteX95" fmla="*/ 1029869 w 1608248"/>
                <a:gd name="connsiteY95" fmla="*/ 1299874 h 1548437"/>
                <a:gd name="connsiteX96" fmla="*/ 891184 w 1608248"/>
                <a:gd name="connsiteY96" fmla="*/ 1269686 h 1548437"/>
                <a:gd name="connsiteX97" fmla="*/ 912543 w 1608248"/>
                <a:gd name="connsiteY97" fmla="*/ 1248250 h 1548437"/>
                <a:gd name="connsiteX98" fmla="*/ 1246870 w 1608248"/>
                <a:gd name="connsiteY98" fmla="*/ 1097490 h 1548437"/>
                <a:gd name="connsiteX99" fmla="*/ 492245 w 1608248"/>
                <a:gd name="connsiteY99" fmla="*/ 876825 h 1548437"/>
                <a:gd name="connsiteX100" fmla="*/ 450690 w 1608248"/>
                <a:gd name="connsiteY100" fmla="*/ 894040 h 1548437"/>
                <a:gd name="connsiteX101" fmla="*/ 409135 w 1608248"/>
                <a:gd name="connsiteY101" fmla="*/ 876825 h 1548437"/>
                <a:gd name="connsiteX102" fmla="*/ 319332 w 1608248"/>
                <a:gd name="connsiteY102" fmla="*/ 787025 h 1548437"/>
                <a:gd name="connsiteX103" fmla="*/ 319332 w 1608248"/>
                <a:gd name="connsiteY103" fmla="*/ 703908 h 1548437"/>
                <a:gd name="connsiteX104" fmla="*/ 360891 w 1608248"/>
                <a:gd name="connsiteY104" fmla="*/ 686692 h 1548437"/>
                <a:gd name="connsiteX105" fmla="*/ 402446 w 1608248"/>
                <a:gd name="connsiteY105" fmla="*/ 703908 h 1548437"/>
                <a:gd name="connsiteX106" fmla="*/ 492249 w 1608248"/>
                <a:gd name="connsiteY106" fmla="*/ 793707 h 1548437"/>
                <a:gd name="connsiteX107" fmla="*/ 492245 w 1608248"/>
                <a:gd name="connsiteY107" fmla="*/ 876825 h 1548437"/>
                <a:gd name="connsiteX108" fmla="*/ 622364 w 1608248"/>
                <a:gd name="connsiteY108" fmla="*/ 746706 h 1548437"/>
                <a:gd name="connsiteX109" fmla="*/ 539247 w 1608248"/>
                <a:gd name="connsiteY109" fmla="*/ 746706 h 1548437"/>
                <a:gd name="connsiteX110" fmla="*/ 449444 w 1608248"/>
                <a:gd name="connsiteY110" fmla="*/ 656903 h 1548437"/>
                <a:gd name="connsiteX111" fmla="*/ 404792 w 1608248"/>
                <a:gd name="connsiteY111" fmla="*/ 612251 h 1548437"/>
                <a:gd name="connsiteX112" fmla="*/ 404792 w 1608248"/>
                <a:gd name="connsiteY112" fmla="*/ 529137 h 1548437"/>
                <a:gd name="connsiteX113" fmla="*/ 446347 w 1608248"/>
                <a:gd name="connsiteY113" fmla="*/ 511922 h 1548437"/>
                <a:gd name="connsiteX114" fmla="*/ 487902 w 1608248"/>
                <a:gd name="connsiteY114" fmla="*/ 529137 h 1548437"/>
                <a:gd name="connsiteX115" fmla="*/ 622354 w 1608248"/>
                <a:gd name="connsiteY115" fmla="*/ 663589 h 1548437"/>
                <a:gd name="connsiteX116" fmla="*/ 622357 w 1608248"/>
                <a:gd name="connsiteY116" fmla="*/ 663589 h 1548437"/>
                <a:gd name="connsiteX117" fmla="*/ 639573 w 1608248"/>
                <a:gd name="connsiteY117" fmla="*/ 705147 h 1548437"/>
                <a:gd name="connsiteX118" fmla="*/ 622364 w 1608248"/>
                <a:gd name="connsiteY118" fmla="*/ 746706 h 1548437"/>
                <a:gd name="connsiteX119" fmla="*/ 752476 w 1608248"/>
                <a:gd name="connsiteY119" fmla="*/ 616591 h 1548437"/>
                <a:gd name="connsiteX120" fmla="*/ 669359 w 1608248"/>
                <a:gd name="connsiteY120" fmla="*/ 616591 h 1548437"/>
                <a:gd name="connsiteX121" fmla="*/ 502377 w 1608248"/>
                <a:gd name="connsiteY121" fmla="*/ 449609 h 1548437"/>
                <a:gd name="connsiteX122" fmla="*/ 485164 w 1608248"/>
                <a:gd name="connsiteY122" fmla="*/ 408053 h 1548437"/>
                <a:gd name="connsiteX123" fmla="*/ 502380 w 1608248"/>
                <a:gd name="connsiteY123" fmla="*/ 366498 h 1548437"/>
                <a:gd name="connsiteX124" fmla="*/ 543935 w 1608248"/>
                <a:gd name="connsiteY124" fmla="*/ 349312 h 1548437"/>
                <a:gd name="connsiteX125" fmla="*/ 585464 w 1608248"/>
                <a:gd name="connsiteY125" fmla="*/ 366471 h 1548437"/>
                <a:gd name="connsiteX126" fmla="*/ 661570 w 1608248"/>
                <a:gd name="connsiteY126" fmla="*/ 442577 h 1548437"/>
                <a:gd name="connsiteX127" fmla="*/ 752469 w 1608248"/>
                <a:gd name="connsiteY127" fmla="*/ 533477 h 1548437"/>
                <a:gd name="connsiteX128" fmla="*/ 752473 w 1608248"/>
                <a:gd name="connsiteY128" fmla="*/ 533477 h 1548437"/>
                <a:gd name="connsiteX129" fmla="*/ 769682 w 1608248"/>
                <a:gd name="connsiteY129" fmla="*/ 575032 h 1548437"/>
                <a:gd name="connsiteX130" fmla="*/ 752476 w 1608248"/>
                <a:gd name="connsiteY130" fmla="*/ 616591 h 1548437"/>
                <a:gd name="connsiteX131" fmla="*/ 882591 w 1608248"/>
                <a:gd name="connsiteY131" fmla="*/ 486475 h 1548437"/>
                <a:gd name="connsiteX132" fmla="*/ 799477 w 1608248"/>
                <a:gd name="connsiteY132" fmla="*/ 486475 h 1548437"/>
                <a:gd name="connsiteX133" fmla="*/ 632495 w 1608248"/>
                <a:gd name="connsiteY133" fmla="*/ 319493 h 1548437"/>
                <a:gd name="connsiteX134" fmla="*/ 632439 w 1608248"/>
                <a:gd name="connsiteY134" fmla="*/ 319440 h 1548437"/>
                <a:gd name="connsiteX135" fmla="*/ 599965 w 1608248"/>
                <a:gd name="connsiteY135" fmla="*/ 286966 h 1548437"/>
                <a:gd name="connsiteX136" fmla="*/ 599965 w 1608248"/>
                <a:gd name="connsiteY136" fmla="*/ 203849 h 1548437"/>
                <a:gd name="connsiteX137" fmla="*/ 641524 w 1608248"/>
                <a:gd name="connsiteY137" fmla="*/ 186660 h 1548437"/>
                <a:gd name="connsiteX138" fmla="*/ 683079 w 1608248"/>
                <a:gd name="connsiteY138" fmla="*/ 203849 h 1548437"/>
                <a:gd name="connsiteX139" fmla="*/ 882585 w 1608248"/>
                <a:gd name="connsiteY139" fmla="*/ 403355 h 1548437"/>
                <a:gd name="connsiteX140" fmla="*/ 899800 w 1608248"/>
                <a:gd name="connsiteY140" fmla="*/ 444910 h 1548437"/>
                <a:gd name="connsiteX141" fmla="*/ 882591 w 1608248"/>
                <a:gd name="connsiteY141" fmla="*/ 486475 h 1548437"/>
                <a:gd name="connsiteX142" fmla="*/ 891330 w 1608248"/>
                <a:gd name="connsiteY142" fmla="*/ 318101 h 1548437"/>
                <a:gd name="connsiteX143" fmla="*/ 800046 w 1608248"/>
                <a:gd name="connsiteY143" fmla="*/ 226816 h 1548437"/>
                <a:gd name="connsiteX144" fmla="*/ 831872 w 1608248"/>
                <a:gd name="connsiteY144" fmla="*/ 230196 h 1548437"/>
                <a:gd name="connsiteX145" fmla="*/ 832606 w 1608248"/>
                <a:gd name="connsiteY145" fmla="*/ 230196 h 1548437"/>
                <a:gd name="connsiteX146" fmla="*/ 923811 w 1608248"/>
                <a:gd name="connsiteY146" fmla="*/ 229767 h 1548437"/>
                <a:gd name="connsiteX147" fmla="*/ 956890 w 1608248"/>
                <a:gd name="connsiteY147" fmla="*/ 196376 h 1548437"/>
                <a:gd name="connsiteX148" fmla="*/ 923658 w 1608248"/>
                <a:gd name="connsiteY148" fmla="*/ 163297 h 1548437"/>
                <a:gd name="connsiteX149" fmla="*/ 923499 w 1608248"/>
                <a:gd name="connsiteY149" fmla="*/ 163297 h 1548437"/>
                <a:gd name="connsiteX150" fmla="*/ 832294 w 1608248"/>
                <a:gd name="connsiteY150" fmla="*/ 163726 h 1548437"/>
                <a:gd name="connsiteX151" fmla="*/ 831882 w 1608248"/>
                <a:gd name="connsiteY151" fmla="*/ 163726 h 1548437"/>
                <a:gd name="connsiteX152" fmla="*/ 772337 w 1608248"/>
                <a:gd name="connsiteY152" fmla="*/ 139143 h 1548437"/>
                <a:gd name="connsiteX153" fmla="*/ 747472 w 1608248"/>
                <a:gd name="connsiteY153" fmla="*/ 79306 h 1548437"/>
                <a:gd name="connsiteX154" fmla="*/ 747472 w 1608248"/>
                <a:gd name="connsiteY154" fmla="*/ 68959 h 1548437"/>
                <a:gd name="connsiteX155" fmla="*/ 975212 w 1608248"/>
                <a:gd name="connsiteY155" fmla="*/ 68959 h 1548437"/>
                <a:gd name="connsiteX156" fmla="*/ 1088394 w 1608248"/>
                <a:gd name="connsiteY156" fmla="*/ 118240 h 1548437"/>
                <a:gd name="connsiteX157" fmla="*/ 1089746 w 1608248"/>
                <a:gd name="connsiteY157" fmla="*/ 119692 h 1548437"/>
                <a:gd name="connsiteX158" fmla="*/ 891330 w 1608248"/>
                <a:gd name="connsiteY158" fmla="*/ 318101 h 15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</a:cxnLst>
              <a:rect l="l" t="t" r="r" b="b"/>
              <a:pathLst>
                <a:path w="1608248" h="1548437">
                  <a:moveTo>
                    <a:pt x="1246870" y="1097490"/>
                  </a:moveTo>
                  <a:lnTo>
                    <a:pt x="1569277" y="775086"/>
                  </a:lnTo>
                  <a:cubicBezTo>
                    <a:pt x="1618106" y="726254"/>
                    <a:pt x="1618106" y="646799"/>
                    <a:pt x="1569274" y="597966"/>
                  </a:cubicBezTo>
                  <a:cubicBezTo>
                    <a:pt x="1552055" y="580747"/>
                    <a:pt x="1531025" y="569629"/>
                    <a:pt x="1508875" y="564555"/>
                  </a:cubicBezTo>
                  <a:cubicBezTo>
                    <a:pt x="1516471" y="548227"/>
                    <a:pt x="1520491" y="530307"/>
                    <a:pt x="1520491" y="511762"/>
                  </a:cubicBezTo>
                  <a:cubicBezTo>
                    <a:pt x="1520491" y="478308"/>
                    <a:pt x="1507463" y="446857"/>
                    <a:pt x="1483811" y="423205"/>
                  </a:cubicBezTo>
                  <a:cubicBezTo>
                    <a:pt x="1465259" y="404651"/>
                    <a:pt x="1441903" y="392669"/>
                    <a:pt x="1416553" y="388352"/>
                  </a:cubicBezTo>
                  <a:cubicBezTo>
                    <a:pt x="1430825" y="344870"/>
                    <a:pt x="1420737" y="295070"/>
                    <a:pt x="1386222" y="260560"/>
                  </a:cubicBezTo>
                  <a:cubicBezTo>
                    <a:pt x="1367246" y="241586"/>
                    <a:pt x="1343644" y="230023"/>
                    <a:pt x="1319012" y="225796"/>
                  </a:cubicBezTo>
                  <a:cubicBezTo>
                    <a:pt x="1323139" y="213272"/>
                    <a:pt x="1325315" y="200048"/>
                    <a:pt x="1325315" y="186477"/>
                  </a:cubicBezTo>
                  <a:cubicBezTo>
                    <a:pt x="1325315" y="153023"/>
                    <a:pt x="1312286" y="121572"/>
                    <a:pt x="1288634" y="97920"/>
                  </a:cubicBezTo>
                  <a:cubicBezTo>
                    <a:pt x="1264979" y="74269"/>
                    <a:pt x="1233529" y="61240"/>
                    <a:pt x="1200078" y="61240"/>
                  </a:cubicBezTo>
                  <a:cubicBezTo>
                    <a:pt x="1178835" y="61240"/>
                    <a:pt x="1158409" y="66510"/>
                    <a:pt x="1140263" y="76405"/>
                  </a:cubicBezTo>
                  <a:lnTo>
                    <a:pt x="1137057" y="72959"/>
                  </a:lnTo>
                  <a:cubicBezTo>
                    <a:pt x="1095382" y="28174"/>
                    <a:pt x="1036392" y="2492"/>
                    <a:pt x="975222" y="2492"/>
                  </a:cubicBezTo>
                  <a:lnTo>
                    <a:pt x="714247" y="2492"/>
                  </a:lnTo>
                  <a:cubicBezTo>
                    <a:pt x="695895" y="2492"/>
                    <a:pt x="681012" y="17375"/>
                    <a:pt x="681012" y="35727"/>
                  </a:cubicBezTo>
                  <a:lnTo>
                    <a:pt x="681012" y="79309"/>
                  </a:lnTo>
                  <a:cubicBezTo>
                    <a:pt x="681012" y="96751"/>
                    <a:pt x="683963" y="113730"/>
                    <a:pt x="689605" y="129697"/>
                  </a:cubicBezTo>
                  <a:cubicBezTo>
                    <a:pt x="674572" y="123453"/>
                    <a:pt x="658307" y="120173"/>
                    <a:pt x="641540" y="120173"/>
                  </a:cubicBezTo>
                  <a:cubicBezTo>
                    <a:pt x="608086" y="120173"/>
                    <a:pt x="576635" y="133202"/>
                    <a:pt x="552980" y="156854"/>
                  </a:cubicBezTo>
                  <a:cubicBezTo>
                    <a:pt x="518449" y="191385"/>
                    <a:pt x="508371" y="241221"/>
                    <a:pt x="522676" y="284717"/>
                  </a:cubicBezTo>
                  <a:cubicBezTo>
                    <a:pt x="498024" y="288933"/>
                    <a:pt x="474389" y="300503"/>
                    <a:pt x="455395" y="319493"/>
                  </a:cubicBezTo>
                  <a:cubicBezTo>
                    <a:pt x="431743" y="343148"/>
                    <a:pt x="418715" y="374599"/>
                    <a:pt x="418715" y="408050"/>
                  </a:cubicBezTo>
                  <a:cubicBezTo>
                    <a:pt x="418715" y="421594"/>
                    <a:pt x="420884" y="434799"/>
                    <a:pt x="424995" y="447296"/>
                  </a:cubicBezTo>
                  <a:cubicBezTo>
                    <a:pt x="399675" y="451626"/>
                    <a:pt x="376342" y="463601"/>
                    <a:pt x="357807" y="482139"/>
                  </a:cubicBezTo>
                  <a:cubicBezTo>
                    <a:pt x="319671" y="520275"/>
                    <a:pt x="311321" y="577096"/>
                    <a:pt x="332756" y="623412"/>
                  </a:cubicBezTo>
                  <a:cubicBezTo>
                    <a:pt x="310058" y="628599"/>
                    <a:pt x="289211" y="640030"/>
                    <a:pt x="272337" y="656900"/>
                  </a:cubicBezTo>
                  <a:cubicBezTo>
                    <a:pt x="223508" y="705729"/>
                    <a:pt x="223508" y="785184"/>
                    <a:pt x="272337" y="834017"/>
                  </a:cubicBezTo>
                  <a:lnTo>
                    <a:pt x="338641" y="900317"/>
                  </a:lnTo>
                  <a:lnTo>
                    <a:pt x="12226" y="1226725"/>
                  </a:lnTo>
                  <a:cubicBezTo>
                    <a:pt x="-753" y="1239704"/>
                    <a:pt x="-753" y="1260747"/>
                    <a:pt x="12226" y="1273730"/>
                  </a:cubicBezTo>
                  <a:cubicBezTo>
                    <a:pt x="18716" y="1280216"/>
                    <a:pt x="27222" y="1283466"/>
                    <a:pt x="35725" y="1283466"/>
                  </a:cubicBezTo>
                  <a:cubicBezTo>
                    <a:pt x="44229" y="1283466"/>
                    <a:pt x="52735" y="1280219"/>
                    <a:pt x="59224" y="1273730"/>
                  </a:cubicBezTo>
                  <a:lnTo>
                    <a:pt x="388789" y="944165"/>
                  </a:lnTo>
                  <a:cubicBezTo>
                    <a:pt x="407447" y="954811"/>
                    <a:pt x="428620" y="960507"/>
                    <a:pt x="450687" y="960507"/>
                  </a:cubicBezTo>
                  <a:cubicBezTo>
                    <a:pt x="484138" y="960507"/>
                    <a:pt x="515588" y="947478"/>
                    <a:pt x="539244" y="923823"/>
                  </a:cubicBezTo>
                  <a:cubicBezTo>
                    <a:pt x="564942" y="898127"/>
                    <a:pt x="577097" y="863945"/>
                    <a:pt x="575745" y="830212"/>
                  </a:cubicBezTo>
                  <a:cubicBezTo>
                    <a:pt x="577429" y="830282"/>
                    <a:pt x="579114" y="830332"/>
                    <a:pt x="580799" y="830332"/>
                  </a:cubicBezTo>
                  <a:cubicBezTo>
                    <a:pt x="612864" y="830328"/>
                    <a:pt x="644946" y="818120"/>
                    <a:pt x="669355" y="793711"/>
                  </a:cubicBezTo>
                  <a:cubicBezTo>
                    <a:pt x="693007" y="770055"/>
                    <a:pt x="706036" y="738605"/>
                    <a:pt x="706036" y="705154"/>
                  </a:cubicBezTo>
                  <a:cubicBezTo>
                    <a:pt x="706036" y="703463"/>
                    <a:pt x="705980" y="701781"/>
                    <a:pt x="705913" y="700100"/>
                  </a:cubicBezTo>
                  <a:cubicBezTo>
                    <a:pt x="707578" y="700166"/>
                    <a:pt x="709243" y="700220"/>
                    <a:pt x="710911" y="700220"/>
                  </a:cubicBezTo>
                  <a:cubicBezTo>
                    <a:pt x="742979" y="700220"/>
                    <a:pt x="775055" y="688012"/>
                    <a:pt x="799468" y="663599"/>
                  </a:cubicBezTo>
                  <a:cubicBezTo>
                    <a:pt x="823119" y="639944"/>
                    <a:pt x="836148" y="608493"/>
                    <a:pt x="836148" y="575042"/>
                  </a:cubicBezTo>
                  <a:cubicBezTo>
                    <a:pt x="836148" y="573351"/>
                    <a:pt x="836092" y="571669"/>
                    <a:pt x="836025" y="569988"/>
                  </a:cubicBezTo>
                  <a:cubicBezTo>
                    <a:pt x="837690" y="570054"/>
                    <a:pt x="839355" y="570108"/>
                    <a:pt x="841023" y="570108"/>
                  </a:cubicBezTo>
                  <a:cubicBezTo>
                    <a:pt x="873095" y="570108"/>
                    <a:pt x="905167" y="557900"/>
                    <a:pt x="929579" y="533487"/>
                  </a:cubicBezTo>
                  <a:cubicBezTo>
                    <a:pt x="975461" y="487605"/>
                    <a:pt x="978222" y="414692"/>
                    <a:pt x="937887" y="365544"/>
                  </a:cubicBezTo>
                  <a:lnTo>
                    <a:pt x="1158502" y="144928"/>
                  </a:lnTo>
                  <a:cubicBezTo>
                    <a:pt x="1169604" y="133824"/>
                    <a:pt x="1184357" y="127713"/>
                    <a:pt x="1200058" y="127713"/>
                  </a:cubicBezTo>
                  <a:cubicBezTo>
                    <a:pt x="1215758" y="127713"/>
                    <a:pt x="1230515" y="133824"/>
                    <a:pt x="1241616" y="144928"/>
                  </a:cubicBezTo>
                  <a:cubicBezTo>
                    <a:pt x="1252718" y="156030"/>
                    <a:pt x="1258829" y="170783"/>
                    <a:pt x="1258829" y="186484"/>
                  </a:cubicBezTo>
                  <a:cubicBezTo>
                    <a:pt x="1258829" y="202181"/>
                    <a:pt x="1252718" y="216941"/>
                    <a:pt x="1241613" y="228039"/>
                  </a:cubicBezTo>
                  <a:lnTo>
                    <a:pt x="1209086" y="260566"/>
                  </a:lnTo>
                  <a:lnTo>
                    <a:pt x="1091066" y="378586"/>
                  </a:lnTo>
                  <a:cubicBezTo>
                    <a:pt x="1078087" y="391565"/>
                    <a:pt x="1078087" y="412609"/>
                    <a:pt x="1091066" y="425591"/>
                  </a:cubicBezTo>
                  <a:cubicBezTo>
                    <a:pt x="1097555" y="432077"/>
                    <a:pt x="1106062" y="435327"/>
                    <a:pt x="1114565" y="435327"/>
                  </a:cubicBezTo>
                  <a:cubicBezTo>
                    <a:pt x="1123068" y="435327"/>
                    <a:pt x="1131574" y="432081"/>
                    <a:pt x="1138064" y="425591"/>
                  </a:cubicBezTo>
                  <a:lnTo>
                    <a:pt x="1256084" y="307571"/>
                  </a:lnTo>
                  <a:cubicBezTo>
                    <a:pt x="1278995" y="284657"/>
                    <a:pt x="1316280" y="284653"/>
                    <a:pt x="1339198" y="307568"/>
                  </a:cubicBezTo>
                  <a:cubicBezTo>
                    <a:pt x="1362112" y="330485"/>
                    <a:pt x="1362112" y="367767"/>
                    <a:pt x="1339198" y="390685"/>
                  </a:cubicBezTo>
                  <a:lnTo>
                    <a:pt x="1306667" y="423215"/>
                  </a:lnTo>
                  <a:lnTo>
                    <a:pt x="1221178" y="508705"/>
                  </a:lnTo>
                  <a:cubicBezTo>
                    <a:pt x="1208199" y="521684"/>
                    <a:pt x="1208199" y="542728"/>
                    <a:pt x="1221178" y="555710"/>
                  </a:cubicBezTo>
                  <a:cubicBezTo>
                    <a:pt x="1227667" y="562196"/>
                    <a:pt x="1236173" y="565446"/>
                    <a:pt x="1244677" y="565446"/>
                  </a:cubicBezTo>
                  <a:cubicBezTo>
                    <a:pt x="1253180" y="565446"/>
                    <a:pt x="1261686" y="562199"/>
                    <a:pt x="1268176" y="555710"/>
                  </a:cubicBezTo>
                  <a:lnTo>
                    <a:pt x="1353665" y="470220"/>
                  </a:lnTo>
                  <a:cubicBezTo>
                    <a:pt x="1364767" y="459115"/>
                    <a:pt x="1379524" y="453004"/>
                    <a:pt x="1395221" y="453004"/>
                  </a:cubicBezTo>
                  <a:cubicBezTo>
                    <a:pt x="1410921" y="453004"/>
                    <a:pt x="1425678" y="459115"/>
                    <a:pt x="1436779" y="470220"/>
                  </a:cubicBezTo>
                  <a:cubicBezTo>
                    <a:pt x="1447881" y="481322"/>
                    <a:pt x="1453992" y="496075"/>
                    <a:pt x="1453992" y="511775"/>
                  </a:cubicBezTo>
                  <a:cubicBezTo>
                    <a:pt x="1453992" y="527472"/>
                    <a:pt x="1447881" y="542232"/>
                    <a:pt x="1436776" y="553331"/>
                  </a:cubicBezTo>
                  <a:lnTo>
                    <a:pt x="1392127" y="597980"/>
                  </a:lnTo>
                  <a:lnTo>
                    <a:pt x="1351286" y="638820"/>
                  </a:lnTo>
                  <a:cubicBezTo>
                    <a:pt x="1338307" y="651799"/>
                    <a:pt x="1338307" y="672843"/>
                    <a:pt x="1351286" y="685825"/>
                  </a:cubicBezTo>
                  <a:cubicBezTo>
                    <a:pt x="1357776" y="692311"/>
                    <a:pt x="1366282" y="695561"/>
                    <a:pt x="1374785" y="695561"/>
                  </a:cubicBezTo>
                  <a:cubicBezTo>
                    <a:pt x="1383288" y="695561"/>
                    <a:pt x="1391795" y="692315"/>
                    <a:pt x="1398284" y="685825"/>
                  </a:cubicBezTo>
                  <a:lnTo>
                    <a:pt x="1439155" y="644954"/>
                  </a:lnTo>
                  <a:cubicBezTo>
                    <a:pt x="1462073" y="622077"/>
                    <a:pt x="1499335" y="622080"/>
                    <a:pt x="1522239" y="644984"/>
                  </a:cubicBezTo>
                  <a:cubicBezTo>
                    <a:pt x="1545157" y="667898"/>
                    <a:pt x="1545157" y="705184"/>
                    <a:pt x="1522239" y="728101"/>
                  </a:cubicBezTo>
                  <a:lnTo>
                    <a:pt x="1199832" y="1050505"/>
                  </a:lnTo>
                  <a:cubicBezTo>
                    <a:pt x="1118874" y="1131466"/>
                    <a:pt x="1011278" y="1178335"/>
                    <a:pt x="896863" y="1182488"/>
                  </a:cubicBezTo>
                  <a:cubicBezTo>
                    <a:pt x="888453" y="1182794"/>
                    <a:pt x="880465" y="1186280"/>
                    <a:pt x="874524" y="1192247"/>
                  </a:cubicBezTo>
                  <a:lnTo>
                    <a:pt x="576692" y="1491182"/>
                  </a:lnTo>
                  <a:cubicBezTo>
                    <a:pt x="563736" y="1504185"/>
                    <a:pt x="563773" y="1525228"/>
                    <a:pt x="576778" y="1538184"/>
                  </a:cubicBezTo>
                  <a:cubicBezTo>
                    <a:pt x="583261" y="1544643"/>
                    <a:pt x="591748" y="1547876"/>
                    <a:pt x="600234" y="1547876"/>
                  </a:cubicBezTo>
                  <a:cubicBezTo>
                    <a:pt x="608757" y="1547876"/>
                    <a:pt x="617287" y="1544617"/>
                    <a:pt x="623776" y="1538097"/>
                  </a:cubicBezTo>
                  <a:lnTo>
                    <a:pt x="842840" y="1318226"/>
                  </a:lnTo>
                  <a:cubicBezTo>
                    <a:pt x="898484" y="1353923"/>
                    <a:pt x="963924" y="1370896"/>
                    <a:pt x="1030464" y="1366497"/>
                  </a:cubicBezTo>
                  <a:lnTo>
                    <a:pt x="1201915" y="1537951"/>
                  </a:lnTo>
                  <a:cubicBezTo>
                    <a:pt x="1208405" y="1544437"/>
                    <a:pt x="1216911" y="1547687"/>
                    <a:pt x="1225414" y="1547687"/>
                  </a:cubicBezTo>
                  <a:cubicBezTo>
                    <a:pt x="1233921" y="1547687"/>
                    <a:pt x="1242424" y="1544441"/>
                    <a:pt x="1248913" y="1537951"/>
                  </a:cubicBezTo>
                  <a:cubicBezTo>
                    <a:pt x="1261892" y="1524972"/>
                    <a:pt x="1261892" y="1503929"/>
                    <a:pt x="1248913" y="1490946"/>
                  </a:cubicBezTo>
                  <a:lnTo>
                    <a:pt x="1066623" y="1308636"/>
                  </a:lnTo>
                  <a:cubicBezTo>
                    <a:pt x="1059721" y="1301738"/>
                    <a:pt x="1050132" y="1298212"/>
                    <a:pt x="1040406" y="1299010"/>
                  </a:cubicBezTo>
                  <a:lnTo>
                    <a:pt x="1029869" y="1299874"/>
                  </a:lnTo>
                  <a:cubicBezTo>
                    <a:pt x="981233" y="1303861"/>
                    <a:pt x="933158" y="1293208"/>
                    <a:pt x="891184" y="1269686"/>
                  </a:cubicBezTo>
                  <a:lnTo>
                    <a:pt x="912543" y="1248250"/>
                  </a:lnTo>
                  <a:cubicBezTo>
                    <a:pt x="1038864" y="1240458"/>
                    <a:pt x="1157130" y="1187233"/>
                    <a:pt x="1246870" y="1097490"/>
                  </a:cubicBezTo>
                  <a:close/>
                  <a:moveTo>
                    <a:pt x="492245" y="876825"/>
                  </a:moveTo>
                  <a:cubicBezTo>
                    <a:pt x="481144" y="887930"/>
                    <a:pt x="466384" y="894040"/>
                    <a:pt x="450690" y="894040"/>
                  </a:cubicBezTo>
                  <a:cubicBezTo>
                    <a:pt x="434990" y="894040"/>
                    <a:pt x="420233" y="887930"/>
                    <a:pt x="409135" y="876825"/>
                  </a:cubicBezTo>
                  <a:lnTo>
                    <a:pt x="319332" y="787025"/>
                  </a:lnTo>
                  <a:cubicBezTo>
                    <a:pt x="296418" y="764111"/>
                    <a:pt x="296418" y="726826"/>
                    <a:pt x="319332" y="703908"/>
                  </a:cubicBezTo>
                  <a:cubicBezTo>
                    <a:pt x="330434" y="692803"/>
                    <a:pt x="345194" y="686692"/>
                    <a:pt x="360891" y="686692"/>
                  </a:cubicBezTo>
                  <a:cubicBezTo>
                    <a:pt x="376588" y="686692"/>
                    <a:pt x="391348" y="692803"/>
                    <a:pt x="402446" y="703908"/>
                  </a:cubicBezTo>
                  <a:lnTo>
                    <a:pt x="492249" y="793707"/>
                  </a:lnTo>
                  <a:cubicBezTo>
                    <a:pt x="515160" y="816622"/>
                    <a:pt x="515160" y="853907"/>
                    <a:pt x="492245" y="876825"/>
                  </a:cubicBezTo>
                  <a:close/>
                  <a:moveTo>
                    <a:pt x="622364" y="746706"/>
                  </a:moveTo>
                  <a:cubicBezTo>
                    <a:pt x="599447" y="769620"/>
                    <a:pt x="562154" y="769620"/>
                    <a:pt x="539247" y="746706"/>
                  </a:cubicBezTo>
                  <a:lnTo>
                    <a:pt x="449444" y="656903"/>
                  </a:lnTo>
                  <a:lnTo>
                    <a:pt x="404792" y="612251"/>
                  </a:lnTo>
                  <a:cubicBezTo>
                    <a:pt x="381878" y="589337"/>
                    <a:pt x="381878" y="552051"/>
                    <a:pt x="404792" y="529137"/>
                  </a:cubicBezTo>
                  <a:cubicBezTo>
                    <a:pt x="415893" y="518032"/>
                    <a:pt x="430654" y="511922"/>
                    <a:pt x="446347" y="511922"/>
                  </a:cubicBezTo>
                  <a:cubicBezTo>
                    <a:pt x="462048" y="511922"/>
                    <a:pt x="476804" y="518032"/>
                    <a:pt x="487902" y="529137"/>
                  </a:cubicBezTo>
                  <a:lnTo>
                    <a:pt x="622354" y="663589"/>
                  </a:lnTo>
                  <a:cubicBezTo>
                    <a:pt x="622354" y="663589"/>
                    <a:pt x="622354" y="663589"/>
                    <a:pt x="622357" y="663589"/>
                  </a:cubicBezTo>
                  <a:cubicBezTo>
                    <a:pt x="633462" y="674694"/>
                    <a:pt x="639573" y="689450"/>
                    <a:pt x="639573" y="705147"/>
                  </a:cubicBezTo>
                  <a:cubicBezTo>
                    <a:pt x="639573" y="720844"/>
                    <a:pt x="633462" y="735604"/>
                    <a:pt x="622364" y="746706"/>
                  </a:cubicBezTo>
                  <a:close/>
                  <a:moveTo>
                    <a:pt x="752476" y="616591"/>
                  </a:moveTo>
                  <a:cubicBezTo>
                    <a:pt x="729559" y="639502"/>
                    <a:pt x="692270" y="639505"/>
                    <a:pt x="669359" y="616591"/>
                  </a:cubicBezTo>
                  <a:lnTo>
                    <a:pt x="502377" y="449609"/>
                  </a:lnTo>
                  <a:cubicBezTo>
                    <a:pt x="491275" y="438507"/>
                    <a:pt x="485164" y="423754"/>
                    <a:pt x="485164" y="408053"/>
                  </a:cubicBezTo>
                  <a:cubicBezTo>
                    <a:pt x="485164" y="392356"/>
                    <a:pt x="491275" y="377596"/>
                    <a:pt x="502380" y="366498"/>
                  </a:cubicBezTo>
                  <a:cubicBezTo>
                    <a:pt x="513837" y="355041"/>
                    <a:pt x="528890" y="349312"/>
                    <a:pt x="543935" y="349312"/>
                  </a:cubicBezTo>
                  <a:cubicBezTo>
                    <a:pt x="558974" y="349312"/>
                    <a:pt x="574010" y="355034"/>
                    <a:pt x="585464" y="366471"/>
                  </a:cubicBezTo>
                  <a:lnTo>
                    <a:pt x="661570" y="442577"/>
                  </a:lnTo>
                  <a:lnTo>
                    <a:pt x="752469" y="533477"/>
                  </a:lnTo>
                  <a:lnTo>
                    <a:pt x="752473" y="533477"/>
                  </a:lnTo>
                  <a:cubicBezTo>
                    <a:pt x="763571" y="544578"/>
                    <a:pt x="769682" y="559332"/>
                    <a:pt x="769682" y="575032"/>
                  </a:cubicBezTo>
                  <a:cubicBezTo>
                    <a:pt x="769688" y="590732"/>
                    <a:pt x="763578" y="605492"/>
                    <a:pt x="752476" y="616591"/>
                  </a:cubicBezTo>
                  <a:close/>
                  <a:moveTo>
                    <a:pt x="882591" y="486475"/>
                  </a:moveTo>
                  <a:cubicBezTo>
                    <a:pt x="859677" y="509390"/>
                    <a:pt x="822392" y="509390"/>
                    <a:pt x="799477" y="486475"/>
                  </a:cubicBezTo>
                  <a:lnTo>
                    <a:pt x="632495" y="319493"/>
                  </a:lnTo>
                  <a:cubicBezTo>
                    <a:pt x="632479" y="319477"/>
                    <a:pt x="632459" y="319460"/>
                    <a:pt x="632439" y="319440"/>
                  </a:cubicBezTo>
                  <a:lnTo>
                    <a:pt x="599965" y="286966"/>
                  </a:lnTo>
                  <a:cubicBezTo>
                    <a:pt x="577051" y="264049"/>
                    <a:pt x="577051" y="226766"/>
                    <a:pt x="599965" y="203849"/>
                  </a:cubicBezTo>
                  <a:cubicBezTo>
                    <a:pt x="611422" y="192388"/>
                    <a:pt x="626474" y="186660"/>
                    <a:pt x="641524" y="186660"/>
                  </a:cubicBezTo>
                  <a:cubicBezTo>
                    <a:pt x="656573" y="186660"/>
                    <a:pt x="671625" y="192388"/>
                    <a:pt x="683079" y="203849"/>
                  </a:cubicBezTo>
                  <a:lnTo>
                    <a:pt x="882585" y="403355"/>
                  </a:lnTo>
                  <a:cubicBezTo>
                    <a:pt x="893690" y="414456"/>
                    <a:pt x="899800" y="429213"/>
                    <a:pt x="899800" y="444910"/>
                  </a:cubicBezTo>
                  <a:cubicBezTo>
                    <a:pt x="899804" y="460614"/>
                    <a:pt x="893696" y="475377"/>
                    <a:pt x="882591" y="486475"/>
                  </a:cubicBezTo>
                  <a:close/>
                  <a:moveTo>
                    <a:pt x="891330" y="318101"/>
                  </a:moveTo>
                  <a:lnTo>
                    <a:pt x="800046" y="226816"/>
                  </a:lnTo>
                  <a:cubicBezTo>
                    <a:pt x="810396" y="229026"/>
                    <a:pt x="821039" y="230199"/>
                    <a:pt x="831872" y="230196"/>
                  </a:cubicBezTo>
                  <a:cubicBezTo>
                    <a:pt x="832114" y="230196"/>
                    <a:pt x="832360" y="230196"/>
                    <a:pt x="832606" y="230196"/>
                  </a:cubicBezTo>
                  <a:lnTo>
                    <a:pt x="923811" y="229767"/>
                  </a:lnTo>
                  <a:cubicBezTo>
                    <a:pt x="942163" y="229681"/>
                    <a:pt x="956976" y="214731"/>
                    <a:pt x="956890" y="196376"/>
                  </a:cubicBezTo>
                  <a:cubicBezTo>
                    <a:pt x="956803" y="178074"/>
                    <a:pt x="941940" y="163297"/>
                    <a:pt x="923658" y="163297"/>
                  </a:cubicBezTo>
                  <a:cubicBezTo>
                    <a:pt x="923605" y="163297"/>
                    <a:pt x="923552" y="163297"/>
                    <a:pt x="923499" y="163297"/>
                  </a:cubicBezTo>
                  <a:lnTo>
                    <a:pt x="832294" y="163726"/>
                  </a:lnTo>
                  <a:cubicBezTo>
                    <a:pt x="832154" y="163726"/>
                    <a:pt x="832021" y="163726"/>
                    <a:pt x="831882" y="163726"/>
                  </a:cubicBezTo>
                  <a:cubicBezTo>
                    <a:pt x="809409" y="163726"/>
                    <a:pt x="788273" y="155003"/>
                    <a:pt x="772337" y="139143"/>
                  </a:cubicBezTo>
                  <a:cubicBezTo>
                    <a:pt x="756301" y="123181"/>
                    <a:pt x="747472" y="101934"/>
                    <a:pt x="747472" y="79306"/>
                  </a:cubicBezTo>
                  <a:lnTo>
                    <a:pt x="747472" y="68959"/>
                  </a:lnTo>
                  <a:lnTo>
                    <a:pt x="975212" y="68959"/>
                  </a:lnTo>
                  <a:cubicBezTo>
                    <a:pt x="1017993" y="68959"/>
                    <a:pt x="1059246" y="86919"/>
                    <a:pt x="1088394" y="118240"/>
                  </a:cubicBezTo>
                  <a:lnTo>
                    <a:pt x="1089746" y="119692"/>
                  </a:lnTo>
                  <a:lnTo>
                    <a:pt x="891330" y="318101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4" name="Gráfico 3"/>
          <p:cNvGrpSpPr/>
          <p:nvPr userDrawn="1"/>
        </p:nvGrpSpPr>
        <p:grpSpPr>
          <a:xfrm>
            <a:off x="5175331" y="4257590"/>
            <a:ext cx="1856478" cy="1856478"/>
            <a:chOff x="3381512" y="1793379"/>
            <a:chExt cx="4790348" cy="4790348"/>
          </a:xfrm>
        </p:grpSpPr>
        <p:sp>
          <p:nvSpPr>
            <p:cNvPr id="55" name="Forma Livre: Forma 4"/>
            <p:cNvSpPr/>
            <p:nvPr/>
          </p:nvSpPr>
          <p:spPr>
            <a:xfrm>
              <a:off x="5859893" y="3385571"/>
              <a:ext cx="1317346" cy="2443077"/>
            </a:xfrm>
            <a:custGeom>
              <a:avLst/>
              <a:gdLst>
                <a:gd name="connsiteX0" fmla="*/ 1113182 w 1317345"/>
                <a:gd name="connsiteY0" fmla="*/ 2046077 h 2443077"/>
                <a:gd name="connsiteX1" fmla="*/ 662889 w 1317345"/>
                <a:gd name="connsiteY1" fmla="*/ 2302361 h 2443077"/>
                <a:gd name="connsiteX2" fmla="*/ 140741 w 1317345"/>
                <a:gd name="connsiteY2" fmla="*/ 1780213 h 2443077"/>
                <a:gd name="connsiteX3" fmla="*/ 464090 w 1317345"/>
                <a:gd name="connsiteY3" fmla="*/ 1297586 h 2443077"/>
                <a:gd name="connsiteX4" fmla="*/ 485647 w 1317345"/>
                <a:gd name="connsiteY4" fmla="*/ 1289203 h 2443077"/>
                <a:gd name="connsiteX5" fmla="*/ 664087 w 1317345"/>
                <a:gd name="connsiteY5" fmla="*/ 1258065 h 2443077"/>
                <a:gd name="connsiteX6" fmla="*/ 704805 w 1317345"/>
                <a:gd name="connsiteY6" fmla="*/ 1260460 h 2443077"/>
                <a:gd name="connsiteX7" fmla="*/ 706002 w 1317345"/>
                <a:gd name="connsiteY7" fmla="*/ 1260460 h 2443077"/>
                <a:gd name="connsiteX8" fmla="*/ 931149 w 1317345"/>
                <a:gd name="connsiteY8" fmla="*/ 1332316 h 2443077"/>
                <a:gd name="connsiteX9" fmla="*/ 1113182 w 1317345"/>
                <a:gd name="connsiteY9" fmla="*/ 2046077 h 2443077"/>
                <a:gd name="connsiteX10" fmla="*/ 260500 w 1317345"/>
                <a:gd name="connsiteY10" fmla="*/ 484424 h 2443077"/>
                <a:gd name="connsiteX11" fmla="*/ 386247 w 1317345"/>
                <a:gd name="connsiteY11" fmla="*/ 484424 h 2443077"/>
                <a:gd name="connsiteX12" fmla="*/ 386247 w 1317345"/>
                <a:gd name="connsiteY12" fmla="*/ 1187408 h 2443077"/>
                <a:gd name="connsiteX13" fmla="*/ 260500 w 1317345"/>
                <a:gd name="connsiteY13" fmla="*/ 1262856 h 2443077"/>
                <a:gd name="connsiteX14" fmla="*/ 260500 w 1317345"/>
                <a:gd name="connsiteY14" fmla="*/ 484424 h 2443077"/>
                <a:gd name="connsiteX15" fmla="*/ 775463 w 1317345"/>
                <a:gd name="connsiteY15" fmla="*/ 140716 h 2443077"/>
                <a:gd name="connsiteX16" fmla="*/ 901209 w 1317345"/>
                <a:gd name="connsiteY16" fmla="*/ 140716 h 2443077"/>
                <a:gd name="connsiteX17" fmla="*/ 901209 w 1317345"/>
                <a:gd name="connsiteY17" fmla="*/ 1169444 h 2443077"/>
                <a:gd name="connsiteX18" fmla="*/ 775463 w 1317345"/>
                <a:gd name="connsiteY18" fmla="*/ 1134714 h 2443077"/>
                <a:gd name="connsiteX19" fmla="*/ 775463 w 1317345"/>
                <a:gd name="connsiteY19" fmla="*/ 140716 h 2443077"/>
                <a:gd name="connsiteX20" fmla="*/ 1032944 w 1317345"/>
                <a:gd name="connsiteY20" fmla="*/ 1240101 h 2443077"/>
                <a:gd name="connsiteX21" fmla="*/ 1032944 w 1317345"/>
                <a:gd name="connsiteY21" fmla="*/ 70059 h 2443077"/>
                <a:gd name="connsiteX22" fmla="*/ 967077 w 1317345"/>
                <a:gd name="connsiteY22" fmla="*/ 8982 h 2443077"/>
                <a:gd name="connsiteX23" fmla="*/ 711990 w 1317345"/>
                <a:gd name="connsiteY23" fmla="*/ 8982 h 2443077"/>
                <a:gd name="connsiteX24" fmla="*/ 643728 w 1317345"/>
                <a:gd name="connsiteY24" fmla="*/ 70059 h 2443077"/>
                <a:gd name="connsiteX25" fmla="*/ 643728 w 1317345"/>
                <a:gd name="connsiteY25" fmla="*/ 1125133 h 2443077"/>
                <a:gd name="connsiteX26" fmla="*/ 517981 w 1317345"/>
                <a:gd name="connsiteY26" fmla="*/ 1141899 h 2443077"/>
                <a:gd name="connsiteX27" fmla="*/ 517981 w 1317345"/>
                <a:gd name="connsiteY27" fmla="*/ 414964 h 2443077"/>
                <a:gd name="connsiteX28" fmla="*/ 450917 w 1317345"/>
                <a:gd name="connsiteY28" fmla="*/ 352689 h 2443077"/>
                <a:gd name="connsiteX29" fmla="*/ 195831 w 1317345"/>
                <a:gd name="connsiteY29" fmla="*/ 352689 h 2443077"/>
                <a:gd name="connsiteX30" fmla="*/ 128766 w 1317345"/>
                <a:gd name="connsiteY30" fmla="*/ 414964 h 2443077"/>
                <a:gd name="connsiteX31" fmla="*/ 128766 w 1317345"/>
                <a:gd name="connsiteY31" fmla="*/ 1401776 h 2443077"/>
                <a:gd name="connsiteX32" fmla="*/ 9007 w 1317345"/>
                <a:gd name="connsiteY32" fmla="*/ 1781411 h 2443077"/>
                <a:gd name="connsiteX33" fmla="*/ 664087 w 1317345"/>
                <a:gd name="connsiteY33" fmla="*/ 2436491 h 2443077"/>
                <a:gd name="connsiteX34" fmla="*/ 1319167 w 1317345"/>
                <a:gd name="connsiteY34" fmla="*/ 1781411 h 2443077"/>
                <a:gd name="connsiteX35" fmla="*/ 1032944 w 1317345"/>
                <a:gd name="connsiteY35" fmla="*/ 1240101 h 2443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317345" h="2443077">
                  <a:moveTo>
                    <a:pt x="1113182" y="2046077"/>
                  </a:moveTo>
                  <a:cubicBezTo>
                    <a:pt x="1018573" y="2205357"/>
                    <a:pt x="847318" y="2302361"/>
                    <a:pt x="662889" y="2302361"/>
                  </a:cubicBezTo>
                  <a:cubicBezTo>
                    <a:pt x="374271" y="2302361"/>
                    <a:pt x="140741" y="2067634"/>
                    <a:pt x="140741" y="1780213"/>
                  </a:cubicBezTo>
                  <a:cubicBezTo>
                    <a:pt x="140741" y="1568240"/>
                    <a:pt x="267686" y="1377824"/>
                    <a:pt x="464090" y="1297586"/>
                  </a:cubicBezTo>
                  <a:cubicBezTo>
                    <a:pt x="472473" y="1296388"/>
                    <a:pt x="479659" y="1292795"/>
                    <a:pt x="485647" y="1289203"/>
                  </a:cubicBezTo>
                  <a:cubicBezTo>
                    <a:pt x="541933" y="1267646"/>
                    <a:pt x="603010" y="1258065"/>
                    <a:pt x="664087" y="1258065"/>
                  </a:cubicBezTo>
                  <a:cubicBezTo>
                    <a:pt x="678458" y="1258065"/>
                    <a:pt x="691632" y="1259263"/>
                    <a:pt x="704805" y="1260460"/>
                  </a:cubicBezTo>
                  <a:lnTo>
                    <a:pt x="706002" y="1260460"/>
                  </a:lnTo>
                  <a:cubicBezTo>
                    <a:pt x="785043" y="1266448"/>
                    <a:pt x="862886" y="1290400"/>
                    <a:pt x="931149" y="1332316"/>
                  </a:cubicBezTo>
                  <a:cubicBezTo>
                    <a:pt x="1179049" y="1477224"/>
                    <a:pt x="1260486" y="1798177"/>
                    <a:pt x="1113182" y="2046077"/>
                  </a:cubicBezTo>
                  <a:moveTo>
                    <a:pt x="260500" y="484424"/>
                  </a:moveTo>
                  <a:lnTo>
                    <a:pt x="386247" y="484424"/>
                  </a:lnTo>
                  <a:lnTo>
                    <a:pt x="386247" y="1187408"/>
                  </a:lnTo>
                  <a:cubicBezTo>
                    <a:pt x="341936" y="1207767"/>
                    <a:pt x="300021" y="1232916"/>
                    <a:pt x="260500" y="1262856"/>
                  </a:cubicBezTo>
                  <a:lnTo>
                    <a:pt x="260500" y="484424"/>
                  </a:lnTo>
                  <a:close/>
                  <a:moveTo>
                    <a:pt x="775463" y="140716"/>
                  </a:moveTo>
                  <a:lnTo>
                    <a:pt x="901209" y="140716"/>
                  </a:lnTo>
                  <a:lnTo>
                    <a:pt x="901209" y="1169444"/>
                  </a:lnTo>
                  <a:cubicBezTo>
                    <a:pt x="860491" y="1153875"/>
                    <a:pt x="818576" y="1141899"/>
                    <a:pt x="775463" y="1134714"/>
                  </a:cubicBezTo>
                  <a:lnTo>
                    <a:pt x="775463" y="140716"/>
                  </a:lnTo>
                  <a:close/>
                  <a:moveTo>
                    <a:pt x="1032944" y="1240101"/>
                  </a:moveTo>
                  <a:lnTo>
                    <a:pt x="1032944" y="70059"/>
                  </a:lnTo>
                  <a:cubicBezTo>
                    <a:pt x="1032944" y="34131"/>
                    <a:pt x="1003004" y="8982"/>
                    <a:pt x="967077" y="8982"/>
                  </a:cubicBezTo>
                  <a:lnTo>
                    <a:pt x="711990" y="8982"/>
                  </a:lnTo>
                  <a:cubicBezTo>
                    <a:pt x="676063" y="8982"/>
                    <a:pt x="643728" y="34131"/>
                    <a:pt x="643728" y="70059"/>
                  </a:cubicBezTo>
                  <a:lnTo>
                    <a:pt x="643728" y="1125133"/>
                  </a:lnTo>
                  <a:cubicBezTo>
                    <a:pt x="601813" y="1126331"/>
                    <a:pt x="558699" y="1131121"/>
                    <a:pt x="517981" y="1141899"/>
                  </a:cubicBezTo>
                  <a:lnTo>
                    <a:pt x="517981" y="414964"/>
                  </a:lnTo>
                  <a:cubicBezTo>
                    <a:pt x="517981" y="379036"/>
                    <a:pt x="486844" y="352689"/>
                    <a:pt x="450917" y="352689"/>
                  </a:cubicBezTo>
                  <a:lnTo>
                    <a:pt x="195831" y="352689"/>
                  </a:lnTo>
                  <a:cubicBezTo>
                    <a:pt x="159903" y="352689"/>
                    <a:pt x="128766" y="379036"/>
                    <a:pt x="128766" y="414964"/>
                  </a:cubicBezTo>
                  <a:lnTo>
                    <a:pt x="128766" y="1401776"/>
                  </a:lnTo>
                  <a:cubicBezTo>
                    <a:pt x="49725" y="1511954"/>
                    <a:pt x="7809" y="1644886"/>
                    <a:pt x="9007" y="1781411"/>
                  </a:cubicBezTo>
                  <a:cubicBezTo>
                    <a:pt x="9007" y="2143082"/>
                    <a:pt x="302416" y="2436491"/>
                    <a:pt x="664087" y="2436491"/>
                  </a:cubicBezTo>
                  <a:cubicBezTo>
                    <a:pt x="1025758" y="2436491"/>
                    <a:pt x="1319167" y="2143082"/>
                    <a:pt x="1319167" y="1781411"/>
                  </a:cubicBezTo>
                  <a:cubicBezTo>
                    <a:pt x="1317970" y="1564648"/>
                    <a:pt x="1211384" y="1362255"/>
                    <a:pt x="1032944" y="1240101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" name="Forma Livre: Forma 5"/>
            <p:cNvSpPr/>
            <p:nvPr/>
          </p:nvSpPr>
          <p:spPr>
            <a:xfrm>
              <a:off x="6300596" y="4696929"/>
              <a:ext cx="443107" cy="934118"/>
            </a:xfrm>
            <a:custGeom>
              <a:avLst/>
              <a:gdLst>
                <a:gd name="connsiteX0" fmla="*/ 223385 w 443107"/>
                <a:gd name="connsiteY0" fmla="*/ 414964 h 934117"/>
                <a:gd name="connsiteX1" fmla="*/ 140751 w 443107"/>
                <a:gd name="connsiteY1" fmla="*/ 332331 h 934117"/>
                <a:gd name="connsiteX2" fmla="*/ 223385 w 443107"/>
                <a:gd name="connsiteY2" fmla="*/ 248499 h 934117"/>
                <a:gd name="connsiteX3" fmla="*/ 306018 w 443107"/>
                <a:gd name="connsiteY3" fmla="*/ 331133 h 934117"/>
                <a:gd name="connsiteX4" fmla="*/ 371885 w 443107"/>
                <a:gd name="connsiteY4" fmla="*/ 397000 h 934117"/>
                <a:gd name="connsiteX5" fmla="*/ 438950 w 443107"/>
                <a:gd name="connsiteY5" fmla="*/ 331133 h 934117"/>
                <a:gd name="connsiteX6" fmla="*/ 302425 w 443107"/>
                <a:gd name="connsiteY6" fmla="*/ 129938 h 934117"/>
                <a:gd name="connsiteX7" fmla="*/ 302425 w 443107"/>
                <a:gd name="connsiteY7" fmla="*/ 74849 h 934117"/>
                <a:gd name="connsiteX8" fmla="*/ 236558 w 443107"/>
                <a:gd name="connsiteY8" fmla="*/ 8982 h 934117"/>
                <a:gd name="connsiteX9" fmla="*/ 170691 w 443107"/>
                <a:gd name="connsiteY9" fmla="*/ 74849 h 934117"/>
                <a:gd name="connsiteX10" fmla="*/ 170691 w 443107"/>
                <a:gd name="connsiteY10" fmla="*/ 122753 h 934117"/>
                <a:gd name="connsiteX11" fmla="*/ 16202 w 443107"/>
                <a:gd name="connsiteY11" fmla="*/ 385024 h 934117"/>
                <a:gd name="connsiteX12" fmla="*/ 223385 w 443107"/>
                <a:gd name="connsiteY12" fmla="*/ 546699 h 934117"/>
                <a:gd name="connsiteX13" fmla="*/ 306018 w 443107"/>
                <a:gd name="connsiteY13" fmla="*/ 629332 h 934117"/>
                <a:gd name="connsiteX14" fmla="*/ 222187 w 443107"/>
                <a:gd name="connsiteY14" fmla="*/ 711965 h 934117"/>
                <a:gd name="connsiteX15" fmla="*/ 139554 w 443107"/>
                <a:gd name="connsiteY15" fmla="*/ 629332 h 934117"/>
                <a:gd name="connsiteX16" fmla="*/ 73686 w 443107"/>
                <a:gd name="connsiteY16" fmla="*/ 563465 h 934117"/>
                <a:gd name="connsiteX17" fmla="*/ 9017 w 443107"/>
                <a:gd name="connsiteY17" fmla="*/ 629332 h 934117"/>
                <a:gd name="connsiteX18" fmla="*/ 9017 w 443107"/>
                <a:gd name="connsiteY18" fmla="*/ 630530 h 934117"/>
                <a:gd name="connsiteX19" fmla="*/ 170691 w 443107"/>
                <a:gd name="connsiteY19" fmla="*/ 838910 h 934117"/>
                <a:gd name="connsiteX20" fmla="*/ 170691 w 443107"/>
                <a:gd name="connsiteY20" fmla="*/ 868849 h 934117"/>
                <a:gd name="connsiteX21" fmla="*/ 236558 w 443107"/>
                <a:gd name="connsiteY21" fmla="*/ 934717 h 934117"/>
                <a:gd name="connsiteX22" fmla="*/ 302425 w 443107"/>
                <a:gd name="connsiteY22" fmla="*/ 868849 h 934117"/>
                <a:gd name="connsiteX23" fmla="*/ 302425 w 443107"/>
                <a:gd name="connsiteY23" fmla="*/ 832922 h 934117"/>
                <a:gd name="connsiteX24" fmla="*/ 424579 w 443107"/>
                <a:gd name="connsiteY24" fmla="*/ 553884 h 934117"/>
                <a:gd name="connsiteX25" fmla="*/ 223385 w 443107"/>
                <a:gd name="connsiteY25" fmla="*/ 414964 h 934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43107" h="934117">
                  <a:moveTo>
                    <a:pt x="223385" y="414964"/>
                  </a:moveTo>
                  <a:cubicBezTo>
                    <a:pt x="176679" y="414964"/>
                    <a:pt x="140751" y="377839"/>
                    <a:pt x="140751" y="332331"/>
                  </a:cubicBezTo>
                  <a:cubicBezTo>
                    <a:pt x="140751" y="286822"/>
                    <a:pt x="176679" y="249697"/>
                    <a:pt x="223385" y="248499"/>
                  </a:cubicBezTo>
                  <a:cubicBezTo>
                    <a:pt x="270090" y="248499"/>
                    <a:pt x="306018" y="285624"/>
                    <a:pt x="306018" y="331133"/>
                  </a:cubicBezTo>
                  <a:cubicBezTo>
                    <a:pt x="306018" y="367061"/>
                    <a:pt x="335958" y="397000"/>
                    <a:pt x="371885" y="397000"/>
                  </a:cubicBezTo>
                  <a:cubicBezTo>
                    <a:pt x="409011" y="397000"/>
                    <a:pt x="438950" y="368258"/>
                    <a:pt x="438950" y="331133"/>
                  </a:cubicBezTo>
                  <a:cubicBezTo>
                    <a:pt x="438950" y="242512"/>
                    <a:pt x="385059" y="162273"/>
                    <a:pt x="302425" y="129938"/>
                  </a:cubicBezTo>
                  <a:lnTo>
                    <a:pt x="302425" y="74849"/>
                  </a:lnTo>
                  <a:cubicBezTo>
                    <a:pt x="302425" y="38922"/>
                    <a:pt x="272486" y="8982"/>
                    <a:pt x="236558" y="8982"/>
                  </a:cubicBezTo>
                  <a:cubicBezTo>
                    <a:pt x="200631" y="8982"/>
                    <a:pt x="170691" y="38922"/>
                    <a:pt x="170691" y="74849"/>
                  </a:cubicBezTo>
                  <a:lnTo>
                    <a:pt x="170691" y="122753"/>
                  </a:lnTo>
                  <a:cubicBezTo>
                    <a:pt x="55722" y="152692"/>
                    <a:pt x="-13737" y="270056"/>
                    <a:pt x="16202" y="385024"/>
                  </a:cubicBezTo>
                  <a:cubicBezTo>
                    <a:pt x="40154" y="479634"/>
                    <a:pt x="125183" y="546699"/>
                    <a:pt x="223385" y="546699"/>
                  </a:cubicBezTo>
                  <a:cubicBezTo>
                    <a:pt x="268893" y="546699"/>
                    <a:pt x="306018" y="583824"/>
                    <a:pt x="306018" y="629332"/>
                  </a:cubicBezTo>
                  <a:cubicBezTo>
                    <a:pt x="306018" y="674840"/>
                    <a:pt x="268893" y="711965"/>
                    <a:pt x="222187" y="711965"/>
                  </a:cubicBezTo>
                  <a:cubicBezTo>
                    <a:pt x="176679" y="711965"/>
                    <a:pt x="139554" y="674840"/>
                    <a:pt x="139554" y="629332"/>
                  </a:cubicBezTo>
                  <a:cubicBezTo>
                    <a:pt x="139554" y="593404"/>
                    <a:pt x="109614" y="563465"/>
                    <a:pt x="73686" y="563465"/>
                  </a:cubicBezTo>
                  <a:cubicBezTo>
                    <a:pt x="37759" y="563465"/>
                    <a:pt x="7819" y="592207"/>
                    <a:pt x="9017" y="629332"/>
                  </a:cubicBezTo>
                  <a:lnTo>
                    <a:pt x="9017" y="630530"/>
                  </a:lnTo>
                  <a:cubicBezTo>
                    <a:pt x="10214" y="728732"/>
                    <a:pt x="76082" y="813760"/>
                    <a:pt x="170691" y="838910"/>
                  </a:cubicBezTo>
                  <a:lnTo>
                    <a:pt x="170691" y="868849"/>
                  </a:lnTo>
                  <a:cubicBezTo>
                    <a:pt x="170691" y="904777"/>
                    <a:pt x="200631" y="934717"/>
                    <a:pt x="236558" y="934717"/>
                  </a:cubicBezTo>
                  <a:cubicBezTo>
                    <a:pt x="272486" y="934717"/>
                    <a:pt x="302425" y="904777"/>
                    <a:pt x="302425" y="868849"/>
                  </a:cubicBezTo>
                  <a:lnTo>
                    <a:pt x="302425" y="832922"/>
                  </a:lnTo>
                  <a:cubicBezTo>
                    <a:pt x="413801" y="789809"/>
                    <a:pt x="467692" y="664062"/>
                    <a:pt x="424579" y="553884"/>
                  </a:cubicBezTo>
                  <a:cubicBezTo>
                    <a:pt x="392244" y="470053"/>
                    <a:pt x="312006" y="414964"/>
                    <a:pt x="223385" y="414964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" name="Forma Livre: Forma 6"/>
            <p:cNvSpPr/>
            <p:nvPr/>
          </p:nvSpPr>
          <p:spPr>
            <a:xfrm>
              <a:off x="4942567" y="4257414"/>
              <a:ext cx="407180" cy="1185611"/>
            </a:xfrm>
            <a:custGeom>
              <a:avLst/>
              <a:gdLst>
                <a:gd name="connsiteX0" fmla="*/ 266463 w 407179"/>
                <a:gd name="connsiteY0" fmla="*/ 1052080 h 1185611"/>
                <a:gd name="connsiteX1" fmla="*/ 140716 w 407179"/>
                <a:gd name="connsiteY1" fmla="*/ 1052080 h 1185611"/>
                <a:gd name="connsiteX2" fmla="*/ 140716 w 407179"/>
                <a:gd name="connsiteY2" fmla="*/ 140716 h 1185611"/>
                <a:gd name="connsiteX3" fmla="*/ 266463 w 407179"/>
                <a:gd name="connsiteY3" fmla="*/ 140716 h 1185611"/>
                <a:gd name="connsiteX4" fmla="*/ 266463 w 407179"/>
                <a:gd name="connsiteY4" fmla="*/ 1052080 h 1185611"/>
                <a:gd name="connsiteX5" fmla="*/ 332330 w 407179"/>
                <a:gd name="connsiteY5" fmla="*/ 8982 h 1185611"/>
                <a:gd name="connsiteX6" fmla="*/ 74849 w 407179"/>
                <a:gd name="connsiteY6" fmla="*/ 8982 h 1185611"/>
                <a:gd name="connsiteX7" fmla="*/ 8982 w 407179"/>
                <a:gd name="connsiteY7" fmla="*/ 74849 h 1185611"/>
                <a:gd name="connsiteX8" fmla="*/ 8982 w 407179"/>
                <a:gd name="connsiteY8" fmla="*/ 1111960 h 1185611"/>
                <a:gd name="connsiteX9" fmla="*/ 74849 w 407179"/>
                <a:gd name="connsiteY9" fmla="*/ 1177827 h 1185611"/>
                <a:gd name="connsiteX10" fmla="*/ 332330 w 407179"/>
                <a:gd name="connsiteY10" fmla="*/ 1177827 h 1185611"/>
                <a:gd name="connsiteX11" fmla="*/ 398198 w 407179"/>
                <a:gd name="connsiteY11" fmla="*/ 1111960 h 1185611"/>
                <a:gd name="connsiteX12" fmla="*/ 398198 w 407179"/>
                <a:gd name="connsiteY12" fmla="*/ 74849 h 1185611"/>
                <a:gd name="connsiteX13" fmla="*/ 332330 w 407179"/>
                <a:gd name="connsiteY13" fmla="*/ 8982 h 11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185611">
                  <a:moveTo>
                    <a:pt x="266463" y="1052080"/>
                  </a:moveTo>
                  <a:lnTo>
                    <a:pt x="140716" y="1052080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1052080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111960"/>
                  </a:lnTo>
                  <a:cubicBezTo>
                    <a:pt x="8982" y="1147887"/>
                    <a:pt x="38922" y="1177827"/>
                    <a:pt x="74849" y="1177827"/>
                  </a:cubicBezTo>
                  <a:lnTo>
                    <a:pt x="332330" y="1177827"/>
                  </a:lnTo>
                  <a:cubicBezTo>
                    <a:pt x="368258" y="1177827"/>
                    <a:pt x="398198" y="1147887"/>
                    <a:pt x="398198" y="1111960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" name="Forma Livre: Forma 7"/>
            <p:cNvSpPr/>
            <p:nvPr/>
          </p:nvSpPr>
          <p:spPr>
            <a:xfrm>
              <a:off x="5464715" y="4105321"/>
              <a:ext cx="407180" cy="1341297"/>
            </a:xfrm>
            <a:custGeom>
              <a:avLst/>
              <a:gdLst>
                <a:gd name="connsiteX0" fmla="*/ 265266 w 407179"/>
                <a:gd name="connsiteY0" fmla="*/ 1204174 h 1341297"/>
                <a:gd name="connsiteX1" fmla="*/ 139519 w 407179"/>
                <a:gd name="connsiteY1" fmla="*/ 1204174 h 1341297"/>
                <a:gd name="connsiteX2" fmla="*/ 139519 w 407179"/>
                <a:gd name="connsiteY2" fmla="*/ 140716 h 1341297"/>
                <a:gd name="connsiteX3" fmla="*/ 265266 w 407179"/>
                <a:gd name="connsiteY3" fmla="*/ 140716 h 1341297"/>
                <a:gd name="connsiteX4" fmla="*/ 265266 w 407179"/>
                <a:gd name="connsiteY4" fmla="*/ 1204174 h 1341297"/>
                <a:gd name="connsiteX5" fmla="*/ 332330 w 407179"/>
                <a:gd name="connsiteY5" fmla="*/ 8982 h 1341297"/>
                <a:gd name="connsiteX6" fmla="*/ 74849 w 407179"/>
                <a:gd name="connsiteY6" fmla="*/ 8982 h 1341297"/>
                <a:gd name="connsiteX7" fmla="*/ 8982 w 407179"/>
                <a:gd name="connsiteY7" fmla="*/ 74849 h 1341297"/>
                <a:gd name="connsiteX8" fmla="*/ 8982 w 407179"/>
                <a:gd name="connsiteY8" fmla="*/ 1270041 h 1341297"/>
                <a:gd name="connsiteX9" fmla="*/ 74849 w 407179"/>
                <a:gd name="connsiteY9" fmla="*/ 1335908 h 1341297"/>
                <a:gd name="connsiteX10" fmla="*/ 332330 w 407179"/>
                <a:gd name="connsiteY10" fmla="*/ 1335908 h 1341297"/>
                <a:gd name="connsiteX11" fmla="*/ 398198 w 407179"/>
                <a:gd name="connsiteY11" fmla="*/ 1270041 h 1341297"/>
                <a:gd name="connsiteX12" fmla="*/ 398198 w 407179"/>
                <a:gd name="connsiteY12" fmla="*/ 74849 h 1341297"/>
                <a:gd name="connsiteX13" fmla="*/ 332330 w 407179"/>
                <a:gd name="connsiteY13" fmla="*/ 8982 h 134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1341297">
                  <a:moveTo>
                    <a:pt x="265266" y="1204174"/>
                  </a:moveTo>
                  <a:lnTo>
                    <a:pt x="139519" y="1204174"/>
                  </a:lnTo>
                  <a:lnTo>
                    <a:pt x="139519" y="140716"/>
                  </a:lnTo>
                  <a:lnTo>
                    <a:pt x="265266" y="140716"/>
                  </a:lnTo>
                  <a:lnTo>
                    <a:pt x="265266" y="120417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1270041"/>
                  </a:lnTo>
                  <a:cubicBezTo>
                    <a:pt x="8982" y="1305969"/>
                    <a:pt x="38922" y="1335908"/>
                    <a:pt x="74849" y="1335908"/>
                  </a:cubicBezTo>
                  <a:lnTo>
                    <a:pt x="332330" y="1335908"/>
                  </a:lnTo>
                  <a:cubicBezTo>
                    <a:pt x="368258" y="1335908"/>
                    <a:pt x="398198" y="1305969"/>
                    <a:pt x="398198" y="1270041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" name="Forma Livre: Forma 9"/>
            <p:cNvSpPr/>
            <p:nvPr/>
          </p:nvSpPr>
          <p:spPr>
            <a:xfrm>
              <a:off x="4420419" y="4825070"/>
              <a:ext cx="407180" cy="610769"/>
            </a:xfrm>
            <a:custGeom>
              <a:avLst/>
              <a:gdLst>
                <a:gd name="connsiteX0" fmla="*/ 266463 w 407179"/>
                <a:gd name="connsiteY0" fmla="*/ 484424 h 610769"/>
                <a:gd name="connsiteX1" fmla="*/ 140716 w 407179"/>
                <a:gd name="connsiteY1" fmla="*/ 484424 h 610769"/>
                <a:gd name="connsiteX2" fmla="*/ 140716 w 407179"/>
                <a:gd name="connsiteY2" fmla="*/ 140716 h 610769"/>
                <a:gd name="connsiteX3" fmla="*/ 266463 w 407179"/>
                <a:gd name="connsiteY3" fmla="*/ 140716 h 610769"/>
                <a:gd name="connsiteX4" fmla="*/ 266463 w 407179"/>
                <a:gd name="connsiteY4" fmla="*/ 484424 h 610769"/>
                <a:gd name="connsiteX5" fmla="*/ 332330 w 407179"/>
                <a:gd name="connsiteY5" fmla="*/ 8982 h 610769"/>
                <a:gd name="connsiteX6" fmla="*/ 74849 w 407179"/>
                <a:gd name="connsiteY6" fmla="*/ 8982 h 610769"/>
                <a:gd name="connsiteX7" fmla="*/ 8982 w 407179"/>
                <a:gd name="connsiteY7" fmla="*/ 74849 h 610769"/>
                <a:gd name="connsiteX8" fmla="*/ 8982 w 407179"/>
                <a:gd name="connsiteY8" fmla="*/ 544303 h 610769"/>
                <a:gd name="connsiteX9" fmla="*/ 74849 w 407179"/>
                <a:gd name="connsiteY9" fmla="*/ 610171 h 610769"/>
                <a:gd name="connsiteX10" fmla="*/ 332330 w 407179"/>
                <a:gd name="connsiteY10" fmla="*/ 610171 h 610769"/>
                <a:gd name="connsiteX11" fmla="*/ 398198 w 407179"/>
                <a:gd name="connsiteY11" fmla="*/ 544303 h 610769"/>
                <a:gd name="connsiteX12" fmla="*/ 398198 w 407179"/>
                <a:gd name="connsiteY12" fmla="*/ 74849 h 610769"/>
                <a:gd name="connsiteX13" fmla="*/ 332330 w 407179"/>
                <a:gd name="connsiteY13" fmla="*/ 8982 h 61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7179" h="610769">
                  <a:moveTo>
                    <a:pt x="266463" y="484424"/>
                  </a:moveTo>
                  <a:lnTo>
                    <a:pt x="140716" y="484424"/>
                  </a:lnTo>
                  <a:lnTo>
                    <a:pt x="140716" y="140716"/>
                  </a:lnTo>
                  <a:lnTo>
                    <a:pt x="266463" y="140716"/>
                  </a:lnTo>
                  <a:lnTo>
                    <a:pt x="266463" y="484424"/>
                  </a:lnTo>
                  <a:close/>
                  <a:moveTo>
                    <a:pt x="332330" y="8982"/>
                  </a:moveTo>
                  <a:lnTo>
                    <a:pt x="74849" y="8982"/>
                  </a:lnTo>
                  <a:cubicBezTo>
                    <a:pt x="38922" y="8982"/>
                    <a:pt x="8982" y="38922"/>
                    <a:pt x="8982" y="74849"/>
                  </a:cubicBezTo>
                  <a:lnTo>
                    <a:pt x="8982" y="544303"/>
                  </a:lnTo>
                  <a:cubicBezTo>
                    <a:pt x="8982" y="580231"/>
                    <a:pt x="38922" y="610171"/>
                    <a:pt x="74849" y="610171"/>
                  </a:cubicBezTo>
                  <a:lnTo>
                    <a:pt x="332330" y="610171"/>
                  </a:lnTo>
                  <a:cubicBezTo>
                    <a:pt x="368258" y="610171"/>
                    <a:pt x="398198" y="580231"/>
                    <a:pt x="398198" y="544303"/>
                  </a:cubicBezTo>
                  <a:lnTo>
                    <a:pt x="398198" y="74849"/>
                  </a:lnTo>
                  <a:cubicBezTo>
                    <a:pt x="398198" y="38922"/>
                    <a:pt x="368258" y="8982"/>
                    <a:pt x="3323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" name="Forma Livre: Forma 10"/>
            <p:cNvSpPr/>
            <p:nvPr/>
          </p:nvSpPr>
          <p:spPr>
            <a:xfrm>
              <a:off x="4366827" y="2547260"/>
              <a:ext cx="2586788" cy="1987994"/>
            </a:xfrm>
            <a:custGeom>
              <a:avLst/>
              <a:gdLst>
                <a:gd name="connsiteX0" fmla="*/ 2516430 w 2586787"/>
                <a:gd name="connsiteY0" fmla="*/ 8982 h 1987994"/>
                <a:gd name="connsiteX1" fmla="*/ 2064939 w 2586787"/>
                <a:gd name="connsiteY1" fmla="*/ 10179 h 1987994"/>
                <a:gd name="connsiteX2" fmla="*/ 1997875 w 2586787"/>
                <a:gd name="connsiteY2" fmla="*/ 76047 h 1987994"/>
                <a:gd name="connsiteX3" fmla="*/ 2063742 w 2586787"/>
                <a:gd name="connsiteY3" fmla="*/ 143112 h 1987994"/>
                <a:gd name="connsiteX4" fmla="*/ 2064939 w 2586787"/>
                <a:gd name="connsiteY4" fmla="*/ 143112 h 1987994"/>
                <a:gd name="connsiteX5" fmla="*/ 2357151 w 2586787"/>
                <a:gd name="connsiteY5" fmla="*/ 141914 h 1987994"/>
                <a:gd name="connsiteX6" fmla="*/ 1640994 w 2586787"/>
                <a:gd name="connsiteY6" fmla="*/ 855676 h 1987994"/>
                <a:gd name="connsiteX7" fmla="*/ 1390698 w 2586787"/>
                <a:gd name="connsiteY7" fmla="*/ 607775 h 1987994"/>
                <a:gd name="connsiteX8" fmla="*/ 1343992 w 2586787"/>
                <a:gd name="connsiteY8" fmla="*/ 591009 h 1987994"/>
                <a:gd name="connsiteX9" fmla="*/ 1297286 w 2586787"/>
                <a:gd name="connsiteY9" fmla="*/ 607775 h 1987994"/>
                <a:gd name="connsiteX10" fmla="*/ 27844 w 2586787"/>
                <a:gd name="connsiteY10" fmla="*/ 1874823 h 1987994"/>
                <a:gd name="connsiteX11" fmla="*/ 27844 w 2586787"/>
                <a:gd name="connsiteY11" fmla="*/ 1967037 h 1987994"/>
                <a:gd name="connsiteX12" fmla="*/ 74550 w 2586787"/>
                <a:gd name="connsiteY12" fmla="*/ 1986198 h 1987994"/>
                <a:gd name="connsiteX13" fmla="*/ 121256 w 2586787"/>
                <a:gd name="connsiteY13" fmla="*/ 1967037 h 1987994"/>
                <a:gd name="connsiteX14" fmla="*/ 1342794 w 2586787"/>
                <a:gd name="connsiteY14" fmla="*/ 745498 h 1987994"/>
                <a:gd name="connsiteX15" fmla="*/ 1593090 w 2586787"/>
                <a:gd name="connsiteY15" fmla="*/ 998189 h 1987994"/>
                <a:gd name="connsiteX16" fmla="*/ 1639796 w 2586787"/>
                <a:gd name="connsiteY16" fmla="*/ 1019745 h 1987994"/>
                <a:gd name="connsiteX17" fmla="*/ 1686502 w 2586787"/>
                <a:gd name="connsiteY17" fmla="*/ 998189 h 1987994"/>
                <a:gd name="connsiteX18" fmla="*/ 2449365 w 2586787"/>
                <a:gd name="connsiteY18" fmla="*/ 235326 h 1987994"/>
                <a:gd name="connsiteX19" fmla="*/ 2448168 w 2586787"/>
                <a:gd name="connsiteY19" fmla="*/ 528735 h 1987994"/>
                <a:gd name="connsiteX20" fmla="*/ 2514035 w 2586787"/>
                <a:gd name="connsiteY20" fmla="*/ 596997 h 1987994"/>
                <a:gd name="connsiteX21" fmla="*/ 2579902 w 2586787"/>
                <a:gd name="connsiteY21" fmla="*/ 528735 h 1987994"/>
                <a:gd name="connsiteX22" fmla="*/ 2581099 w 2586787"/>
                <a:gd name="connsiteY22" fmla="*/ 76047 h 1987994"/>
                <a:gd name="connsiteX23" fmla="*/ 2516430 w 2586787"/>
                <a:gd name="connsiteY23" fmla="*/ 8982 h 1987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86787" h="1987994">
                  <a:moveTo>
                    <a:pt x="2516430" y="8982"/>
                  </a:moveTo>
                  <a:lnTo>
                    <a:pt x="2064939" y="10179"/>
                  </a:lnTo>
                  <a:cubicBezTo>
                    <a:pt x="2029012" y="8982"/>
                    <a:pt x="1999072" y="38922"/>
                    <a:pt x="1997875" y="76047"/>
                  </a:cubicBezTo>
                  <a:cubicBezTo>
                    <a:pt x="1996677" y="111974"/>
                    <a:pt x="2026617" y="141914"/>
                    <a:pt x="2063742" y="143112"/>
                  </a:cubicBezTo>
                  <a:lnTo>
                    <a:pt x="2064939" y="143112"/>
                  </a:lnTo>
                  <a:lnTo>
                    <a:pt x="2357151" y="141914"/>
                  </a:lnTo>
                  <a:lnTo>
                    <a:pt x="1640994" y="855676"/>
                  </a:lnTo>
                  <a:lnTo>
                    <a:pt x="1390698" y="607775"/>
                  </a:lnTo>
                  <a:cubicBezTo>
                    <a:pt x="1378722" y="595800"/>
                    <a:pt x="1360758" y="589812"/>
                    <a:pt x="1343992" y="591009"/>
                  </a:cubicBezTo>
                  <a:cubicBezTo>
                    <a:pt x="1327226" y="589812"/>
                    <a:pt x="1309262" y="595800"/>
                    <a:pt x="1297286" y="607775"/>
                  </a:cubicBezTo>
                  <a:lnTo>
                    <a:pt x="27844" y="1874823"/>
                  </a:lnTo>
                  <a:cubicBezTo>
                    <a:pt x="2695" y="1901169"/>
                    <a:pt x="2695" y="1941887"/>
                    <a:pt x="27844" y="1967037"/>
                  </a:cubicBezTo>
                  <a:cubicBezTo>
                    <a:pt x="39820" y="1979013"/>
                    <a:pt x="56586" y="1986198"/>
                    <a:pt x="74550" y="1986198"/>
                  </a:cubicBezTo>
                  <a:cubicBezTo>
                    <a:pt x="92514" y="1986198"/>
                    <a:pt x="109280" y="1979013"/>
                    <a:pt x="121256" y="1967037"/>
                  </a:cubicBezTo>
                  <a:lnTo>
                    <a:pt x="1342794" y="745498"/>
                  </a:lnTo>
                  <a:lnTo>
                    <a:pt x="1593090" y="998189"/>
                  </a:lnTo>
                  <a:cubicBezTo>
                    <a:pt x="1605066" y="1011362"/>
                    <a:pt x="1621832" y="1018548"/>
                    <a:pt x="1639796" y="1019745"/>
                  </a:cubicBezTo>
                  <a:cubicBezTo>
                    <a:pt x="1657760" y="1018548"/>
                    <a:pt x="1674526" y="1011362"/>
                    <a:pt x="1686502" y="998189"/>
                  </a:cubicBezTo>
                  <a:lnTo>
                    <a:pt x="2449365" y="235326"/>
                  </a:lnTo>
                  <a:lnTo>
                    <a:pt x="2448168" y="528735"/>
                  </a:lnTo>
                  <a:cubicBezTo>
                    <a:pt x="2448168" y="565860"/>
                    <a:pt x="2476910" y="595800"/>
                    <a:pt x="2514035" y="596997"/>
                  </a:cubicBezTo>
                  <a:cubicBezTo>
                    <a:pt x="2551160" y="595800"/>
                    <a:pt x="2579902" y="565860"/>
                    <a:pt x="2579902" y="528735"/>
                  </a:cubicBezTo>
                  <a:lnTo>
                    <a:pt x="2581099" y="76047"/>
                  </a:lnTo>
                  <a:cubicBezTo>
                    <a:pt x="2582297" y="38922"/>
                    <a:pt x="2552357" y="8982"/>
                    <a:pt x="2516430" y="8982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7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8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30" name="Imagem 29" descr="Uma imagem contendo Ícone&#10;&#10;Descrição gerada automaticamen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65" y="2276747"/>
            <a:ext cx="4252270" cy="7000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ão For Al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 userDrawn="1"/>
        </p:nvSpPr>
        <p:spPr>
          <a:xfrm>
            <a:off x="1331275" y="3578234"/>
            <a:ext cx="93338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err="1">
                <a:solidFill>
                  <a:schemeClr val="bg1"/>
                </a:solidFill>
                <a:latin typeface="+mj-lt"/>
              </a:rPr>
              <a:t>Construir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uma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sociedade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melhor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transformando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cada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organização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000" b="0" i="0" baseline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000" b="0" i="0" baseline="0">
                <a:solidFill>
                  <a:schemeClr val="bg1"/>
                </a:solidFill>
                <a:latin typeface="+mj-lt"/>
              </a:rPr>
              <a:t> um </a:t>
            </a:r>
            <a:r>
              <a:rPr lang="en-US" sz="4000" b="1" i="0" baseline="0">
                <a:solidFill>
                  <a:schemeClr val="bg1"/>
                </a:solidFill>
                <a:latin typeface="+mj-lt"/>
              </a:rPr>
              <a:t>Great Place to Work</a:t>
            </a:r>
            <a:r>
              <a:rPr lang="en-US" sz="4000" b="1" i="0">
                <a:solidFill>
                  <a:schemeClr val="bg1"/>
                </a:solidFill>
                <a:latin typeface="+mj-lt"/>
              </a:rPr>
              <a:t> for all</a:t>
            </a:r>
            <a:r>
              <a:rPr lang="en-US" sz="4000" b="0" i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5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8" name="Imagem 7" descr="Uma imagem contendo Ícone&#10;&#10;Descrição gerada automaticamen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26" y="1746523"/>
            <a:ext cx="7959405" cy="1310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e Missão Pre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 userDrawn="1"/>
        </p:nvSpPr>
        <p:spPr>
          <a:xfrm>
            <a:off x="1043709" y="2746230"/>
            <a:ext cx="10093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</a:rPr>
              <a:t>O Great </a:t>
            </a:r>
            <a:r>
              <a:rPr lang="pt-BR" sz="3600" b="1" err="1">
                <a:solidFill>
                  <a:schemeClr val="bg1"/>
                </a:solidFill>
                <a:latin typeface="+mj-lt"/>
              </a:rPr>
              <a:t>Place</a:t>
            </a:r>
            <a:r>
              <a:rPr lang="pt-BR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pt-BR" sz="3600" b="1" err="1">
                <a:solidFill>
                  <a:schemeClr val="bg1"/>
                </a:solidFill>
                <a:latin typeface="+mj-lt"/>
              </a:rPr>
              <a:t>to</a:t>
            </a:r>
            <a:r>
              <a:rPr lang="pt-BR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pt-BR" sz="3600" b="1" err="1">
                <a:solidFill>
                  <a:schemeClr val="bg1"/>
                </a:solidFill>
                <a:latin typeface="+mj-lt"/>
              </a:rPr>
              <a:t>Work</a:t>
            </a:r>
            <a:r>
              <a:rPr lang="pt-BR" sz="3600" b="1">
                <a:solidFill>
                  <a:schemeClr val="bg1"/>
                </a:solidFill>
                <a:latin typeface="+mj-lt"/>
              </a:rPr>
              <a:t>® é uma consultoria global que apoia organizações a obter melhores resultados por meio de uma cultura de confiança, alto desempenho e inovação.</a:t>
            </a:r>
          </a:p>
        </p:txBody>
      </p:sp>
      <p:pic>
        <p:nvPicPr>
          <p:cNvPr id="7" name="Gráfico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4421" y="1803448"/>
            <a:ext cx="765980" cy="765980"/>
          </a:xfrm>
          <a:prstGeom prst="rect">
            <a:avLst/>
          </a:prstGeom>
        </p:spPr>
      </p:pic>
      <p:sp>
        <p:nvSpPr>
          <p:cNvPr id="8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drão e Missão Vermelh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 userDrawn="1"/>
        </p:nvSpPr>
        <p:spPr>
          <a:xfrm>
            <a:off x="1043709" y="2746230"/>
            <a:ext cx="10093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3600" b="1">
                <a:solidFill>
                  <a:schemeClr val="bg1"/>
                </a:solidFill>
                <a:latin typeface="+mj-lt"/>
              </a:rPr>
              <a:t>O Great </a:t>
            </a:r>
            <a:r>
              <a:rPr lang="pt-BR" sz="3600" b="1" err="1">
                <a:solidFill>
                  <a:schemeClr val="bg1"/>
                </a:solidFill>
                <a:latin typeface="+mj-lt"/>
              </a:rPr>
              <a:t>Place</a:t>
            </a:r>
            <a:r>
              <a:rPr lang="pt-BR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pt-BR" sz="3600" b="1" err="1">
                <a:solidFill>
                  <a:schemeClr val="bg1"/>
                </a:solidFill>
                <a:latin typeface="+mj-lt"/>
              </a:rPr>
              <a:t>to</a:t>
            </a:r>
            <a:r>
              <a:rPr lang="pt-BR" sz="3600" b="1">
                <a:solidFill>
                  <a:schemeClr val="bg1"/>
                </a:solidFill>
                <a:latin typeface="+mj-lt"/>
              </a:rPr>
              <a:t> </a:t>
            </a:r>
            <a:r>
              <a:rPr lang="pt-BR" sz="3600" b="1" err="1">
                <a:solidFill>
                  <a:schemeClr val="bg1"/>
                </a:solidFill>
                <a:latin typeface="+mj-lt"/>
              </a:rPr>
              <a:t>Work</a:t>
            </a:r>
            <a:r>
              <a:rPr lang="pt-BR" sz="3600" b="1" baseline="30000">
                <a:solidFill>
                  <a:schemeClr val="bg1"/>
                </a:solidFill>
                <a:latin typeface="+mj-lt"/>
              </a:rPr>
              <a:t>®</a:t>
            </a:r>
            <a:r>
              <a:rPr lang="pt-BR" sz="3600" b="1">
                <a:solidFill>
                  <a:schemeClr val="bg1"/>
                </a:solidFill>
                <a:latin typeface="+mj-lt"/>
              </a:rPr>
              <a:t> é uma consultoria global que apoia organizações a obter melhores resultados por meio de uma cultura de confiança, alto desempenho e inovação.</a:t>
            </a:r>
          </a:p>
        </p:txBody>
      </p:sp>
      <p:sp>
        <p:nvSpPr>
          <p:cNvPr id="8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bg1"/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35" name="Agrupar 34"/>
          <p:cNvGrpSpPr/>
          <p:nvPr userDrawn="1"/>
        </p:nvGrpSpPr>
        <p:grpSpPr>
          <a:xfrm>
            <a:off x="1164420" y="1777069"/>
            <a:ext cx="765979" cy="792360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36" name="Retângulo 35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7" name="Retângulo 56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8" name="Retângulo 57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9" name="Retângulo 58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0" name="Retângulo 59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ça Globa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grpSp>
        <p:nvGrpSpPr>
          <p:cNvPr id="11" name="Group 358"/>
          <p:cNvGrpSpPr/>
          <p:nvPr userDrawn="1"/>
        </p:nvGrpSpPr>
        <p:grpSpPr>
          <a:xfrm>
            <a:off x="2799247" y="1119564"/>
            <a:ext cx="9048119" cy="4237871"/>
            <a:chOff x="6218731" y="1828801"/>
            <a:chExt cx="17499540" cy="9388942"/>
          </a:xfrm>
        </p:grpSpPr>
        <p:sp>
          <p:nvSpPr>
            <p:cNvPr id="12" name="Greenland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1834254" y="1828801"/>
              <a:ext cx="2229418" cy="133346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" name="Canad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7984855" y="1849317"/>
              <a:ext cx="4430855" cy="2523320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" name="Zimbabwe" descr="© INSCALE GmbH, 05.05.2010&#10;http://www.presentationload.com/"/>
            <p:cNvSpPr/>
            <p:nvPr/>
          </p:nvSpPr>
          <p:spPr bwMode="gray">
            <a:xfrm>
              <a:off x="15680541" y="8427733"/>
              <a:ext cx="438421" cy="48210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" name="Zambia" descr="© INSCALE GmbH, 05.05.2010&#10;http://www.presentationload.com/"/>
            <p:cNvSpPr/>
            <p:nvPr/>
          </p:nvSpPr>
          <p:spPr bwMode="gray">
            <a:xfrm>
              <a:off x="15503322" y="7901189"/>
              <a:ext cx="662296" cy="697504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" name="Yemen" descr="© INSCALE GmbH, 05.05.2010&#10;http://www.presentationload.com/"/>
            <p:cNvSpPr/>
            <p:nvPr/>
          </p:nvSpPr>
          <p:spPr bwMode="gray">
            <a:xfrm>
              <a:off x="16656884" y="5986467"/>
              <a:ext cx="581450" cy="437648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" name="Western Sahara" descr="© INSCALE GmbH, 05.05.2010&#10;http://www.presentationload.com/"/>
            <p:cNvSpPr/>
            <p:nvPr/>
          </p:nvSpPr>
          <p:spPr bwMode="gray">
            <a:xfrm>
              <a:off x="13332969" y="5377863"/>
              <a:ext cx="475734" cy="44790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9" name="West Bank" descr="© INSCALE GmbH, 05.05.2010&#10;http://www.presentationload.com/"/>
            <p:cNvSpPr/>
            <p:nvPr/>
          </p:nvSpPr>
          <p:spPr bwMode="gray">
            <a:xfrm>
              <a:off x="16181154" y="5039371"/>
              <a:ext cx="34204" cy="82060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0" name="Uzbekistan" descr="© INSCALE GmbH, 05.05.2010&#10;http://www.presentationload.com/"/>
            <p:cNvSpPr/>
            <p:nvPr/>
          </p:nvSpPr>
          <p:spPr bwMode="gray">
            <a:xfrm>
              <a:off x="17166826" y="4126461"/>
              <a:ext cx="942145" cy="58125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1" name="Venezuel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0130320" y="6468569"/>
              <a:ext cx="758687" cy="813754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2" name="USA (Alaska)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6218731" y="2457923"/>
              <a:ext cx="2443964" cy="1162506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3" name="US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7816947" y="3856353"/>
              <a:ext cx="3115590" cy="1699310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4" name="Uruguay" descr="© INSCALE GmbH, 05.05.2010&#10;http://www.presentationload.com/"/>
            <p:cNvSpPr/>
            <p:nvPr/>
          </p:nvSpPr>
          <p:spPr bwMode="gray">
            <a:xfrm>
              <a:off x="11140866" y="9450053"/>
              <a:ext cx="292280" cy="335074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5" name="United Kingdom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3970392" y="3100717"/>
              <a:ext cx="460186" cy="721440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6" name="United Arab Emirates" descr="© INSCALE GmbH, 05.05.2010&#10;http://www.presentationload.com/"/>
            <p:cNvSpPr/>
            <p:nvPr/>
          </p:nvSpPr>
          <p:spPr bwMode="gray">
            <a:xfrm>
              <a:off x="17126403" y="5456505"/>
              <a:ext cx="267405" cy="280370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7" name="Ukraine" descr="© INSCALE GmbH, 05.05.2010&#10;http://www.presentationload.com/"/>
            <p:cNvSpPr/>
            <p:nvPr/>
          </p:nvSpPr>
          <p:spPr bwMode="gray">
            <a:xfrm>
              <a:off x="15434905" y="3658041"/>
              <a:ext cx="889282" cy="547062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8" name="Ugand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941735" y="7032723"/>
              <a:ext cx="310934" cy="403456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29" name="Turkmenistan" descr="© INSCALE GmbH, 05.05.2010&#10;http://www.presentationload.com/"/>
            <p:cNvSpPr/>
            <p:nvPr/>
          </p:nvSpPr>
          <p:spPr bwMode="gray">
            <a:xfrm>
              <a:off x="17023794" y="4314515"/>
              <a:ext cx="802220" cy="529968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0" name="Turkey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618359" y="4355541"/>
              <a:ext cx="1057188" cy="444486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1" name="Tunisia" descr="© INSCALE GmbH, 05.05.2010&#10;http://www.presentationload.com/"/>
            <p:cNvSpPr/>
            <p:nvPr/>
          </p:nvSpPr>
          <p:spPr bwMode="gray">
            <a:xfrm>
              <a:off x="14697985" y="4697455"/>
              <a:ext cx="217654" cy="499196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2" name="Togo" descr="© INSCALE GmbH, 05.05.2010&#10;http://www.presentationload.com/"/>
            <p:cNvSpPr/>
            <p:nvPr/>
          </p:nvSpPr>
          <p:spPr bwMode="gray">
            <a:xfrm>
              <a:off x="14256455" y="6547205"/>
              <a:ext cx="111937" cy="352174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3" name="Thailand" descr="© INSCALE GmbH, 05.05.2010&#10;http://www.presentationload.com/"/>
            <p:cNvSpPr/>
            <p:nvPr/>
          </p:nvSpPr>
          <p:spPr bwMode="gray">
            <a:xfrm>
              <a:off x="19707179" y="5887313"/>
              <a:ext cx="491280" cy="1039416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4" name="Tanzani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938620" y="7398571"/>
              <a:ext cx="609437" cy="75904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5" name="Tajikistan" descr="© INSCALE GmbH, 05.05.2010&#10;http://www.presentationload.com/"/>
            <p:cNvSpPr/>
            <p:nvPr/>
          </p:nvSpPr>
          <p:spPr bwMode="gray">
            <a:xfrm>
              <a:off x="17835337" y="4441021"/>
              <a:ext cx="438421" cy="30430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6" name="Taiwan" descr="© INSCALE GmbH, 05.05.2010&#10;http://www.presentationload.com/"/>
            <p:cNvSpPr/>
            <p:nvPr/>
          </p:nvSpPr>
          <p:spPr bwMode="gray">
            <a:xfrm>
              <a:off x="20907397" y="5541981"/>
              <a:ext cx="96391" cy="235920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7" name="Syria" descr="© INSCALE GmbH, 05.05.2010&#10;http://www.presentationload.com/"/>
            <p:cNvSpPr/>
            <p:nvPr/>
          </p:nvSpPr>
          <p:spPr bwMode="gray">
            <a:xfrm>
              <a:off x="16190481" y="4690617"/>
              <a:ext cx="357579" cy="362430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8" name="Switzerland" descr="© INSCALE GmbH, 05.05.2010&#10;http://www.presentationload.com/"/>
            <p:cNvSpPr/>
            <p:nvPr/>
          </p:nvSpPr>
          <p:spPr bwMode="gray">
            <a:xfrm>
              <a:off x="14629582" y="3962341"/>
              <a:ext cx="230094" cy="140186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39" name="Sweden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4890768" y="2587851"/>
              <a:ext cx="550362" cy="865042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0" name="Swaziland" descr="© INSCALE GmbH, 05.05.2010&#10;http://www.presentationload.com/"/>
            <p:cNvSpPr/>
            <p:nvPr/>
          </p:nvSpPr>
          <p:spPr bwMode="gray">
            <a:xfrm>
              <a:off x="15975937" y="9138909"/>
              <a:ext cx="80845" cy="116252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1" name="Suriname" descr="© INSCALE GmbH, 05.05.2010&#10;http://www.presentationload.com/"/>
            <p:cNvSpPr/>
            <p:nvPr/>
          </p:nvSpPr>
          <p:spPr bwMode="gray">
            <a:xfrm>
              <a:off x="10979179" y="6906213"/>
              <a:ext cx="233204" cy="294046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2" name="Sudan"/>
            <p:cNvSpPr/>
            <p:nvPr/>
          </p:nvSpPr>
          <p:spPr bwMode="auto">
            <a:xfrm>
              <a:off x="15481377" y="5693261"/>
              <a:ext cx="950080" cy="1024932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3" name="South Sudan"/>
            <p:cNvSpPr/>
            <p:nvPr/>
          </p:nvSpPr>
          <p:spPr bwMode="auto">
            <a:xfrm>
              <a:off x="15613388" y="6456461"/>
              <a:ext cx="684059" cy="629038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4" name="Sri Lanka" descr="© INSCALE GmbH, 05.05.2010&#10;http://www.presentationload.com/"/>
            <p:cNvSpPr/>
            <p:nvPr/>
          </p:nvSpPr>
          <p:spPr bwMode="gray">
            <a:xfrm>
              <a:off x="18761934" y="6649779"/>
              <a:ext cx="136812" cy="266692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5" name="Spain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3836689" y="4246131"/>
              <a:ext cx="696501" cy="540224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6" name="South Afric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183048" y="8889315"/>
              <a:ext cx="901719" cy="892396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7" name="Somalia" descr="© INSCALE GmbH, 05.05.2010&#10;http://www.presentationload.com/"/>
            <p:cNvSpPr/>
            <p:nvPr/>
          </p:nvSpPr>
          <p:spPr bwMode="gray">
            <a:xfrm>
              <a:off x="16585370" y="6478825"/>
              <a:ext cx="569016" cy="967618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8" name="Solomon Islands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3111942" y="7798607"/>
              <a:ext cx="295390" cy="30430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49" name="Slovenia" descr="© INSCALE GmbH, 05.05.2010&#10;http://www.presentationload.com/"/>
            <p:cNvSpPr/>
            <p:nvPr/>
          </p:nvSpPr>
          <p:spPr bwMode="gray">
            <a:xfrm>
              <a:off x="14996484" y="4023885"/>
              <a:ext cx="167906" cy="105994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0" name="Slovakia" descr="© INSCALE GmbH, 05.05.2010&#10;http://www.presentationload.com/"/>
            <p:cNvSpPr/>
            <p:nvPr/>
          </p:nvSpPr>
          <p:spPr bwMode="gray">
            <a:xfrm>
              <a:off x="15167498" y="3846091"/>
              <a:ext cx="282955" cy="126508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1" name="Sierra Leone" descr="© INSCALE GmbH, 05.05.2010&#10;http://www.presentationload.com/"/>
            <p:cNvSpPr/>
            <p:nvPr/>
          </p:nvSpPr>
          <p:spPr bwMode="gray">
            <a:xfrm>
              <a:off x="13519531" y="6615589"/>
              <a:ext cx="164797" cy="235920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2" name="Serbia" descr="© INSCALE GmbH, 05.05.2010&#10;http://www.presentationload.com/"/>
            <p:cNvSpPr/>
            <p:nvPr/>
          </p:nvSpPr>
          <p:spPr bwMode="gray">
            <a:xfrm>
              <a:off x="15276326" y="4078593"/>
              <a:ext cx="217654" cy="262410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3" name="Senegal" descr="© INSCALE GmbH, 05.05.2010&#10;http://www.presentationload.com/"/>
            <p:cNvSpPr/>
            <p:nvPr/>
          </p:nvSpPr>
          <p:spPr bwMode="gray">
            <a:xfrm>
              <a:off x="13297582" y="6146683"/>
              <a:ext cx="329595" cy="321396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4" name="Saudi Arabia" descr="© INSCALE GmbH, 05.05.2010&#10;http://www.presentationload.com/"/>
            <p:cNvSpPr/>
            <p:nvPr/>
          </p:nvSpPr>
          <p:spPr bwMode="gray">
            <a:xfrm>
              <a:off x="16181156" y="5059887"/>
              <a:ext cx="1181560" cy="1114638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5" name="Rwanda" descr="© INSCALE GmbH, 05.05.2010&#10;http://www.presentationload.com/"/>
            <p:cNvSpPr/>
            <p:nvPr/>
          </p:nvSpPr>
          <p:spPr bwMode="gray">
            <a:xfrm>
              <a:off x="15895091" y="7398571"/>
              <a:ext cx="118155" cy="12992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6" name="Russia (Urup,Simushir)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1753145" y="3199877"/>
              <a:ext cx="239421" cy="104625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7" name="Russi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298093" y="1904023"/>
              <a:ext cx="7195085" cy="251990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8" name="Romania" descr="© INSCALE GmbH, 05.05.2010&#10;http://www.presentationload.com/"/>
            <p:cNvSpPr/>
            <p:nvPr/>
          </p:nvSpPr>
          <p:spPr bwMode="gray">
            <a:xfrm>
              <a:off x="15344737" y="3934991"/>
              <a:ext cx="488172" cy="321396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59" name="Qatar" descr="© INSCALE GmbH, 05.05.2010&#10;http://www.presentationload.com/"/>
            <p:cNvSpPr/>
            <p:nvPr/>
          </p:nvSpPr>
          <p:spPr bwMode="gray">
            <a:xfrm>
              <a:off x="17085982" y="5477017"/>
              <a:ext cx="52861" cy="126508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0" name="Puerto Rico" descr="© INSCALE GmbH, 05.05.2010&#10;http://www.presentationload.com/"/>
            <p:cNvSpPr/>
            <p:nvPr/>
          </p:nvSpPr>
          <p:spPr bwMode="gray">
            <a:xfrm>
              <a:off x="10528322" y="6030915"/>
              <a:ext cx="108830" cy="51288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1" name="Portugal" descr="© INSCALE GmbH, 05.05.2010&#10;http://www.presentationload.com/"/>
            <p:cNvSpPr/>
            <p:nvPr/>
          </p:nvSpPr>
          <p:spPr bwMode="gray">
            <a:xfrm>
              <a:off x="13808707" y="4362379"/>
              <a:ext cx="180343" cy="359012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2" name="Poland" descr="© INSCALE GmbH, 05.05.2010&#10;http://www.presentationload.com/"/>
            <p:cNvSpPr/>
            <p:nvPr/>
          </p:nvSpPr>
          <p:spPr bwMode="gray">
            <a:xfrm>
              <a:off x="15030688" y="3490501"/>
              <a:ext cx="497501" cy="393202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3" name="Philippines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0879415" y="6006983"/>
              <a:ext cx="569016" cy="1049674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4" name="Peru" descr="© INSCALE GmbH, 05.05.2010&#10;http://www.presentationload.com/"/>
            <p:cNvSpPr/>
            <p:nvPr/>
          </p:nvSpPr>
          <p:spPr bwMode="gray">
            <a:xfrm>
              <a:off x="9663915" y="7323351"/>
              <a:ext cx="749358" cy="1302692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5" name="Paraguay" descr="© INSCALE GmbH, 05.05.2010&#10;http://www.presentationload.com/"/>
            <p:cNvSpPr/>
            <p:nvPr/>
          </p:nvSpPr>
          <p:spPr bwMode="gray">
            <a:xfrm>
              <a:off x="10808162" y="8684167"/>
              <a:ext cx="475734" cy="591508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6" name="Papua New Guine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2210225" y="7456695"/>
              <a:ext cx="864407" cy="635960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7" name="Panama" descr="© INSCALE GmbH, 05.05.2010&#10;http://www.presentationload.com/"/>
            <p:cNvSpPr/>
            <p:nvPr/>
          </p:nvSpPr>
          <p:spPr bwMode="gray">
            <a:xfrm>
              <a:off x="9583069" y="6649777"/>
              <a:ext cx="323374" cy="17095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8" name="Pakistan" descr="© INSCALE GmbH, 05.05.2010&#10;http://www.presentationload.com/"/>
            <p:cNvSpPr/>
            <p:nvPr/>
          </p:nvSpPr>
          <p:spPr bwMode="gray">
            <a:xfrm>
              <a:off x="17602137" y="4717971"/>
              <a:ext cx="836425" cy="923162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69" name="Parcel Islands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0493849" y="6109553"/>
              <a:ext cx="74626" cy="54706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0" name="Oman" descr="© INSCALE GmbH, 05.05.2010&#10;http://www.presentationload.com/"/>
            <p:cNvSpPr/>
            <p:nvPr/>
          </p:nvSpPr>
          <p:spPr bwMode="gray">
            <a:xfrm>
              <a:off x="17173043" y="5562493"/>
              <a:ext cx="429094" cy="588088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1" name="Norway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4610923" y="1968989"/>
              <a:ext cx="1082059" cy="1309528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2" name="Nigeria" descr="© INSCALE GmbH, 05.05.2010&#10;http://www.presentationload.com/"/>
            <p:cNvSpPr/>
            <p:nvPr/>
          </p:nvSpPr>
          <p:spPr bwMode="gray">
            <a:xfrm>
              <a:off x="14421251" y="6348895"/>
              <a:ext cx="665405" cy="673570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3" name="Niger" descr="© INSCALE GmbH, 05.05.2010&#10;http://www.presentationload.com/"/>
            <p:cNvSpPr/>
            <p:nvPr/>
          </p:nvSpPr>
          <p:spPr bwMode="gray">
            <a:xfrm>
              <a:off x="14281329" y="5671907"/>
              <a:ext cx="883059" cy="824014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4" name="Nicaragua" descr="© INSCALE GmbH, 05.05.2010&#10;http://www.presentationload.com/"/>
            <p:cNvSpPr/>
            <p:nvPr/>
          </p:nvSpPr>
          <p:spPr bwMode="gray">
            <a:xfrm>
              <a:off x="9343650" y="6280513"/>
              <a:ext cx="258080" cy="290628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5" name="New Zealand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2707723" y="9744095"/>
              <a:ext cx="1010548" cy="858206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6" name="Newfoundland" descr="© INSCALE GmbH, 05.05.2010&#10;http://www.presentationload.com/"/>
            <p:cNvSpPr/>
            <p:nvPr/>
          </p:nvSpPr>
          <p:spPr bwMode="gray">
            <a:xfrm>
              <a:off x="11370960" y="3716165"/>
              <a:ext cx="338922" cy="335074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7" name="Netherlands" descr="© INSCALE GmbH, 05.05.2010&#10;http://www.presentationload.com/"/>
            <p:cNvSpPr/>
            <p:nvPr/>
          </p:nvSpPr>
          <p:spPr bwMode="gray">
            <a:xfrm>
              <a:off x="14486549" y="3582819"/>
              <a:ext cx="214548" cy="184632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8" name="Nepal" descr="© INSCALE GmbH, 05.05.2010&#10;http://www.presentationload.com/"/>
            <p:cNvSpPr/>
            <p:nvPr/>
          </p:nvSpPr>
          <p:spPr bwMode="gray">
            <a:xfrm>
              <a:off x="18653106" y="5179549"/>
              <a:ext cx="466405" cy="28720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79" name="Namibia" descr="© INSCALE GmbH, 05.05.2010&#10;http://www.presentationload.com/"/>
            <p:cNvSpPr/>
            <p:nvPr/>
          </p:nvSpPr>
          <p:spPr bwMode="gray">
            <a:xfrm>
              <a:off x="14921862" y="8520047"/>
              <a:ext cx="758687" cy="851366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0" name="Myanmar" descr="© INSCALE GmbH, 05.05.2010&#10;http://www.presentationload.com/"/>
            <p:cNvSpPr/>
            <p:nvPr/>
          </p:nvSpPr>
          <p:spPr bwMode="gray">
            <a:xfrm>
              <a:off x="19386917" y="5316317"/>
              <a:ext cx="506828" cy="1309528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1" name="Mozambique" descr="© INSCALE GmbH, 05.05.2010&#10;http://www.presentationload.com/"/>
            <p:cNvSpPr/>
            <p:nvPr/>
          </p:nvSpPr>
          <p:spPr bwMode="gray">
            <a:xfrm>
              <a:off x="15957279" y="8065303"/>
              <a:ext cx="606327" cy="1169346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2" name="Morocco" descr="© INSCALE GmbH, 05.05.2010&#10;http://www.presentationload.com/"/>
            <p:cNvSpPr/>
            <p:nvPr/>
          </p:nvSpPr>
          <p:spPr bwMode="gray">
            <a:xfrm>
              <a:off x="13559955" y="4800029"/>
              <a:ext cx="674736" cy="577834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3" name="Montenegro" descr="© INSCALE GmbH, 05.05.2010&#10;http://www.presentationload.com/"/>
            <p:cNvSpPr/>
            <p:nvPr/>
          </p:nvSpPr>
          <p:spPr bwMode="gray">
            <a:xfrm>
              <a:off x="15260780" y="4256389"/>
              <a:ext cx="90172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4" name="Mongolia" descr="© INSCALE GmbH, 05.05.2010&#10;http://www.presentationload.com/"/>
            <p:cNvSpPr/>
            <p:nvPr/>
          </p:nvSpPr>
          <p:spPr bwMode="gray">
            <a:xfrm>
              <a:off x="18681089" y="3668297"/>
              <a:ext cx="1669735" cy="728276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5" name="Moldova" descr="© INSCALE GmbH, 05.05.2010&#10;http://www.presentationload.com/"/>
            <p:cNvSpPr/>
            <p:nvPr/>
          </p:nvSpPr>
          <p:spPr bwMode="gray">
            <a:xfrm>
              <a:off x="15661886" y="3921309"/>
              <a:ext cx="171016" cy="208566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6" name="Mexico" descr="© INSCALE GmbH, 05.05.2010&#10;http://www.presentationload.com/"/>
            <p:cNvSpPr/>
            <p:nvPr/>
          </p:nvSpPr>
          <p:spPr bwMode="gray">
            <a:xfrm>
              <a:off x="7978636" y="5025691"/>
              <a:ext cx="1480059" cy="1275336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7" name="Malta" descr="© INSCALE GmbH, 05.05.2010&#10;http://www.presentationload.com/"/>
            <p:cNvSpPr/>
            <p:nvPr/>
          </p:nvSpPr>
          <p:spPr bwMode="gray">
            <a:xfrm>
              <a:off x="15049341" y="4776095"/>
              <a:ext cx="24875" cy="23934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8" name="Mauritania" descr="© INSCALE GmbH, 05.05.2010&#10;http://www.presentationload.com/"/>
            <p:cNvSpPr/>
            <p:nvPr/>
          </p:nvSpPr>
          <p:spPr bwMode="gray">
            <a:xfrm>
              <a:off x="13332973" y="5408635"/>
              <a:ext cx="680953" cy="878720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89" name="Mali" descr="© INSCALE GmbH, 05.05.2010&#10;http://www.presentationload.com/"/>
            <p:cNvSpPr/>
            <p:nvPr/>
          </p:nvSpPr>
          <p:spPr bwMode="gray">
            <a:xfrm>
              <a:off x="13581723" y="5562493"/>
              <a:ext cx="923484" cy="1049674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0" name="Malaysia" descr="© INSCALE GmbH, 05.05.2010&#10;http://www.presentationload.com/"/>
            <p:cNvSpPr/>
            <p:nvPr/>
          </p:nvSpPr>
          <p:spPr bwMode="gray">
            <a:xfrm>
              <a:off x="19915510" y="6851507"/>
              <a:ext cx="242532" cy="382942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1" name="Malaysia" descr="© INSCALE GmbH, 05.05.2010&#10;http://www.presentationload.com/"/>
            <p:cNvSpPr/>
            <p:nvPr/>
          </p:nvSpPr>
          <p:spPr bwMode="gray">
            <a:xfrm>
              <a:off x="20484526" y="6807061"/>
              <a:ext cx="547249" cy="461584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2" name="Malawi" descr="© INSCALE GmbH, 05.05.2010&#10;http://www.presentationload.com/"/>
            <p:cNvSpPr/>
            <p:nvPr/>
          </p:nvSpPr>
          <p:spPr bwMode="gray">
            <a:xfrm>
              <a:off x="16103424" y="7990077"/>
              <a:ext cx="186560" cy="547062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3" name="Madagascar" descr="© INSCALE GmbH, 05.05.2010&#10;http://www.presentationload.com/"/>
            <p:cNvSpPr/>
            <p:nvPr/>
          </p:nvSpPr>
          <p:spPr bwMode="gray">
            <a:xfrm>
              <a:off x="16647563" y="8191811"/>
              <a:ext cx="472624" cy="953940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4" name="Macedonia" descr="© INSCALE GmbH, 05.05.2010&#10;http://www.presentationload.com/"/>
            <p:cNvSpPr/>
            <p:nvPr/>
          </p:nvSpPr>
          <p:spPr bwMode="gray">
            <a:xfrm>
              <a:off x="15372717" y="4338445"/>
              <a:ext cx="130595" cy="112832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5" name="Luxembourg" descr="© INSCALE GmbH, 05.05.2010&#10;http://www.presentationload.com/"/>
            <p:cNvSpPr/>
            <p:nvPr/>
          </p:nvSpPr>
          <p:spPr bwMode="gray">
            <a:xfrm>
              <a:off x="14617144" y="3808481"/>
              <a:ext cx="40421" cy="37612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6" name="Lithuania" descr="© INSCALE GmbH, 05.05.2010&#10;http://www.presentationload.com/"/>
            <p:cNvSpPr/>
            <p:nvPr/>
          </p:nvSpPr>
          <p:spPr bwMode="gray">
            <a:xfrm>
              <a:off x="15350954" y="3381089"/>
              <a:ext cx="270515" cy="17095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7" name="Liechtenstein" descr="© INSCALE GmbH, 05.05.2010&#10;http://www.presentationload.com/"/>
            <p:cNvSpPr/>
            <p:nvPr/>
          </p:nvSpPr>
          <p:spPr bwMode="gray">
            <a:xfrm>
              <a:off x="14797486" y="3999953"/>
              <a:ext cx="12438" cy="20514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8" name="Libya" descr="© INSCALE GmbH, 05.05.2010&#10;http://www.presentationload.com/"/>
            <p:cNvSpPr/>
            <p:nvPr/>
          </p:nvSpPr>
          <p:spPr bwMode="gray">
            <a:xfrm>
              <a:off x="14791267" y="4984663"/>
              <a:ext cx="873734" cy="971032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99" name="Liberia" descr="© INSCALE GmbH, 05.05.2010&#10;http://www.presentationload.com/"/>
            <p:cNvSpPr/>
            <p:nvPr/>
          </p:nvSpPr>
          <p:spPr bwMode="gray">
            <a:xfrm>
              <a:off x="13600380" y="6721583"/>
              <a:ext cx="245642" cy="300882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0" name="Lesotho" descr="© INSCALE GmbH, 05.05.2010&#10;http://www.presentationload.com/"/>
            <p:cNvSpPr/>
            <p:nvPr/>
          </p:nvSpPr>
          <p:spPr bwMode="gray">
            <a:xfrm>
              <a:off x="15755172" y="9344057"/>
              <a:ext cx="133703" cy="14360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1" name="Lebanon" descr="© INSCALE GmbH, 05.05.2010&#10;http://www.presentationload.com/"/>
            <p:cNvSpPr/>
            <p:nvPr/>
          </p:nvSpPr>
          <p:spPr bwMode="gray">
            <a:xfrm>
              <a:off x="16165610" y="4885507"/>
              <a:ext cx="87061" cy="136766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2" name="Latvia" descr="© INSCALE GmbH, 05.05.2010&#10;http://www.presentationload.com/"/>
            <p:cNvSpPr/>
            <p:nvPr/>
          </p:nvSpPr>
          <p:spPr bwMode="gray">
            <a:xfrm>
              <a:off x="15344737" y="3275095"/>
              <a:ext cx="338922" cy="15728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3" name="Laos" descr="© INSCALE GmbH, 05.05.2010&#10;http://www.presentationload.com/"/>
            <p:cNvSpPr/>
            <p:nvPr/>
          </p:nvSpPr>
          <p:spPr bwMode="gray">
            <a:xfrm>
              <a:off x="19834667" y="5740291"/>
              <a:ext cx="478842" cy="608608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4" name="Kyrgyzstan" descr="© INSCALE GmbH, 05.05.2010&#10;http://www.presentationload.com/"/>
            <p:cNvSpPr/>
            <p:nvPr/>
          </p:nvSpPr>
          <p:spPr bwMode="gray">
            <a:xfrm>
              <a:off x="17925513" y="4287159"/>
              <a:ext cx="534810" cy="273530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5" name="Kuwait" descr="© INSCALE GmbH, 05.05.2010&#10;http://www.presentationload.com/"/>
            <p:cNvSpPr/>
            <p:nvPr/>
          </p:nvSpPr>
          <p:spPr bwMode="gray">
            <a:xfrm>
              <a:off x="16824798" y="5210327"/>
              <a:ext cx="108830" cy="105994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6" name="Kosovo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347469" y="4259113"/>
              <a:ext cx="102477" cy="11352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7" name="Korea, South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0975802" y="4611977"/>
              <a:ext cx="217654" cy="372686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8" name="Korea, North" descr="© INSCALE GmbH, 05.05.2010&#10;http://www.presentationload.com/"/>
            <p:cNvSpPr/>
            <p:nvPr/>
          </p:nvSpPr>
          <p:spPr bwMode="gray">
            <a:xfrm>
              <a:off x="20795461" y="4304253"/>
              <a:ext cx="261186" cy="365850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09" name="Kenya" descr="© INSCALE GmbH, 05.05.2010&#10;http://www.presentationload.com/"/>
            <p:cNvSpPr/>
            <p:nvPr/>
          </p:nvSpPr>
          <p:spPr bwMode="gray">
            <a:xfrm>
              <a:off x="16190483" y="6995115"/>
              <a:ext cx="447752" cy="666734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0" name="Kazakhstan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6647563" y="3452891"/>
              <a:ext cx="1999326" cy="1018902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1" name="Jordan" descr="© INSCALE GmbH, 05.05.2010&#10;http://www.presentationload.com/"/>
            <p:cNvSpPr/>
            <p:nvPr/>
          </p:nvSpPr>
          <p:spPr bwMode="gray">
            <a:xfrm>
              <a:off x="16190483" y="4981241"/>
              <a:ext cx="223875" cy="294046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2" name="Jamaica" descr="© INSCALE GmbH, 05.05.2010&#10;http://www.presentationload.com/"/>
            <p:cNvSpPr/>
            <p:nvPr/>
          </p:nvSpPr>
          <p:spPr bwMode="gray">
            <a:xfrm>
              <a:off x="9890899" y="6030915"/>
              <a:ext cx="124374" cy="44448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3" name="Japan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1100180" y="4126461"/>
              <a:ext cx="696501" cy="1494164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4" name="Italy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4654455" y="4013629"/>
              <a:ext cx="618767" cy="724856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5" name="Israel" descr="© INSCALE GmbH, 05.05.2010&#10;http://www.presentationload.com/"/>
            <p:cNvSpPr/>
            <p:nvPr/>
          </p:nvSpPr>
          <p:spPr bwMode="gray">
            <a:xfrm>
              <a:off x="16143843" y="4970985"/>
              <a:ext cx="80845" cy="280370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6" name="Ireland" descr="© INSCALE GmbH, 05.05.2010&#10;http://www.presentationload.com/"/>
            <p:cNvSpPr/>
            <p:nvPr/>
          </p:nvSpPr>
          <p:spPr bwMode="gray">
            <a:xfrm>
              <a:off x="13842907" y="3459729"/>
              <a:ext cx="223875" cy="259854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7" name="Iraq" descr="© INSCALE GmbH, 05.05.2010&#10;http://www.presentationload.com/"/>
            <p:cNvSpPr/>
            <p:nvPr/>
          </p:nvSpPr>
          <p:spPr bwMode="gray">
            <a:xfrm>
              <a:off x="16377047" y="4697455"/>
              <a:ext cx="544141" cy="577834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8" name="Iran" descr="© INSCALE GmbH, 05.05.2010&#10;http://www.presentationload.com/"/>
            <p:cNvSpPr/>
            <p:nvPr/>
          </p:nvSpPr>
          <p:spPr bwMode="gray">
            <a:xfrm>
              <a:off x="16610248" y="4523079"/>
              <a:ext cx="1144247" cy="103257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19" name="Indonesi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9648105" y="6926727"/>
              <a:ext cx="2596326" cy="1138572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0" name="Indi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8056106" y="4789771"/>
              <a:ext cx="1554682" cy="2061738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1" name="Iceland" descr="© INSCALE GmbH, 05.05.2010&#10;http://www.presentationload.com/"/>
            <p:cNvSpPr/>
            <p:nvPr/>
          </p:nvSpPr>
          <p:spPr bwMode="gray">
            <a:xfrm>
              <a:off x="13364065" y="2738291"/>
              <a:ext cx="453969" cy="194892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2" name="Hungary" descr="© INSCALE GmbH, 05.05.2010&#10;http://www.presentationload.com/"/>
            <p:cNvSpPr/>
            <p:nvPr/>
          </p:nvSpPr>
          <p:spPr bwMode="gray">
            <a:xfrm>
              <a:off x="15139518" y="3914473"/>
              <a:ext cx="338922" cy="194892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3" name="Honduras" descr="© INSCALE GmbH, 05.05.2010&#10;http://www.presentationload.com/"/>
            <p:cNvSpPr/>
            <p:nvPr/>
          </p:nvSpPr>
          <p:spPr bwMode="gray">
            <a:xfrm>
              <a:off x="9256586" y="6198457"/>
              <a:ext cx="354468" cy="215406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4" name="Haiti" descr="© INSCALE GmbH, 05.05.2010&#10;http://www.presentationload.com/"/>
            <p:cNvSpPr/>
            <p:nvPr/>
          </p:nvSpPr>
          <p:spPr bwMode="gray">
            <a:xfrm>
              <a:off x="10127212" y="5924925"/>
              <a:ext cx="155468" cy="136766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5" name="Guyane (French Guiana)" descr="© INSCALE GmbH, 05.05.2010&#10;http://www.presentationload.com/"/>
            <p:cNvSpPr/>
            <p:nvPr/>
          </p:nvSpPr>
          <p:spPr bwMode="gray">
            <a:xfrm>
              <a:off x="11171960" y="6919889"/>
              <a:ext cx="161685" cy="259854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6" name="Guyana" descr="© INSCALE GmbH, 05.05.2010&#10;http://www.presentationload.com/"/>
            <p:cNvSpPr/>
            <p:nvPr/>
          </p:nvSpPr>
          <p:spPr bwMode="gray">
            <a:xfrm>
              <a:off x="10792616" y="6731839"/>
              <a:ext cx="258080" cy="509452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7" name="Guinea-Bissau" descr="© INSCALE GmbH, 05.05.2010&#10;http://www.presentationload.com/"/>
            <p:cNvSpPr/>
            <p:nvPr/>
          </p:nvSpPr>
          <p:spPr bwMode="gray">
            <a:xfrm>
              <a:off x="13351628" y="6427537"/>
              <a:ext cx="146141" cy="136766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8" name="Guinea" descr="© INSCALE GmbH, 05.05.2010&#10;http://www.presentationload.com/"/>
            <p:cNvSpPr/>
            <p:nvPr/>
          </p:nvSpPr>
          <p:spPr bwMode="gray">
            <a:xfrm>
              <a:off x="13423143" y="6434377"/>
              <a:ext cx="413548" cy="386364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29" name="Guatemala" descr="© INSCALE GmbH, 05.05.2010&#10;http://www.presentationload.com/"/>
            <p:cNvSpPr/>
            <p:nvPr/>
          </p:nvSpPr>
          <p:spPr bwMode="gray">
            <a:xfrm>
              <a:off x="9091791" y="6065113"/>
              <a:ext cx="236311" cy="294046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0" name="Greece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369606" y="4386313"/>
              <a:ext cx="422871" cy="48210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1" name="Ghana" descr="© INSCALE GmbH, 05.05.2010&#10;http://www.presentationload.com/"/>
            <p:cNvSpPr/>
            <p:nvPr/>
          </p:nvSpPr>
          <p:spPr bwMode="gray">
            <a:xfrm>
              <a:off x="14076112" y="6543789"/>
              <a:ext cx="258080" cy="451324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2" name="Germany" descr="© INSCALE GmbH, 05.05.2010&#10;http://www.presentationload.com/"/>
            <p:cNvSpPr/>
            <p:nvPr/>
          </p:nvSpPr>
          <p:spPr bwMode="gray">
            <a:xfrm>
              <a:off x="14629582" y="3483661"/>
              <a:ext cx="447752" cy="516290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3" name="Georgia" descr="© INSCALE GmbH, 05.05.2010&#10;http://www.presentationload.com/"/>
            <p:cNvSpPr/>
            <p:nvPr/>
          </p:nvSpPr>
          <p:spPr bwMode="gray">
            <a:xfrm>
              <a:off x="16367716" y="4256389"/>
              <a:ext cx="366904" cy="184632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4" name="The Gambia" descr="© INSCALE GmbH, 05.05.2010&#10;http://www.presentationload.com/"/>
            <p:cNvSpPr/>
            <p:nvPr/>
          </p:nvSpPr>
          <p:spPr bwMode="gray">
            <a:xfrm>
              <a:off x="13323646" y="6355737"/>
              <a:ext cx="171016" cy="44448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5" name="Gabon" descr="© INSCALE GmbH, 05.05.2010&#10;http://www.presentationload.com/"/>
            <p:cNvSpPr/>
            <p:nvPr/>
          </p:nvSpPr>
          <p:spPr bwMode="gray">
            <a:xfrm>
              <a:off x="14753954" y="7155813"/>
              <a:ext cx="332703" cy="44790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6" name="France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4085437" y="3733263"/>
              <a:ext cx="724484" cy="687248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7" name="Finland" descr="© INSCALE GmbH, 05.05.2010&#10;http://www.presentationload.com/"/>
            <p:cNvSpPr/>
            <p:nvPr/>
          </p:nvSpPr>
          <p:spPr bwMode="gray">
            <a:xfrm>
              <a:off x="15273218" y="2529725"/>
              <a:ext cx="500609" cy="625702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8" name="Ethiopia" descr="© INSCALE GmbH, 05.05.2010&#10;http://www.presentationload.com/"/>
            <p:cNvSpPr/>
            <p:nvPr/>
          </p:nvSpPr>
          <p:spPr bwMode="gray">
            <a:xfrm>
              <a:off x="16131405" y="6277097"/>
              <a:ext cx="839531" cy="806916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39" name="Estoni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5372717" y="3175943"/>
              <a:ext cx="276736" cy="136766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0" name="Eritrea" descr="© INSCALE GmbH, 05.05.2010&#10;http://www.presentationload.com/"/>
            <p:cNvSpPr/>
            <p:nvPr/>
          </p:nvSpPr>
          <p:spPr bwMode="gray">
            <a:xfrm>
              <a:off x="16308640" y="6054849"/>
              <a:ext cx="382456" cy="400038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1" name="Equatorial Guinea" descr="© INSCALE GmbH, 05.05.2010&#10;http://www.presentationload.com/"/>
            <p:cNvSpPr/>
            <p:nvPr/>
          </p:nvSpPr>
          <p:spPr bwMode="gray">
            <a:xfrm>
              <a:off x="14791267" y="7162653"/>
              <a:ext cx="115047" cy="95734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2" name="El Salvador" descr="© INSCALE GmbH, 05.05.2010&#10;http://www.presentationload.com/"/>
            <p:cNvSpPr/>
            <p:nvPr/>
          </p:nvSpPr>
          <p:spPr bwMode="gray">
            <a:xfrm>
              <a:off x="9200621" y="6307869"/>
              <a:ext cx="136812" cy="99154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3" name="Egypt" descr="© INSCALE GmbH, 05.05.2010&#10;http://www.presentationload.com/"/>
            <p:cNvSpPr/>
            <p:nvPr/>
          </p:nvSpPr>
          <p:spPr bwMode="gray">
            <a:xfrm>
              <a:off x="15627688" y="5094075"/>
              <a:ext cx="628094" cy="704342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4" name="Ecuador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9673243" y="7213941"/>
              <a:ext cx="329595" cy="461584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5" name="East Timor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21261865" y="7908021"/>
              <a:ext cx="199000" cy="102574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6" name="Dominican Republic" descr="© INSCALE GmbH, 05.05.2010&#10;http://www.presentationload.com/"/>
            <p:cNvSpPr/>
            <p:nvPr/>
          </p:nvSpPr>
          <p:spPr bwMode="gray">
            <a:xfrm>
              <a:off x="10260915" y="5924925"/>
              <a:ext cx="199000" cy="1470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7" name="Djibouti" descr="© INSCALE GmbH, 05.05.2010&#10;http://www.presentationload.com/"/>
            <p:cNvSpPr/>
            <p:nvPr/>
          </p:nvSpPr>
          <p:spPr bwMode="gray">
            <a:xfrm>
              <a:off x="16613358" y="6434377"/>
              <a:ext cx="93280" cy="119672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8" name="Denmark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4738408" y="3305867"/>
              <a:ext cx="220767" cy="205148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49" name="Czech Republic" descr="© INSCALE GmbH, 05.05.2010&#10;http://www.presentationload.com/"/>
            <p:cNvSpPr/>
            <p:nvPr/>
          </p:nvSpPr>
          <p:spPr bwMode="gray">
            <a:xfrm>
              <a:off x="14934298" y="3746939"/>
              <a:ext cx="335812" cy="167538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0" name="Cyprus" descr="© INSCALE GmbH, 05.05.2010&#10;http://www.presentationload.com/"/>
            <p:cNvSpPr/>
            <p:nvPr/>
          </p:nvSpPr>
          <p:spPr bwMode="gray">
            <a:xfrm>
              <a:off x="16013248" y="4817127"/>
              <a:ext cx="118155" cy="75220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1" name="Cub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9567525" y="5689005"/>
              <a:ext cx="587670" cy="235920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2" name="Croatia" descr="© INSCALE GmbH, 05.05.2010&#10;http://www.presentationload.com/"/>
            <p:cNvSpPr/>
            <p:nvPr/>
          </p:nvSpPr>
          <p:spPr bwMode="gray">
            <a:xfrm>
              <a:off x="15015142" y="4058081"/>
              <a:ext cx="292280" cy="239340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3" name="Côte d'Ivoire" descr="© INSCALE GmbH, 05.05.2010&#10;http://www.presentationload.com/"/>
            <p:cNvSpPr/>
            <p:nvPr/>
          </p:nvSpPr>
          <p:spPr bwMode="gray">
            <a:xfrm>
              <a:off x="13774503" y="6571141"/>
              <a:ext cx="348249" cy="451324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4" name="Costa Rica" descr="© INSCALE GmbH, 05.05.2010&#10;http://www.presentationload.com/"/>
            <p:cNvSpPr/>
            <p:nvPr/>
          </p:nvSpPr>
          <p:spPr bwMode="gray">
            <a:xfrm>
              <a:off x="9421386" y="6536949"/>
              <a:ext cx="189673" cy="201730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5" name="Congo" descr="© INSCALE GmbH, 05.05.2010&#10;http://www.presentationload.com/"/>
            <p:cNvSpPr/>
            <p:nvPr/>
          </p:nvSpPr>
          <p:spPr bwMode="gray">
            <a:xfrm>
              <a:off x="14959173" y="6947247"/>
              <a:ext cx="1072734" cy="1326624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6" name="Congo (Brazzaville)" descr="© INSCALE GmbH, 05.05.2010&#10;http://www.presentationload.com/"/>
            <p:cNvSpPr/>
            <p:nvPr/>
          </p:nvSpPr>
          <p:spPr bwMode="gray">
            <a:xfrm>
              <a:off x="14890768" y="7063499"/>
              <a:ext cx="425985" cy="612028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7" name="Colombia" descr="© INSCALE GmbH, 05.05.2010&#10;http://www.presentationload.com/"/>
            <p:cNvSpPr/>
            <p:nvPr/>
          </p:nvSpPr>
          <p:spPr bwMode="gray">
            <a:xfrm>
              <a:off x="9788292" y="6448055"/>
              <a:ext cx="690278" cy="1176182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8" name="Chile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0344868" y="8567915"/>
              <a:ext cx="920372" cy="2649828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59" name="Chin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8164932" y="3569143"/>
              <a:ext cx="2910369" cy="2472034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0" name="Chad" descr="© INSCALE GmbH, 05.05.2010&#10;http://www.presentationload.com/"/>
            <p:cNvSpPr/>
            <p:nvPr/>
          </p:nvSpPr>
          <p:spPr bwMode="gray">
            <a:xfrm>
              <a:off x="15021359" y="5671907"/>
              <a:ext cx="590781" cy="1128314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1" name="Central African Republic" descr="© INSCALE GmbH, 05.05.2010&#10;http://www.presentationload.com/"/>
            <p:cNvSpPr/>
            <p:nvPr/>
          </p:nvSpPr>
          <p:spPr bwMode="gray">
            <a:xfrm>
              <a:off x="15077330" y="6554045"/>
              <a:ext cx="727595" cy="612028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2" name="Cameroon" descr="© INSCALE GmbH, 05.05.2010&#10;http://www.presentationload.com/"/>
            <p:cNvSpPr/>
            <p:nvPr/>
          </p:nvSpPr>
          <p:spPr bwMode="gray">
            <a:xfrm>
              <a:off x="14747737" y="6400187"/>
              <a:ext cx="435315" cy="810336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3" name="Cambodia" descr="© INSCALE GmbH, 05.05.2010&#10;http://www.presentationload.com/"/>
            <p:cNvSpPr/>
            <p:nvPr/>
          </p:nvSpPr>
          <p:spPr bwMode="gray">
            <a:xfrm>
              <a:off x="20021230" y="6301029"/>
              <a:ext cx="301607" cy="294046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4" name="Burundi" descr="© INSCALE GmbH, 05.05.2010&#10;http://www.presentationload.com/"/>
            <p:cNvSpPr/>
            <p:nvPr/>
          </p:nvSpPr>
          <p:spPr bwMode="gray">
            <a:xfrm>
              <a:off x="15904424" y="7497723"/>
              <a:ext cx="105720" cy="1470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5" name="Burkina Faso" descr="© INSCALE GmbH, 05.05.2010&#10;http://www.presentationload.com/"/>
            <p:cNvSpPr/>
            <p:nvPr/>
          </p:nvSpPr>
          <p:spPr bwMode="gray">
            <a:xfrm>
              <a:off x="13951740" y="6266837"/>
              <a:ext cx="453969" cy="393202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6" name="Bulgaria" descr="© INSCALE GmbH, 05.05.2010&#10;http://www.presentationload.com/"/>
            <p:cNvSpPr/>
            <p:nvPr/>
          </p:nvSpPr>
          <p:spPr bwMode="gray">
            <a:xfrm>
              <a:off x="15466001" y="4218779"/>
              <a:ext cx="314047" cy="198310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7" name="Brazil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0086789" y="6954085"/>
              <a:ext cx="2213874" cy="2752404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8" name="Botswana" descr="© INSCALE GmbH, 05.05.2010&#10;http://www.presentationload.com/"/>
            <p:cNvSpPr/>
            <p:nvPr/>
          </p:nvSpPr>
          <p:spPr bwMode="gray">
            <a:xfrm>
              <a:off x="15378937" y="8578175"/>
              <a:ext cx="516155" cy="639378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69" name="Bosnia and Herzegovina" descr="© INSCALE GmbH, 05.05.2010&#10;http://www.presentationload.com/"/>
            <p:cNvSpPr/>
            <p:nvPr/>
          </p:nvSpPr>
          <p:spPr bwMode="gray">
            <a:xfrm>
              <a:off x="15111535" y="4140139"/>
              <a:ext cx="211438" cy="205148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0" name="Bolivia" descr="© INSCALE GmbH, 05.05.2010&#10;http://www.presentationload.com/"/>
            <p:cNvSpPr/>
            <p:nvPr/>
          </p:nvSpPr>
          <p:spPr bwMode="gray">
            <a:xfrm>
              <a:off x="10351087" y="8010599"/>
              <a:ext cx="708934" cy="92658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1" name="Bhutan" descr="© INSCALE GmbH, 05.05.2010&#10;http://www.presentationload.com/"/>
            <p:cNvSpPr/>
            <p:nvPr/>
          </p:nvSpPr>
          <p:spPr bwMode="gray">
            <a:xfrm>
              <a:off x="19147496" y="5329997"/>
              <a:ext cx="186560" cy="116252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2" name="Benin" descr="© INSCALE GmbH, 05.05.2010&#10;http://www.presentationload.com/"/>
            <p:cNvSpPr/>
            <p:nvPr/>
          </p:nvSpPr>
          <p:spPr bwMode="gray">
            <a:xfrm>
              <a:off x="14309314" y="6454893"/>
              <a:ext cx="177235" cy="43423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3" name="Belize" descr="© INSCALE GmbH, 05.05.2010&#10;http://www.presentationload.com/"/>
            <p:cNvSpPr/>
            <p:nvPr/>
          </p:nvSpPr>
          <p:spPr bwMode="gray">
            <a:xfrm>
              <a:off x="9272136" y="6024081"/>
              <a:ext cx="87061" cy="184632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4" name="Belgium" descr="© INSCALE GmbH, 05.05.2010&#10;http://www.presentationload.com/"/>
            <p:cNvSpPr/>
            <p:nvPr/>
          </p:nvSpPr>
          <p:spPr bwMode="gray">
            <a:xfrm>
              <a:off x="14477220" y="3719585"/>
              <a:ext cx="177235" cy="13334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5" name="Bangladesh" descr="© INSCALE GmbH, 05.05.2010&#10;http://www.presentationload.com/"/>
            <p:cNvSpPr/>
            <p:nvPr/>
          </p:nvSpPr>
          <p:spPr bwMode="gray">
            <a:xfrm>
              <a:off x="19122625" y="5456505"/>
              <a:ext cx="298501" cy="372686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6" name="Bahrain" descr="© INSCALE GmbH, 05.05.2010&#10;http://www.presentationload.com/"/>
            <p:cNvSpPr/>
            <p:nvPr/>
          </p:nvSpPr>
          <p:spPr bwMode="gray">
            <a:xfrm>
              <a:off x="17064221" y="5470183"/>
              <a:ext cx="21767" cy="47868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7" name="Belarus" descr="© INSCALE GmbH, 05.05.2010&#10;http://www.presentationload.com/"/>
            <p:cNvSpPr/>
            <p:nvPr/>
          </p:nvSpPr>
          <p:spPr bwMode="gray">
            <a:xfrm>
              <a:off x="15469111" y="3401603"/>
              <a:ext cx="453969" cy="324818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8" name="Azerbaijan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6647565" y="4376063"/>
              <a:ext cx="286061" cy="253016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79" name="Austria" descr="© INSCALE GmbH, 05.05.2010&#10;http://www.presentationload.com/"/>
            <p:cNvSpPr/>
            <p:nvPr/>
          </p:nvSpPr>
          <p:spPr bwMode="gray">
            <a:xfrm>
              <a:off x="14809925" y="3883705"/>
              <a:ext cx="363795" cy="177794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0" name="Australia" descr="© INSCALE GmbH, 05.05.2010&#10;http://www.presentationload.com/"/>
            <p:cNvSpPr>
              <a:spLocks noChangeAspect="1" noEditPoints="1"/>
            </p:cNvSpPr>
            <p:nvPr/>
          </p:nvSpPr>
          <p:spPr bwMode="gray">
            <a:xfrm>
              <a:off x="20422340" y="8075559"/>
              <a:ext cx="2257406" cy="2328432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1" name="Armenia" descr="© INSCALE GmbH, 05.05.2010&#10;http://www.presentationload.com/"/>
            <p:cNvSpPr/>
            <p:nvPr/>
          </p:nvSpPr>
          <p:spPr bwMode="gray">
            <a:xfrm>
              <a:off x="16566720" y="4413667"/>
              <a:ext cx="177235" cy="184632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2" name="Argentin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0466134" y="8868797"/>
              <a:ext cx="867515" cy="2133538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3" name="Angola" descr="© INSCALE GmbH, 05.05.2010&#10;http://www.presentationload.com/"/>
            <p:cNvSpPr>
              <a:spLocks noEditPoints="1"/>
            </p:cNvSpPr>
            <p:nvPr/>
          </p:nvSpPr>
          <p:spPr bwMode="gray">
            <a:xfrm>
              <a:off x="14921862" y="7627653"/>
              <a:ext cx="705824" cy="967618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4" name="Algeria" descr="© INSCALE GmbH, 05.05.2010&#10;http://www.presentationload.com/"/>
            <p:cNvSpPr/>
            <p:nvPr/>
          </p:nvSpPr>
          <p:spPr bwMode="gray">
            <a:xfrm>
              <a:off x="13765179" y="4707715"/>
              <a:ext cx="1175345" cy="1278750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5" name="Albania" descr="© INSCALE GmbH, 05.05.2010&#10;http://www.presentationload.com/"/>
            <p:cNvSpPr/>
            <p:nvPr/>
          </p:nvSpPr>
          <p:spPr bwMode="gray">
            <a:xfrm>
              <a:off x="15291880" y="4324769"/>
              <a:ext cx="115047" cy="215406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solidFill>
              <a:srgbClr val="FF1628"/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  <p:sp>
          <p:nvSpPr>
            <p:cNvPr id="186" name="Afghanistan" descr="© INSCALE GmbH, 05.05.2010&#10;http://www.presentationload.com/"/>
            <p:cNvSpPr/>
            <p:nvPr/>
          </p:nvSpPr>
          <p:spPr bwMode="gray">
            <a:xfrm>
              <a:off x="17530640" y="4611967"/>
              <a:ext cx="721376" cy="646214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>
              <a:solidFill>
                <a:srgbClr val="111111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4000">
                <a:solidFill>
                  <a:schemeClr val="lt1"/>
                </a:solidFill>
              </a:endParaRPr>
            </a:p>
          </p:txBody>
        </p:sp>
      </p:grpSp>
      <p:sp>
        <p:nvSpPr>
          <p:cNvPr id="187" name="CaixaDeTexto 186"/>
          <p:cNvSpPr txBox="1"/>
          <p:nvPr userDrawn="1"/>
        </p:nvSpPr>
        <p:spPr>
          <a:xfrm>
            <a:off x="1043709" y="1415330"/>
            <a:ext cx="44302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3600" b="1" kern="120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Aplicamos Pesquisa em 97 países</a:t>
            </a:r>
          </a:p>
        </p:txBody>
      </p:sp>
      <p:sp>
        <p:nvSpPr>
          <p:cNvPr id="189" name="Retângulo 188"/>
          <p:cNvSpPr/>
          <p:nvPr userDrawn="1"/>
        </p:nvSpPr>
        <p:spPr>
          <a:xfrm>
            <a:off x="787580" y="2939419"/>
            <a:ext cx="4243149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8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Em 1997, </a:t>
            </a:r>
            <a:r>
              <a:rPr lang="pt-BR" sz="1800" b="1" kern="1200">
                <a:solidFill>
                  <a:schemeClr val="bg1"/>
                </a:solidFill>
                <a:latin typeface="+mj-lt"/>
                <a:ea typeface="Segoe UI" panose="020B0502040204020203" pitchFamily="34" charset="0"/>
                <a:cs typeface="Arial" panose="020B0604020202020204" pitchFamily="34" charset="0"/>
              </a:rPr>
              <a:t>1ª lista das Melhores Empresas no mundo feita no Brasil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800" b="1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t-BR"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12 milhões </a:t>
            </a:r>
            <a:r>
              <a:rPr lang="pt-BR" sz="18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funcionários impactados todos os anos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defRPr/>
            </a:pPr>
            <a:endParaRPr lang="pt-BR" sz="1800" b="1" kern="1200">
              <a:solidFill>
                <a:schemeClr val="bg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marL="285750" indent="-28575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t-BR" sz="1800" b="1" kern="1200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rPr>
              <a:t>+10.000 Empresas participantes</a:t>
            </a:r>
          </a:p>
        </p:txBody>
      </p:sp>
      <p:pic>
        <p:nvPicPr>
          <p:cNvPr id="191" name="Gráfico 19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0"/>
            <a:ext cx="544486" cy="544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do GPTW Br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 userDrawn="1"/>
        </p:nvGrpSpPr>
        <p:grpSpPr>
          <a:xfrm>
            <a:off x="1922737" y="1198894"/>
            <a:ext cx="8896550" cy="4864443"/>
            <a:chOff x="1922737" y="1198894"/>
            <a:chExt cx="8896550" cy="4864443"/>
          </a:xfrm>
        </p:grpSpPr>
        <p:pic>
          <p:nvPicPr>
            <p:cNvPr id="9" name="Gráfico 8"/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78278" y="1673646"/>
              <a:ext cx="733122" cy="907520"/>
            </a:xfrm>
            <a:prstGeom prst="rect">
              <a:avLst/>
            </a:prstGeom>
          </p:spPr>
        </p:pic>
        <p:pic>
          <p:nvPicPr>
            <p:cNvPr id="10" name="Gráfico 9"/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80600" y="1673646"/>
              <a:ext cx="930128" cy="830010"/>
            </a:xfrm>
            <a:prstGeom prst="rect">
              <a:avLst/>
            </a:prstGeom>
          </p:spPr>
        </p:pic>
        <p:pic>
          <p:nvPicPr>
            <p:cNvPr id="11" name="Gráfico 10"/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95411" y="1198894"/>
              <a:ext cx="1001178" cy="474752"/>
            </a:xfrm>
            <a:prstGeom prst="rect">
              <a:avLst/>
            </a:prstGeom>
          </p:spPr>
        </p:pic>
        <p:pic>
          <p:nvPicPr>
            <p:cNvPr id="13" name="Gráfico 12"/>
            <p:cNvPicPr>
              <a:picLocks noChangeAspect="1"/>
            </p:cNvPicPr>
            <p:nvPr userDrawn="1"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095687" y="4252740"/>
              <a:ext cx="649152" cy="868764"/>
            </a:xfrm>
            <a:prstGeom prst="rect">
              <a:avLst/>
            </a:prstGeom>
          </p:spPr>
        </p:pic>
        <p:pic>
          <p:nvPicPr>
            <p:cNvPr id="14" name="Gráfico 13"/>
            <p:cNvPicPr>
              <a:picLocks noChangeAspect="1"/>
            </p:cNvPicPr>
            <p:nvPr userDrawn="1"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663232" y="3039648"/>
              <a:ext cx="865536" cy="939816"/>
            </a:xfrm>
            <a:prstGeom prst="rect">
              <a:avLst/>
            </a:prstGeom>
          </p:spPr>
        </p:pic>
        <p:pic>
          <p:nvPicPr>
            <p:cNvPr id="15" name="Gráfico 14"/>
            <p:cNvPicPr>
              <a:picLocks noChangeAspect="1"/>
            </p:cNvPicPr>
            <p:nvPr userDrawn="1"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45664" y="4165540"/>
              <a:ext cx="955964" cy="955964"/>
            </a:xfrm>
            <a:prstGeom prst="rect">
              <a:avLst/>
            </a:prstGeom>
          </p:spPr>
        </p:pic>
        <p:sp>
          <p:nvSpPr>
            <p:cNvPr id="16" name="CaixaDeTexto 15"/>
            <p:cNvSpPr txBox="1"/>
            <p:nvPr userDrawn="1"/>
          </p:nvSpPr>
          <p:spPr>
            <a:xfrm>
              <a:off x="1922737" y="2639538"/>
              <a:ext cx="12458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0"/>
                <a:t>Valores</a:t>
              </a:r>
              <a:endParaRPr lang="en-US" sz="2400" b="0"/>
            </a:p>
          </p:txBody>
        </p:sp>
        <p:sp>
          <p:nvSpPr>
            <p:cNvPr id="17" name="CaixaDeTexto 16"/>
            <p:cNvSpPr txBox="1"/>
            <p:nvPr userDrawn="1"/>
          </p:nvSpPr>
          <p:spPr>
            <a:xfrm>
              <a:off x="5260676" y="1730579"/>
              <a:ext cx="16706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0"/>
                <a:t>Confiança</a:t>
              </a:r>
              <a:endParaRPr lang="en-US" sz="2400" b="0"/>
            </a:p>
          </p:txBody>
        </p:sp>
        <p:sp>
          <p:nvSpPr>
            <p:cNvPr id="18" name="CaixaDeTexto 17"/>
            <p:cNvSpPr txBox="1"/>
            <p:nvPr userDrawn="1"/>
          </p:nvSpPr>
          <p:spPr>
            <a:xfrm>
              <a:off x="8820022" y="2628514"/>
              <a:ext cx="199926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0" err="1"/>
                <a:t>Efetiviadade</a:t>
              </a:r>
              <a:br>
                <a:rPr lang="pt-BR" sz="2400" b="0"/>
              </a:br>
              <a:r>
                <a:rPr lang="pt-BR" sz="2400" b="0"/>
                <a:t>da liderança</a:t>
              </a:r>
              <a:endParaRPr lang="en-US" sz="2400" b="0"/>
            </a:p>
          </p:txBody>
        </p:sp>
        <p:sp>
          <p:nvSpPr>
            <p:cNvPr id="19" name="CaixaDeTexto 18"/>
            <p:cNvSpPr txBox="1"/>
            <p:nvPr userDrawn="1"/>
          </p:nvSpPr>
          <p:spPr>
            <a:xfrm>
              <a:off x="8466009" y="5232340"/>
              <a:ext cx="182453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0"/>
                <a:t>Resultados</a:t>
              </a:r>
            </a:p>
            <a:p>
              <a:pPr algn="ctr"/>
              <a:r>
                <a:rPr lang="pt-BR" sz="2400" b="0"/>
                <a:t>Do negócio</a:t>
              </a:r>
              <a:endParaRPr lang="en-US" sz="2400" b="0"/>
            </a:p>
          </p:txBody>
        </p:sp>
        <p:sp>
          <p:nvSpPr>
            <p:cNvPr id="20" name="CaixaDeTexto 19"/>
            <p:cNvSpPr txBox="1"/>
            <p:nvPr userDrawn="1"/>
          </p:nvSpPr>
          <p:spPr>
            <a:xfrm>
              <a:off x="2225897" y="5232339"/>
              <a:ext cx="156966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0"/>
                <a:t>Inovação</a:t>
              </a:r>
              <a:br>
                <a:rPr lang="pt-BR" sz="2400" b="0"/>
              </a:br>
              <a:r>
                <a:rPr lang="pt-BR" sz="2400" b="0"/>
                <a:t>por todos</a:t>
              </a:r>
              <a:endParaRPr lang="en-US" sz="2400" b="0"/>
            </a:p>
          </p:txBody>
        </p:sp>
        <p:sp>
          <p:nvSpPr>
            <p:cNvPr id="21" name="CaixaDeTexto 20"/>
            <p:cNvSpPr txBox="1"/>
            <p:nvPr userDrawn="1"/>
          </p:nvSpPr>
          <p:spPr>
            <a:xfrm>
              <a:off x="4709242" y="3979464"/>
              <a:ext cx="27735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2400" b="0"/>
                <a:t>Maximização do</a:t>
              </a:r>
              <a:br>
                <a:rPr lang="pt-BR" sz="2400" b="0"/>
              </a:br>
              <a:r>
                <a:rPr lang="pt-BR" sz="2400" b="0"/>
                <a:t>potencial humano</a:t>
              </a:r>
              <a:endParaRPr lang="en-US" sz="2400" b="0"/>
            </a:p>
          </p:txBody>
        </p:sp>
        <p:cxnSp>
          <p:nvCxnSpPr>
            <p:cNvPr id="22" name="Conector de Seta Reta 21"/>
            <p:cNvCxnSpPr/>
            <p:nvPr userDrawn="1"/>
          </p:nvCxnSpPr>
          <p:spPr>
            <a:xfrm>
              <a:off x="3218047" y="2088651"/>
              <a:ext cx="2216848" cy="1079727"/>
            </a:xfrm>
            <a:prstGeom prst="straightConnector1">
              <a:avLst/>
            </a:prstGeom>
            <a:ln w="19050"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  <a:gs pos="50000">
                    <a:schemeClr val="accent4"/>
                  </a:gs>
                </a:gsLst>
                <a:lin ang="5400000" scaled="1"/>
              </a:gradFill>
              <a:prstDash val="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de Seta Reta 22"/>
            <p:cNvCxnSpPr/>
            <p:nvPr userDrawn="1"/>
          </p:nvCxnSpPr>
          <p:spPr>
            <a:xfrm>
              <a:off x="6101639" y="2373761"/>
              <a:ext cx="0" cy="458291"/>
            </a:xfrm>
            <a:prstGeom prst="straightConnector1">
              <a:avLst/>
            </a:prstGeom>
            <a:ln w="19050">
              <a:gradFill>
                <a:gsLst>
                  <a:gs pos="0">
                    <a:schemeClr val="accent5"/>
                  </a:gs>
                  <a:gs pos="100000">
                    <a:schemeClr val="accent3"/>
                  </a:gs>
                  <a:gs pos="50000">
                    <a:schemeClr val="accent4"/>
                  </a:gs>
                </a:gsLst>
                <a:lin ang="5400000" scaled="1"/>
              </a:gradFill>
              <a:prstDash val="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de Seta Reta 23"/>
            <p:cNvCxnSpPr>
              <a:endCxn id="21" idx="1"/>
            </p:cNvCxnSpPr>
            <p:nvPr userDrawn="1"/>
          </p:nvCxnSpPr>
          <p:spPr>
            <a:xfrm flipV="1">
              <a:off x="3512906" y="4394963"/>
              <a:ext cx="1196336" cy="426381"/>
            </a:xfrm>
            <a:prstGeom prst="straightConnector1">
              <a:avLst/>
            </a:prstGeom>
            <a:ln w="19050">
              <a:gradFill>
                <a:gsLst>
                  <a:gs pos="50000">
                    <a:schemeClr val="accent4"/>
                  </a:gs>
                  <a:gs pos="100000">
                    <a:schemeClr val="accent5"/>
                  </a:gs>
                  <a:gs pos="0">
                    <a:schemeClr val="accent3"/>
                  </a:gs>
                </a:gsLst>
                <a:lin ang="5400000" scaled="1"/>
              </a:gradFill>
              <a:prstDash val="dash"/>
              <a:headEnd type="triangl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>
              <a:endCxn id="21" idx="3"/>
            </p:cNvCxnSpPr>
            <p:nvPr userDrawn="1"/>
          </p:nvCxnSpPr>
          <p:spPr>
            <a:xfrm flipH="1" flipV="1">
              <a:off x="7482757" y="4394963"/>
              <a:ext cx="1270766" cy="376425"/>
            </a:xfrm>
            <a:prstGeom prst="straightConnector1">
              <a:avLst/>
            </a:prstGeom>
            <a:ln w="19050">
              <a:gradFill>
                <a:gsLst>
                  <a:gs pos="49600">
                    <a:schemeClr val="accent4"/>
                  </a:gs>
                  <a:gs pos="0">
                    <a:schemeClr val="accent3"/>
                  </a:gs>
                  <a:gs pos="100000">
                    <a:schemeClr val="accent5"/>
                  </a:gs>
                </a:gsLst>
                <a:lin ang="5400000" scaled="1"/>
              </a:gradFill>
              <a:prstDash val="dash"/>
              <a:headEnd type="triangl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 userDrawn="1"/>
          </p:nvCxnSpPr>
          <p:spPr>
            <a:xfrm flipH="1">
              <a:off x="6768383" y="2088651"/>
              <a:ext cx="2320990" cy="1089487"/>
            </a:xfrm>
            <a:prstGeom prst="straightConnector1">
              <a:avLst/>
            </a:prstGeom>
            <a:ln w="19050">
              <a:gradFill>
                <a:gsLst>
                  <a:gs pos="0">
                    <a:schemeClr val="accent5"/>
                  </a:gs>
                  <a:gs pos="98230">
                    <a:schemeClr val="accent3"/>
                  </a:gs>
                  <a:gs pos="51000">
                    <a:schemeClr val="accent4"/>
                  </a:gs>
                </a:gsLst>
                <a:lin ang="5400000" scaled="1"/>
              </a:gradFill>
              <a:prstDash val="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8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29" name="Retângulo 28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0" name="Título 4"/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grpSp>
        <p:nvGrpSpPr>
          <p:cNvPr id="31" name="Agrupar 30"/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32" name="Retângulo 31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 38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1" name="Retângulo 50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2" name="Retângulo 51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Retângulo 52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Retângulo 53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Retângulo 54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Retângulo 55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iza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Espaço Reservado para Imagem 21" descr="Homem de terno e gravata vermelha&#10;&#10;Descrição gerada automaticament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9" r="13229"/>
          <a:stretch>
            <a:fillRect/>
          </a:stretch>
        </p:blipFill>
        <p:spPr>
          <a:xfrm>
            <a:off x="7148945" y="0"/>
            <a:ext cx="5043055" cy="6858000"/>
          </a:xfrm>
          <a:prstGeom prst="rect">
            <a:avLst/>
          </a:prstGeom>
        </p:spPr>
      </p:pic>
      <p:sp>
        <p:nvSpPr>
          <p:cNvPr id="38" name="Text Placeholder 18"/>
          <p:cNvSpPr txBox="1"/>
          <p:nvPr userDrawn="1"/>
        </p:nvSpPr>
        <p:spPr>
          <a:xfrm>
            <a:off x="716744" y="1858887"/>
            <a:ext cx="6038386" cy="1593892"/>
          </a:xfrm>
          <a:prstGeom prst="rect">
            <a:avLst/>
          </a:prstGeom>
        </p:spPr>
        <p:txBody>
          <a:bodyPr lIns="0"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0">
                <a:latin typeface="+mj-lt"/>
              </a:rPr>
              <a:t>Melhor para as pessoas</a:t>
            </a:r>
          </a:p>
          <a:p>
            <a:r>
              <a:rPr lang="pt-BR" sz="4000" b="0">
                <a:latin typeface="+mj-lt"/>
              </a:rPr>
              <a:t>Melhor para os negócios</a:t>
            </a:r>
          </a:p>
          <a:p>
            <a:r>
              <a:rPr lang="pt-BR" sz="4000" b="0">
                <a:latin typeface="+mj-lt"/>
              </a:rPr>
              <a:t>Melhor para o mundo</a:t>
            </a:r>
          </a:p>
        </p:txBody>
      </p:sp>
      <p:grpSp>
        <p:nvGrpSpPr>
          <p:cNvPr id="9" name="Agrupar 8"/>
          <p:cNvGrpSpPr/>
          <p:nvPr userDrawn="1"/>
        </p:nvGrpSpPr>
        <p:grpSpPr>
          <a:xfrm>
            <a:off x="787439" y="617641"/>
            <a:ext cx="422146" cy="436685"/>
            <a:chOff x="3624349" y="2222536"/>
            <a:chExt cx="3799297" cy="3930156"/>
          </a:xfrm>
          <a:solidFill>
            <a:schemeClr val="bg1"/>
          </a:solidFill>
        </p:grpSpPr>
        <p:sp>
          <p:nvSpPr>
            <p:cNvPr id="11" name="Retângulo 10"/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/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/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/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/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/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/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/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/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/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/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/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/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/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/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/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/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/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/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/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/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/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/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0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716745" y="3824529"/>
            <a:ext cx="5128273" cy="329939"/>
          </a:xfrm>
          <a:prstGeom prst="rect">
            <a:avLst/>
          </a:prstGeom>
        </p:spPr>
        <p:txBody>
          <a:bodyPr lIns="0" anchor="ctr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en-US" sz="18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Adicione um e-mail de </a:t>
            </a:r>
            <a:r>
              <a:rPr lang="en-US" err="1"/>
              <a:t>contato</a:t>
            </a:r>
            <a:endParaRPr lang="en-US"/>
          </a:p>
        </p:txBody>
      </p:sp>
      <p:sp>
        <p:nvSpPr>
          <p:cNvPr id="41" name="Text Placeholder 18"/>
          <p:cNvSpPr txBox="1"/>
          <p:nvPr userDrawn="1"/>
        </p:nvSpPr>
        <p:spPr>
          <a:xfrm>
            <a:off x="765266" y="1182677"/>
            <a:ext cx="9015178" cy="329939"/>
          </a:xfrm>
          <a:prstGeom prst="rect">
            <a:avLst/>
          </a:prstGeom>
        </p:spPr>
        <p:txBody>
          <a:bodyPr l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 panose="020B0604020202020204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b="1">
                <a:latin typeface="+mj-lt"/>
              </a:rPr>
              <a:t>gptw.com.br</a:t>
            </a:r>
          </a:p>
        </p:txBody>
      </p:sp>
      <p:pic>
        <p:nvPicPr>
          <p:cNvPr id="42" name="Gráfico 4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93167" y="5104820"/>
            <a:ext cx="191601" cy="191602"/>
          </a:xfrm>
          <a:prstGeom prst="rect">
            <a:avLst/>
          </a:prstGeom>
        </p:spPr>
      </p:pic>
      <p:pic>
        <p:nvPicPr>
          <p:cNvPr id="43" name="Gráfico 4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744" y="5084298"/>
            <a:ext cx="191601" cy="191602"/>
          </a:xfrm>
          <a:prstGeom prst="rect">
            <a:avLst/>
          </a:prstGeom>
        </p:spPr>
      </p:pic>
      <p:pic>
        <p:nvPicPr>
          <p:cNvPr id="44" name="Gráfico 43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4133" y="5084298"/>
            <a:ext cx="191601" cy="191602"/>
          </a:xfrm>
          <a:prstGeom prst="rect">
            <a:avLst/>
          </a:prstGeom>
        </p:spPr>
      </p:pic>
      <p:pic>
        <p:nvPicPr>
          <p:cNvPr id="45" name="Gráfico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51522" y="5084298"/>
            <a:ext cx="191601" cy="191602"/>
          </a:xfrm>
          <a:prstGeom prst="rect">
            <a:avLst/>
          </a:prstGeom>
        </p:spPr>
      </p:pic>
      <p:sp>
        <p:nvSpPr>
          <p:cNvPr id="47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716744" y="4284156"/>
            <a:ext cx="5128273" cy="329939"/>
          </a:xfrm>
          <a:prstGeom prst="rect">
            <a:avLst/>
          </a:prstGeom>
        </p:spPr>
        <p:txBody>
          <a:bodyPr lIns="0" anchor="ctr"/>
          <a:lstStyle>
            <a:lvl1pPr marL="0" indent="0" algn="l" defTabSz="914400" rtl="0" eaLnBrk="1" latinLnBrk="0" hangingPunct="1">
              <a:spcBef>
                <a:spcPts val="0"/>
              </a:spcBef>
              <a:buNone/>
              <a:defRPr lang="en-US" sz="2000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Adicione um </a:t>
            </a:r>
            <a:r>
              <a:rPr lang="en-US" err="1"/>
              <a:t>telefone</a:t>
            </a:r>
            <a:r>
              <a:rPr lang="en-US"/>
              <a:t> de </a:t>
            </a:r>
            <a:r>
              <a:rPr lang="en-US" err="1"/>
              <a:t>contato</a:t>
            </a:r>
            <a:endParaRPr lang="en-US"/>
          </a:p>
        </p:txBody>
      </p:sp>
      <p:sp>
        <p:nvSpPr>
          <p:cNvPr id="2" name="Retângulo 1"/>
          <p:cNvSpPr/>
          <p:nvPr userDrawn="1"/>
        </p:nvSpPr>
        <p:spPr>
          <a:xfrm>
            <a:off x="674704" y="6046277"/>
            <a:ext cx="10842594" cy="8117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/>
          <p:cNvGrpSpPr/>
          <p:nvPr userDrawn="1"/>
        </p:nvGrpSpPr>
        <p:grpSpPr>
          <a:xfrm>
            <a:off x="704850" y="6115139"/>
            <a:ext cx="10782300" cy="604154"/>
            <a:chOff x="704850" y="6178007"/>
            <a:chExt cx="10782300" cy="604154"/>
          </a:xfrm>
        </p:grpSpPr>
        <p:pic>
          <p:nvPicPr>
            <p:cNvPr id="39" name="Gráfico 38"/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04850" y="6178007"/>
              <a:ext cx="10782300" cy="604154"/>
            </a:xfrm>
            <a:prstGeom prst="rect">
              <a:avLst/>
            </a:prstGeom>
          </p:spPr>
        </p:pic>
        <p:pic>
          <p:nvPicPr>
            <p:cNvPr id="46" name="Imagem 45" descr="Logotipo, nome da empresa&#10;&#10;Descrição gerada automaticamente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2396" y="6306028"/>
              <a:ext cx="973959" cy="34811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ão P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/>
          <p:nvPr userDrawn="1"/>
        </p:nvSpPr>
        <p:spPr>
          <a:xfrm>
            <a:off x="477979" y="234444"/>
            <a:ext cx="9529621" cy="60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/>
              <a:t>Como usar o novo PPT</a:t>
            </a:r>
          </a:p>
        </p:txBody>
      </p:sp>
      <p:sp>
        <p:nvSpPr>
          <p:cNvPr id="11" name="Retângulo 10"/>
          <p:cNvSpPr/>
          <p:nvPr userDrawn="1"/>
        </p:nvSpPr>
        <p:spPr>
          <a:xfrm>
            <a:off x="436685" y="965201"/>
            <a:ext cx="11277336" cy="521969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477979" y="1374447"/>
            <a:ext cx="11142521" cy="44012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Os </a:t>
            </a:r>
            <a:r>
              <a:rPr lang="pt-BR" sz="2400" b="0">
                <a:solidFill>
                  <a:srgbClr val="FF0000"/>
                </a:solidFill>
              </a:rPr>
              <a:t>slides mestre </a:t>
            </a:r>
            <a:r>
              <a:rPr lang="pt-BR" sz="2400" b="0">
                <a:solidFill>
                  <a:schemeClr val="tx2"/>
                </a:solidFill>
              </a:rPr>
              <a:t>contemplam capas, capas de sessão, slides de conteúdo, slides de texto e finalização. O uso desses slides foram direcionados pelo Ruy.</a:t>
            </a:r>
          </a:p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Para </a:t>
            </a:r>
            <a:r>
              <a:rPr lang="pt-BR" sz="2400" b="0">
                <a:solidFill>
                  <a:srgbClr val="FF0000"/>
                </a:solidFill>
              </a:rPr>
              <a:t>alterar ou escolher um layout </a:t>
            </a:r>
            <a:r>
              <a:rPr lang="pt-BR" sz="2400" b="0">
                <a:solidFill>
                  <a:schemeClr val="tx2"/>
                </a:solidFill>
              </a:rPr>
              <a:t>de slide clique em </a:t>
            </a:r>
            <a:r>
              <a:rPr lang="pt-BR" sz="2400" b="0" u="sng">
                <a:solidFill>
                  <a:schemeClr val="tx2"/>
                </a:solidFill>
              </a:rPr>
              <a:t>novo slide</a:t>
            </a:r>
            <a:r>
              <a:rPr lang="pt-BR" sz="2400" b="0">
                <a:solidFill>
                  <a:schemeClr val="tx2"/>
                </a:solidFill>
              </a:rPr>
              <a:t> &gt; clique com o </a:t>
            </a:r>
            <a:r>
              <a:rPr lang="pt-BR" sz="2400" b="0" u="sng">
                <a:solidFill>
                  <a:schemeClr val="tx2"/>
                </a:solidFill>
              </a:rPr>
              <a:t>botão direito</a:t>
            </a:r>
            <a:r>
              <a:rPr lang="pt-BR" sz="2400" b="0">
                <a:solidFill>
                  <a:schemeClr val="tx2"/>
                </a:solidFill>
              </a:rPr>
              <a:t> sobre o slide &gt; </a:t>
            </a:r>
            <a:r>
              <a:rPr lang="pt-BR" sz="2400" b="0" u="sng">
                <a:solidFill>
                  <a:schemeClr val="tx2"/>
                </a:solidFill>
              </a:rPr>
              <a:t>layout</a:t>
            </a:r>
            <a:r>
              <a:rPr lang="pt-BR" sz="2400" b="0">
                <a:solidFill>
                  <a:schemeClr val="tx2"/>
                </a:solidFill>
              </a:rPr>
              <a:t> &gt; escolha o modelo mais adequado para seu contexto (veja como no próximo slide).</a:t>
            </a:r>
          </a:p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A fonte padrão dos slides deve ser a </a:t>
            </a:r>
            <a:r>
              <a:rPr lang="pt-BR" sz="2400" b="0" err="1">
                <a:solidFill>
                  <a:srgbClr val="FF0000"/>
                </a:solidFill>
              </a:rPr>
              <a:t>Gilroy</a:t>
            </a:r>
            <a:r>
              <a:rPr lang="pt-BR" sz="2400" b="0">
                <a:solidFill>
                  <a:schemeClr val="tx2"/>
                </a:solidFill>
              </a:rPr>
              <a:t>. Apenas quando ela não estiver disponível use com alternativo a fonte </a:t>
            </a:r>
            <a:r>
              <a:rPr lang="pt-BR" sz="2400" b="0">
                <a:solidFill>
                  <a:schemeClr val="accent1"/>
                </a:solidFill>
              </a:rPr>
              <a:t>Arial</a:t>
            </a:r>
            <a:r>
              <a:rPr lang="pt-BR" sz="2400" b="0">
                <a:solidFill>
                  <a:schemeClr val="tx2"/>
                </a:solidFill>
              </a:rPr>
              <a:t>.</a:t>
            </a:r>
          </a:p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Caso inclua slides de uma outra apresentação não se esqueça rever e atualizar caso necessário.</a:t>
            </a:r>
          </a:p>
        </p:txBody>
      </p:sp>
      <p:sp>
        <p:nvSpPr>
          <p:cNvPr id="7" name="CaixaDeTexto 6"/>
          <p:cNvSpPr txBox="1"/>
          <p:nvPr userDrawn="1"/>
        </p:nvSpPr>
        <p:spPr>
          <a:xfrm rot="2700000">
            <a:off x="10558461" y="346390"/>
            <a:ext cx="1728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ELETE</a:t>
            </a:r>
            <a:br>
              <a:rPr lang="pt-BR" b="1">
                <a:solidFill>
                  <a:schemeClr val="bg1"/>
                </a:solidFill>
              </a:rPr>
            </a:br>
            <a:r>
              <a:rPr lang="pt-BR" b="1">
                <a:solidFill>
                  <a:schemeClr val="bg1"/>
                </a:solidFill>
              </a:rPr>
              <a:t>ESSE SLIDE</a:t>
            </a:r>
          </a:p>
        </p:txBody>
      </p:sp>
      <p:sp>
        <p:nvSpPr>
          <p:cNvPr id="10" name="Retângulo 9"/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" name="Agrupar 11"/>
          <p:cNvGrpSpPr/>
          <p:nvPr userDrawn="1"/>
        </p:nvGrpSpPr>
        <p:grpSpPr>
          <a:xfrm>
            <a:off x="10191751" y="-194834"/>
            <a:ext cx="2000248" cy="2195084"/>
            <a:chOff x="10191751" y="-194834"/>
            <a:chExt cx="2000248" cy="2195084"/>
          </a:xfrm>
        </p:grpSpPr>
        <p:sp>
          <p:nvSpPr>
            <p:cNvPr id="13" name="Gráfico 2"/>
            <p:cNvSpPr/>
            <p:nvPr/>
          </p:nvSpPr>
          <p:spPr>
            <a:xfrm>
              <a:off x="10191751" y="2"/>
              <a:ext cx="2000248" cy="2000248"/>
            </a:xfrm>
            <a:custGeom>
              <a:avLst/>
              <a:gdLst>
                <a:gd name="connsiteX0" fmla="*/ 2000248 w 2000247"/>
                <a:gd name="connsiteY0" fmla="*/ 906629 h 2000247"/>
                <a:gd name="connsiteX1" fmla="*/ 2000248 w 2000247"/>
                <a:gd name="connsiteY1" fmla="*/ 2000248 h 2000247"/>
                <a:gd name="connsiteX2" fmla="*/ 0 w 2000247"/>
                <a:gd name="connsiteY2" fmla="*/ 0 h 2000247"/>
                <a:gd name="connsiteX3" fmla="*/ 1093619 w 2000247"/>
                <a:gd name="connsiteY3" fmla="*/ 0 h 200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47" h="2000247">
                  <a:moveTo>
                    <a:pt x="2000248" y="906629"/>
                  </a:moveTo>
                  <a:lnTo>
                    <a:pt x="2000248" y="2000248"/>
                  </a:lnTo>
                  <a:lnTo>
                    <a:pt x="0" y="0"/>
                  </a:lnTo>
                  <a:lnTo>
                    <a:pt x="1093619" y="0"/>
                  </a:lnTo>
                  <a:close/>
                </a:path>
              </a:pathLst>
            </a:custGeom>
            <a:solidFill>
              <a:schemeClr val="accent1"/>
            </a:solidFill>
            <a:ln w="4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CaixaDeTexto 13"/>
            <p:cNvSpPr txBox="1"/>
            <p:nvPr userDrawn="1"/>
          </p:nvSpPr>
          <p:spPr>
            <a:xfrm rot="2700000">
              <a:off x="10558461" y="346390"/>
              <a:ext cx="172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0">
                  <a:solidFill>
                    <a:schemeClr val="bg1"/>
                  </a:solidFill>
                </a:rPr>
                <a:t>DELETE</a:t>
              </a:r>
              <a:br>
                <a:rPr lang="pt-BR" b="0">
                  <a:solidFill>
                    <a:schemeClr val="bg1"/>
                  </a:solidFill>
                </a:rPr>
              </a:br>
              <a:r>
                <a:rPr lang="pt-BR" b="0">
                  <a:solidFill>
                    <a:schemeClr val="bg1"/>
                  </a:solidFill>
                </a:rPr>
                <a:t>ESSE SLIDE</a:t>
              </a:r>
            </a:p>
          </p:txBody>
        </p:sp>
      </p:grp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ão P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/>
          <p:nvPr userDrawn="1"/>
        </p:nvSpPr>
        <p:spPr>
          <a:xfrm>
            <a:off x="477979" y="234444"/>
            <a:ext cx="9529621" cy="6096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/>
              <a:t>Como usar o novo PPT</a:t>
            </a:r>
          </a:p>
        </p:txBody>
      </p:sp>
      <p:sp>
        <p:nvSpPr>
          <p:cNvPr id="11" name="Retângulo 10"/>
          <p:cNvSpPr/>
          <p:nvPr userDrawn="1"/>
        </p:nvSpPr>
        <p:spPr>
          <a:xfrm>
            <a:off x="436685" y="965201"/>
            <a:ext cx="11277336" cy="5219699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 userDrawn="1"/>
        </p:nvSpPr>
        <p:spPr>
          <a:xfrm>
            <a:off x="0" y="269046"/>
            <a:ext cx="436685" cy="4366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 userDrawn="1"/>
        </p:nvSpPr>
        <p:spPr>
          <a:xfrm>
            <a:off x="477979" y="1125805"/>
            <a:ext cx="11142521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É importante utilizar </a:t>
            </a:r>
            <a:r>
              <a:rPr lang="pt-BR" sz="2400" b="1">
                <a:solidFill>
                  <a:srgbClr val="FF0000"/>
                </a:solidFill>
              </a:rPr>
              <a:t>imagens em alta resolução</a:t>
            </a:r>
            <a:r>
              <a:rPr lang="pt-BR" sz="2400" b="0">
                <a:solidFill>
                  <a:schemeClr val="tx2"/>
                </a:solidFill>
              </a:rPr>
              <a:t>, você pode encontrar no seguinte link da rede (Z:\departamentos\Inteligência Estratégica\Banco de Imagens).</a:t>
            </a:r>
          </a:p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A </a:t>
            </a:r>
            <a:r>
              <a:rPr lang="pt-BR" sz="2400" b="1">
                <a:solidFill>
                  <a:srgbClr val="FF0000"/>
                </a:solidFill>
              </a:rPr>
              <a:t>área útil do slide</a:t>
            </a:r>
            <a:r>
              <a:rPr lang="pt-BR" sz="2400" b="0">
                <a:solidFill>
                  <a:srgbClr val="FF0000"/>
                </a:solidFill>
              </a:rPr>
              <a:t> </a:t>
            </a:r>
            <a:r>
              <a:rPr lang="pt-BR" sz="2400" b="0">
                <a:solidFill>
                  <a:schemeClr val="tx2"/>
                </a:solidFill>
              </a:rPr>
              <a:t>para texto e conteúdo é a linha demarcada em volta desse slide.</a:t>
            </a:r>
          </a:p>
          <a:p>
            <a:pPr marL="252095" marR="0" lvl="0" indent="-252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FF0000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pt-BR" sz="2400" b="0">
                <a:solidFill>
                  <a:schemeClr val="tx2"/>
                </a:solidFill>
              </a:rPr>
              <a:t>Sempre use esse PPT para </a:t>
            </a:r>
            <a:r>
              <a:rPr lang="pt-BR" sz="2400" b="1">
                <a:solidFill>
                  <a:schemeClr val="tx2"/>
                </a:solidFill>
              </a:rPr>
              <a:t>começar</a:t>
            </a:r>
            <a:r>
              <a:rPr lang="pt-BR" sz="2400" b="0">
                <a:solidFill>
                  <a:schemeClr val="tx2"/>
                </a:solidFill>
              </a:rPr>
              <a:t> a criação das suas palestras e apresentações e nunca ao contrário. </a:t>
            </a:r>
          </a:p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Não esquecer de usar o slide de fechamento com os devidos contatos do GPTW.</a:t>
            </a:r>
          </a:p>
          <a:p>
            <a:pPr marL="252095" indent="-252095">
              <a:spcAft>
                <a:spcPts val="1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pt-BR" sz="2400" b="0">
                <a:solidFill>
                  <a:schemeClr val="tx2"/>
                </a:solidFill>
              </a:rPr>
              <a:t>Pode deletar esse slide quando quiser, qualquer dúvida pode contar conosco</a:t>
            </a:r>
          </a:p>
        </p:txBody>
      </p:sp>
      <p:grpSp>
        <p:nvGrpSpPr>
          <p:cNvPr id="16" name="Agrupar 15"/>
          <p:cNvGrpSpPr/>
          <p:nvPr userDrawn="1"/>
        </p:nvGrpSpPr>
        <p:grpSpPr>
          <a:xfrm>
            <a:off x="10191751" y="-194834"/>
            <a:ext cx="2000248" cy="2195084"/>
            <a:chOff x="10191751" y="-194834"/>
            <a:chExt cx="2000248" cy="2195084"/>
          </a:xfrm>
        </p:grpSpPr>
        <p:sp>
          <p:nvSpPr>
            <p:cNvPr id="17" name="Gráfico 2"/>
            <p:cNvSpPr/>
            <p:nvPr/>
          </p:nvSpPr>
          <p:spPr>
            <a:xfrm>
              <a:off x="10191751" y="2"/>
              <a:ext cx="2000248" cy="2000248"/>
            </a:xfrm>
            <a:custGeom>
              <a:avLst/>
              <a:gdLst>
                <a:gd name="connsiteX0" fmla="*/ 2000248 w 2000247"/>
                <a:gd name="connsiteY0" fmla="*/ 906629 h 2000247"/>
                <a:gd name="connsiteX1" fmla="*/ 2000248 w 2000247"/>
                <a:gd name="connsiteY1" fmla="*/ 2000248 h 2000247"/>
                <a:gd name="connsiteX2" fmla="*/ 0 w 2000247"/>
                <a:gd name="connsiteY2" fmla="*/ 0 h 2000247"/>
                <a:gd name="connsiteX3" fmla="*/ 1093619 w 2000247"/>
                <a:gd name="connsiteY3" fmla="*/ 0 h 200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47" h="2000247">
                  <a:moveTo>
                    <a:pt x="2000248" y="906629"/>
                  </a:moveTo>
                  <a:lnTo>
                    <a:pt x="2000248" y="2000248"/>
                  </a:lnTo>
                  <a:lnTo>
                    <a:pt x="0" y="0"/>
                  </a:lnTo>
                  <a:lnTo>
                    <a:pt x="1093619" y="0"/>
                  </a:lnTo>
                  <a:close/>
                </a:path>
              </a:pathLst>
            </a:custGeom>
            <a:solidFill>
              <a:schemeClr val="accent1"/>
            </a:solidFill>
            <a:ln w="4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CaixaDeTexto 17"/>
            <p:cNvSpPr txBox="1"/>
            <p:nvPr userDrawn="1"/>
          </p:nvSpPr>
          <p:spPr>
            <a:xfrm rot="2700000">
              <a:off x="10558461" y="346390"/>
              <a:ext cx="172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0">
                  <a:solidFill>
                    <a:schemeClr val="bg1"/>
                  </a:solidFill>
                </a:rPr>
                <a:t>DELETE</a:t>
              </a:r>
              <a:br>
                <a:rPr lang="pt-BR" b="0">
                  <a:solidFill>
                    <a:schemeClr val="bg1"/>
                  </a:solidFill>
                </a:rPr>
              </a:br>
              <a:r>
                <a:rPr lang="pt-BR" b="0">
                  <a:solidFill>
                    <a:schemeClr val="bg1"/>
                  </a:solidFill>
                </a:rPr>
                <a:t>ESSE SLIDE</a:t>
              </a: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 userDrawn="1"/>
        </p:nvSpPr>
        <p:spPr>
          <a:xfrm>
            <a:off x="7143750" y="0"/>
            <a:ext cx="50482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 userDrawn="1"/>
        </p:nvSpPr>
        <p:spPr>
          <a:xfrm>
            <a:off x="7836466" y="1569297"/>
            <a:ext cx="3960000" cy="3960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 userDrawn="1"/>
        </p:nvSpPr>
        <p:spPr>
          <a:xfrm>
            <a:off x="7687876" y="1449000"/>
            <a:ext cx="3960000" cy="39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687875" y="1449000"/>
            <a:ext cx="3960000" cy="396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Insira aqui o logo do cliente</a:t>
            </a:r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Subtítulo do projeto ou diagnóstico de clima</a:t>
            </a:r>
            <a:endParaRPr lang="en-US"/>
          </a:p>
        </p:txBody>
      </p:sp>
      <p:sp>
        <p:nvSpPr>
          <p:cNvPr id="8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Título do Projeto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ientação Pt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23" y="669555"/>
            <a:ext cx="6589730" cy="408132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Imagem 5"/>
          <p:cNvPicPr/>
          <p:nvPr userDrawn="1"/>
        </p:nvPicPr>
        <p:blipFill rotWithShape="1">
          <a:blip r:embed="rId3"/>
          <a:srcRect b="1602"/>
          <a:stretch>
            <a:fillRect/>
          </a:stretch>
        </p:blipFill>
        <p:spPr>
          <a:xfrm>
            <a:off x="6914091" y="1936638"/>
            <a:ext cx="4708986" cy="401592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grpSp>
        <p:nvGrpSpPr>
          <p:cNvPr id="8" name="Agrupar 7"/>
          <p:cNvGrpSpPr/>
          <p:nvPr userDrawn="1"/>
        </p:nvGrpSpPr>
        <p:grpSpPr>
          <a:xfrm>
            <a:off x="10191751" y="-194834"/>
            <a:ext cx="2000248" cy="2195084"/>
            <a:chOff x="10191751" y="-194834"/>
            <a:chExt cx="2000248" cy="2195084"/>
          </a:xfrm>
        </p:grpSpPr>
        <p:sp>
          <p:nvSpPr>
            <p:cNvPr id="11" name="Gráfico 2"/>
            <p:cNvSpPr/>
            <p:nvPr/>
          </p:nvSpPr>
          <p:spPr>
            <a:xfrm>
              <a:off x="10191751" y="2"/>
              <a:ext cx="2000248" cy="2000248"/>
            </a:xfrm>
            <a:custGeom>
              <a:avLst/>
              <a:gdLst>
                <a:gd name="connsiteX0" fmla="*/ 2000248 w 2000247"/>
                <a:gd name="connsiteY0" fmla="*/ 906629 h 2000247"/>
                <a:gd name="connsiteX1" fmla="*/ 2000248 w 2000247"/>
                <a:gd name="connsiteY1" fmla="*/ 2000248 h 2000247"/>
                <a:gd name="connsiteX2" fmla="*/ 0 w 2000247"/>
                <a:gd name="connsiteY2" fmla="*/ 0 h 2000247"/>
                <a:gd name="connsiteX3" fmla="*/ 1093619 w 2000247"/>
                <a:gd name="connsiteY3" fmla="*/ 0 h 2000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0247" h="2000247">
                  <a:moveTo>
                    <a:pt x="2000248" y="906629"/>
                  </a:moveTo>
                  <a:lnTo>
                    <a:pt x="2000248" y="2000248"/>
                  </a:lnTo>
                  <a:lnTo>
                    <a:pt x="0" y="0"/>
                  </a:lnTo>
                  <a:lnTo>
                    <a:pt x="1093619" y="0"/>
                  </a:lnTo>
                  <a:close/>
                </a:path>
              </a:pathLst>
            </a:custGeom>
            <a:solidFill>
              <a:schemeClr val="accent1"/>
            </a:solidFill>
            <a:ln w="44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CaixaDeTexto 11"/>
            <p:cNvSpPr txBox="1"/>
            <p:nvPr userDrawn="1"/>
          </p:nvSpPr>
          <p:spPr>
            <a:xfrm rot="2700000">
              <a:off x="10558461" y="346390"/>
              <a:ext cx="1728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0">
                  <a:solidFill>
                    <a:schemeClr val="bg1"/>
                  </a:solidFill>
                </a:rPr>
                <a:t>DELETE</a:t>
              </a:r>
              <a:br>
                <a:rPr lang="pt-BR" b="0">
                  <a:solidFill>
                    <a:schemeClr val="bg1"/>
                  </a:solidFill>
                </a:rPr>
              </a:br>
              <a:r>
                <a:rPr lang="pt-BR" b="0">
                  <a:solidFill>
                    <a:schemeClr val="bg1"/>
                  </a:solidFill>
                </a:rPr>
                <a:t>ESSE SLIDE</a:t>
              </a:r>
            </a:p>
          </p:txBody>
        </p:sp>
      </p:grp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a Branca c/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21" hasCustomPrompt="1"/>
          </p:nvPr>
        </p:nvSpPr>
        <p:spPr>
          <a:xfrm>
            <a:off x="7148945" y="0"/>
            <a:ext cx="5043055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pt-BR"/>
              <a:t>Insira aqui uma fotografia da empresa cliente</a:t>
            </a:r>
            <a:br>
              <a:rPr lang="pt-BR"/>
            </a:br>
            <a:r>
              <a:rPr lang="pt-BR"/>
              <a:t>(ex. foto do time ou sede)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pic>
        <p:nvPicPr>
          <p:cNvPr id="10" name="Grá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7979" y="479713"/>
            <a:ext cx="670808" cy="670808"/>
          </a:xfrm>
          <a:prstGeom prst="rect">
            <a:avLst/>
          </a:prstGeom>
        </p:spPr>
      </p:pic>
      <p:sp>
        <p:nvSpPr>
          <p:cNvPr id="11" name="Text Placeholder 18"/>
          <p:cNvSpPr>
            <a:spLocks noGrp="1"/>
          </p:cNvSpPr>
          <p:nvPr>
            <p:ph type="body" sz="quarter" idx="20" hasCustomPrompt="1"/>
          </p:nvPr>
        </p:nvSpPr>
        <p:spPr>
          <a:xfrm>
            <a:off x="482140" y="4272990"/>
            <a:ext cx="6151417" cy="663019"/>
          </a:xfrm>
          <a:prstGeom prst="rect">
            <a:avLst/>
          </a:prstGeom>
        </p:spPr>
        <p:txBody>
          <a:bodyPr lIns="0"/>
          <a:lstStyle>
            <a:lvl1pPr marL="91440" indent="0" algn="l">
              <a:buNone/>
              <a:defRPr sz="2400">
                <a:solidFill>
                  <a:schemeClr val="tx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Subtítulo do projeto ou diagnóstico de clima</a:t>
            </a:r>
            <a:endParaRPr lang="en-US"/>
          </a:p>
        </p:txBody>
      </p:sp>
      <p:sp>
        <p:nvSpPr>
          <p:cNvPr id="12" name="Título 4"/>
          <p:cNvSpPr>
            <a:spLocks noGrp="1"/>
          </p:cNvSpPr>
          <p:nvPr>
            <p:ph type="title" hasCustomPrompt="1"/>
          </p:nvPr>
        </p:nvSpPr>
        <p:spPr>
          <a:xfrm>
            <a:off x="482139" y="3010755"/>
            <a:ext cx="6151417" cy="1120375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pt-BR"/>
              <a:t>Título do Projeto</a:t>
            </a:r>
          </a:p>
        </p:txBody>
      </p:sp>
      <p:sp>
        <p:nvSpPr>
          <p:cNvPr id="13" name="Título 4"/>
          <p:cNvSpPr txBox="1"/>
          <p:nvPr userDrawn="1"/>
        </p:nvSpPr>
        <p:spPr>
          <a:xfrm>
            <a:off x="482139" y="1703774"/>
            <a:ext cx="6151417" cy="1120375"/>
          </a:xfrm>
          <a:prstGeom prst="rect">
            <a:avLst/>
          </a:prstGeom>
        </p:spPr>
        <p:txBody>
          <a:bodyPr anchor="b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/>
              <a:t>Proposta GPTW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1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2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33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 panose="020B0604020202020204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1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2"/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© 2022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2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Rectangle 12"/>
          <p:cNvSpPr/>
          <p:nvPr/>
        </p:nvSpPr>
        <p:spPr>
          <a:xfrm>
            <a:off x="790884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48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6C6C6C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pic>
        <p:nvPicPr>
          <p:cNvPr id="249" name="Imagem 8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250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1" name="Rectangle 12"/>
          <p:cNvSpPr/>
          <p:nvPr/>
        </p:nvSpPr>
        <p:spPr>
          <a:xfrm>
            <a:off x="478080" y="642960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2022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2" name="Retângulo 12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BF8AA3CD-0373-41D7-9F5A-79EF07577308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‹nº›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pt-BR" sz="4400" b="0" strike="noStrike" spc="-1">
                <a:latin typeface="Arial" panose="020B0604020202020204"/>
              </a:rPr>
              <a:t>Click to edit the title text format</a:t>
            </a: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3200" b="0" strike="noStrike" spc="-1">
                <a:latin typeface="Arial" panose="020B0604020202020204"/>
              </a:rPr>
              <a:t>Click to edit the outline text format</a:t>
            </a:r>
          </a:p>
          <a:p>
            <a:pPr marL="864235" lvl="1" indent="-323850">
              <a:spcBef>
                <a:spcPts val="113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800" b="0" strike="noStrike" spc="-1">
                <a:latin typeface="Arial" panose="020B0604020202020204"/>
              </a:rPr>
              <a:t>Second Outline Level</a:t>
            </a:r>
          </a:p>
          <a:p>
            <a:pPr marL="1296035" lvl="2" indent="-288290">
              <a:spcBef>
                <a:spcPts val="850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400" b="0" strike="noStrike" spc="-1">
                <a:latin typeface="Arial" panose="020B0604020202020204"/>
              </a:rPr>
              <a:t>Third Outline Level</a:t>
            </a:r>
          </a:p>
          <a:p>
            <a:pPr marL="1727835" lvl="3" indent="-215900">
              <a:spcBef>
                <a:spcPts val="565"/>
              </a:spcBef>
              <a:buClr>
                <a:srgbClr val="FFFFFF"/>
              </a:buClr>
              <a:buSzPct val="75000"/>
              <a:buFont typeface="Symbol" panose="05050102010706020507" charset="2"/>
              <a:buChar char=""/>
            </a:pPr>
            <a:r>
              <a:rPr lang="pt-BR" sz="2000" b="0" strike="noStrike" spc="-1">
                <a:latin typeface="Arial" panose="020B0604020202020204"/>
              </a:rPr>
              <a:t>Fourth Outline Level</a:t>
            </a:r>
          </a:p>
          <a:p>
            <a:pPr marL="2160270" lvl="4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Fifth Outline Level</a:t>
            </a:r>
          </a:p>
          <a:p>
            <a:pPr marL="2592070" lvl="5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Sixth Outline Level</a:t>
            </a:r>
          </a:p>
          <a:p>
            <a:pPr marL="3023870" lvl="6" indent="-215900">
              <a:spcBef>
                <a:spcPts val="285"/>
              </a:spcBef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pt-BR" sz="2000" b="0" strike="noStrike" spc="-1">
                <a:latin typeface="Arial" panose="020B0604020202020204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" name="Rectangle 12"/>
          <p:cNvSpPr/>
          <p:nvPr userDrawn="1"/>
        </p:nvSpPr>
        <p:spPr>
          <a:xfrm>
            <a:off x="477979" y="6429596"/>
            <a:ext cx="3749554" cy="122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</a:t>
            </a:r>
            <a:r>
              <a:rPr lang="pt-PT" alt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3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Great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/>
          <p:nvPr userDrawn="1"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" name="Rectangle 12"/>
          <p:cNvSpPr/>
          <p:nvPr userDrawn="1"/>
        </p:nvSpPr>
        <p:spPr>
          <a:xfrm>
            <a:off x="477979" y="6429596"/>
            <a:ext cx="3749554" cy="122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</a:t>
            </a:r>
            <a:r>
              <a:rPr lang="pt-PT" alt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3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Great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Place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To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</a:t>
            </a:r>
            <a:r>
              <a:rPr lang="pt-BR" sz="800" kern="1200" spc="30" baseline="0" err="1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Work</a:t>
            </a: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® Brasil. Todos os Direitos Reservados</a:t>
            </a:r>
          </a:p>
        </p:txBody>
      </p:sp>
      <p:sp>
        <p:nvSpPr>
          <p:cNvPr id="4" name="Retângulo 3"/>
          <p:cNvSpPr/>
          <p:nvPr userDrawn="1"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rgbClr val="6C6C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‹nº›</a:t>
            </a:fld>
            <a:endParaRPr lang="pt-BR" sz="800" b="1" kern="1200" spc="30" baseline="0">
              <a:solidFill>
                <a:schemeClr val="accent3">
                  <a:lumMod val="50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300" indent="-114300" algn="l" defTabSz="4572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chart" Target="../charts/chart4.xml"/><Relationship Id="rId7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2.svg"/><Relationship Id="rId3" Type="http://schemas.openxmlformats.org/officeDocument/2006/relationships/image" Target="../media/image48.png"/><Relationship Id="rId7" Type="http://schemas.openxmlformats.org/officeDocument/2006/relationships/slide" Target="slide64.xml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slide" Target="slide59.xml"/><Relationship Id="rId11" Type="http://schemas.openxmlformats.org/officeDocument/2006/relationships/slide" Target="slide56.xml"/><Relationship Id="rId5" Type="http://schemas.openxmlformats.org/officeDocument/2006/relationships/slide" Target="slide10.xml"/><Relationship Id="rId15" Type="http://schemas.openxmlformats.org/officeDocument/2006/relationships/slide" Target="slide58.xml"/><Relationship Id="rId10" Type="http://schemas.openxmlformats.org/officeDocument/2006/relationships/slide" Target="slide52.xml"/><Relationship Id="rId4" Type="http://schemas.openxmlformats.org/officeDocument/2006/relationships/slide" Target="slide5.xml"/><Relationship Id="rId9" Type="http://schemas.openxmlformats.org/officeDocument/2006/relationships/slide" Target="slide18.xml"/><Relationship Id="rId1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2.xml"/><Relationship Id="rId5" Type="http://schemas.openxmlformats.org/officeDocument/2006/relationships/chart" Target="../charts/chart9.xml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2.xml"/><Relationship Id="rId4" Type="http://schemas.openxmlformats.org/officeDocument/2006/relationships/chart" Target="../charts/char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8.xml"/><Relationship Id="rId3" Type="http://schemas.openxmlformats.org/officeDocument/2006/relationships/image" Target="../media/image9.jpeg"/><Relationship Id="rId7" Type="http://schemas.openxmlformats.org/officeDocument/2006/relationships/chart" Target="../charts/chart3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1.xml"/><Relationship Id="rId6" Type="http://schemas.openxmlformats.org/officeDocument/2006/relationships/chart" Target="../charts/chart36.xml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.com.br/conteudo/artigos/enps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gptw-brasil.zendesk.com/hc/pt-br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Relationship Id="rId6" Type="http://schemas.openxmlformats.org/officeDocument/2006/relationships/hyperlink" Target="http://gptw-pwa.dialog.cm/" TargetMode="External"/><Relationship Id="rId5" Type="http://schemas.openxmlformats.org/officeDocument/2006/relationships/hyperlink" Target="http://gptw.com.br/plantao-de-duvidas-gptw/" TargetMode="External"/><Relationship Id="rId4" Type="http://schemas.openxmlformats.org/officeDocument/2006/relationships/hyperlink" Target="mailto:mail:atendimento@gptw.com.br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hyperlink" Target="https://www.geracaosocial.com.br/" TargetMode="External"/><Relationship Id="rId18" Type="http://schemas.openxmlformats.org/officeDocument/2006/relationships/image" Target="../media/image101.svg"/><Relationship Id="rId3" Type="http://schemas.openxmlformats.org/officeDocument/2006/relationships/image" Target="../media/image9.jpeg"/><Relationship Id="rId7" Type="http://schemas.openxmlformats.org/officeDocument/2006/relationships/hyperlink" Target="http://www.leadera.com.br/" TargetMode="External"/><Relationship Id="rId12" Type="http://schemas.openxmlformats.org/officeDocument/2006/relationships/image" Target="../media/image97.sv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youleader.com.br/" TargetMode="External"/><Relationship Id="rId20" Type="http://schemas.openxmlformats.org/officeDocument/2006/relationships/image" Target="../media/image102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3.svg"/><Relationship Id="rId11" Type="http://schemas.openxmlformats.org/officeDocument/2006/relationships/image" Target="../media/image96.png"/><Relationship Id="rId5" Type="http://schemas.openxmlformats.org/officeDocument/2006/relationships/image" Target="../media/image92.png"/><Relationship Id="rId15" Type="http://schemas.openxmlformats.org/officeDocument/2006/relationships/image" Target="../media/image99.svg"/><Relationship Id="rId10" Type="http://schemas.openxmlformats.org/officeDocument/2006/relationships/hyperlink" Target="https://www.junglexp.com/" TargetMode="External"/><Relationship Id="rId19" Type="http://schemas.openxmlformats.org/officeDocument/2006/relationships/hyperlink" Target="https://www.gptwpartners.com.br/" TargetMode="External"/><Relationship Id="rId4" Type="http://schemas.openxmlformats.org/officeDocument/2006/relationships/hyperlink" Target="mailto:haline.aquino@greatplacetowork.com?subject=Quero%20saber%20mais%20sobre%20o%20Consulting!" TargetMode="External"/><Relationship Id="rId9" Type="http://schemas.openxmlformats.org/officeDocument/2006/relationships/image" Target="../media/image95.svg"/><Relationship Id="rId14" Type="http://schemas.openxmlformats.org/officeDocument/2006/relationships/image" Target="../media/image9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sz="quarter" idx="4294967295"/>
          </p:nvPr>
        </p:nvSpPr>
        <p:spPr>
          <a:xfrm>
            <a:off x="496773" y="4872177"/>
            <a:ext cx="6023957" cy="663019"/>
          </a:xfrm>
          <a:prstGeom prst="rect">
            <a:avLst/>
          </a:prstGeom>
        </p:spPr>
        <p:txBody>
          <a:bodyPr lIns="0" tIns="45720" rIns="91440" bIns="45720" anchor="ctr"/>
          <a:lstStyle/>
          <a:p>
            <a:pPr marL="0" indent="0">
              <a:buNone/>
            </a:pPr>
            <a:r>
              <a:rPr lang="en-US" sz="2600">
                <a:solidFill>
                  <a:srgbClr val="292B3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2023</a:t>
            </a:r>
          </a:p>
        </p:txBody>
      </p:sp>
      <p:pic>
        <p:nvPicPr>
          <p:cNvPr id="14" name="Gráfico 1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868" y="787850"/>
            <a:ext cx="2338134" cy="364154"/>
          </a:xfrm>
          <a:prstGeom prst="rect">
            <a:avLst/>
          </a:prstGeom>
        </p:spPr>
      </p:pic>
      <p:sp>
        <p:nvSpPr>
          <p:cNvPr id="16" name="Rectangle 12"/>
          <p:cNvSpPr/>
          <p:nvPr/>
        </p:nvSpPr>
        <p:spPr>
          <a:xfrm>
            <a:off x="28840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8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50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20" name="Título 4"/>
          <p:cNvSpPr txBox="1"/>
          <p:nvPr/>
        </p:nvSpPr>
        <p:spPr>
          <a:xfrm>
            <a:off x="434847" y="2739161"/>
            <a:ext cx="6151417" cy="1120375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>
                <a:effectLst/>
                <a:latin typeface="Segoe UI" panose="020B0502040204020203" pitchFamily="34" charset="0"/>
              </a:rPr>
              <a:t>Relatório de Resultados</a:t>
            </a:r>
          </a:p>
          <a:p>
            <a:r>
              <a:rPr lang="pt-BR" sz="2200">
                <a:effectLst/>
                <a:latin typeface="Segoe UI" panose="020B0502040204020203" pitchFamily="34" charset="0"/>
              </a:rPr>
              <a:t>da Pesquisa de clima GPTW</a:t>
            </a:r>
            <a:endParaRPr lang="pt-BR" sz="2200"/>
          </a:p>
        </p:txBody>
      </p:sp>
      <p:sp>
        <p:nvSpPr>
          <p:cNvPr id="492" name="PlaceHolder 2"/>
          <p:cNvSpPr>
            <a:spLocks noGrp="1"/>
          </p:cNvSpPr>
          <p:nvPr/>
        </p:nvSpPr>
        <p:spPr>
          <a:xfrm>
            <a:off x="449590" y="3287880"/>
            <a:ext cx="6150600" cy="11196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buNone/>
            </a:pPr>
            <a:endParaRPr lang="pt-BR" sz="4500" b="1" strike="noStrike" spc="-1" dirty="0">
              <a:solidFill>
                <a:srgbClr val="FF1628"/>
              </a:solidFill>
              <a:latin typeface="Segoe UI Black"/>
              <a:ea typeface="Segoe UI Black"/>
            </a:endParaRPr>
          </a:p>
        </p:txBody>
      </p:sp>
      <p:pic>
        <p:nvPicPr>
          <p:cNvPr id="2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6CEB7F83-1394-997A-7F36-C07D19238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790" y="2319338"/>
            <a:ext cx="2219325" cy="22193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5105068" y="2763537"/>
            <a:ext cx="63204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RESULTADOS</a:t>
            </a:r>
          </a:p>
          <a:p>
            <a:r>
              <a:rPr lang="en-US" sz="600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DA PESQUISA</a:t>
            </a:r>
          </a:p>
          <a:p>
            <a:endParaRPr lang="pt-BR" sz="600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5131702" y="2178749"/>
            <a:ext cx="4495267" cy="398356"/>
          </a:xfrm>
        </p:spPr>
        <p:txBody>
          <a:bodyPr/>
          <a:lstStyle/>
          <a:p>
            <a:pPr algn="l"/>
            <a:r>
              <a:rPr lang="en-US" sz="2600">
                <a:solidFill>
                  <a:srgbClr val="FF1628"/>
                </a:solidFill>
                <a:latin typeface="Segoe UI Semibold" panose="020B0702040204020203" pitchFamily="34" charset="0"/>
                <a:ea typeface="Segoe UI Black" panose="020B0A02040204020203" pitchFamily="34" charset="0"/>
                <a:cs typeface="Segoe UI Semibold" panose="020B0702040204020203" pitchFamily="34" charset="0"/>
              </a:rPr>
              <a:t>NOME DA EMPRESA</a:t>
            </a:r>
          </a:p>
        </p:txBody>
      </p:sp>
      <p:sp>
        <p:nvSpPr>
          <p:cNvPr id="5" name="Rectangle 12"/>
          <p:cNvSpPr/>
          <p:nvPr/>
        </p:nvSpPr>
        <p:spPr>
          <a:xfrm>
            <a:off x="75322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" name="Rectangle 12"/>
          <p:cNvSpPr/>
          <p:nvPr/>
        </p:nvSpPr>
        <p:spPr>
          <a:xfrm>
            <a:off x="51261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510780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10</a:t>
            </a:fld>
            <a:endParaRPr lang="pt-BR" sz="800" b="1" kern="1200" spc="30" baseline="0">
              <a:solidFill>
                <a:schemeClr val="tx2">
                  <a:lumMod val="75000"/>
                  <a:lumOff val="2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1194411" y="4764093"/>
            <a:ext cx="209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rgbClr val="5C6066"/>
                </a:solidFill>
              </a:rPr>
              <a:t>Colaboradores que </a:t>
            </a:r>
            <a:r>
              <a:rPr lang="pt-BR" sz="1400" i="1">
                <a:solidFill>
                  <a:srgbClr val="5C6066"/>
                </a:solidFill>
              </a:rPr>
              <a:t>receberam o convite </a:t>
            </a:r>
            <a:r>
              <a:rPr lang="pt-BR" sz="1400">
                <a:solidFill>
                  <a:srgbClr val="5C6066"/>
                </a:solidFill>
              </a:rPr>
              <a:t>para participar da pesquisa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194411" y="4363983"/>
            <a:ext cx="209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292B30"/>
                </a:solidFill>
                <a:latin typeface="+mj-lt"/>
              </a:rPr>
              <a:t>Convidados</a:t>
            </a:r>
          </a:p>
        </p:txBody>
      </p:sp>
      <p:sp>
        <p:nvSpPr>
          <p:cNvPr id="18" name="Elipse 17"/>
          <p:cNvSpPr/>
          <p:nvPr/>
        </p:nvSpPr>
        <p:spPr>
          <a:xfrm>
            <a:off x="1339516" y="2407577"/>
            <a:ext cx="1800000" cy="1800000"/>
          </a:xfrm>
          <a:prstGeom prst="ellipse">
            <a:avLst/>
          </a:prstGeom>
          <a:noFill/>
          <a:ln w="38100">
            <a:solidFill>
              <a:srgbClr val="292B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altLang="pt-BR" sz="3400">
                <a:solidFill>
                  <a:srgbClr val="292B30"/>
                </a:solidFill>
                <a:latin typeface="+mj-lt"/>
              </a:rPr>
              <a:t>31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8907378" y="4764093"/>
            <a:ext cx="209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rgbClr val="5C6066"/>
                </a:solidFill>
              </a:rPr>
              <a:t>Comentários feitos com base nas </a:t>
            </a:r>
            <a:r>
              <a:rPr lang="pt-BR" sz="1400" i="1">
                <a:solidFill>
                  <a:srgbClr val="5C6066"/>
                </a:solidFill>
              </a:rPr>
              <a:t>questões abertas</a:t>
            </a:r>
            <a:r>
              <a:rPr lang="pt-BR" sz="1400">
                <a:solidFill>
                  <a:srgbClr val="5C6066"/>
                </a:solidFill>
              </a:rPr>
              <a:t> apresentadas ao final da pesquisa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907378" y="4363983"/>
            <a:ext cx="209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B20084"/>
                </a:solidFill>
                <a:latin typeface="+mj-lt"/>
              </a:rPr>
              <a:t>Comentários</a:t>
            </a:r>
          </a:p>
        </p:txBody>
      </p:sp>
      <p:sp>
        <p:nvSpPr>
          <p:cNvPr id="39" name="Elipse 38"/>
          <p:cNvSpPr/>
          <p:nvPr/>
        </p:nvSpPr>
        <p:spPr>
          <a:xfrm>
            <a:off x="3910505" y="2407577"/>
            <a:ext cx="1800000" cy="1800000"/>
          </a:xfrm>
          <a:prstGeom prst="ellipse">
            <a:avLst/>
          </a:prstGeom>
          <a:noFill/>
          <a:ln w="38100">
            <a:solidFill>
              <a:srgbClr val="1460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altLang="pt-BR" sz="3400">
                <a:solidFill>
                  <a:srgbClr val="1460A5"/>
                </a:solidFill>
                <a:latin typeface="+mj-lt"/>
              </a:rPr>
              <a:t>31</a:t>
            </a:r>
            <a:endParaRPr lang="en-US" sz="6000">
              <a:solidFill>
                <a:srgbClr val="1460A5"/>
              </a:solidFill>
              <a:latin typeface="+mj-lt"/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3765400" y="4764093"/>
            <a:ext cx="209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>
                <a:solidFill>
                  <a:srgbClr val="5C6066"/>
                </a:solidFill>
              </a:rPr>
              <a:t>Colaboradores que </a:t>
            </a:r>
            <a:r>
              <a:rPr lang="pt-BR" sz="1400" i="1">
                <a:solidFill>
                  <a:srgbClr val="5C6066"/>
                </a:solidFill>
              </a:rPr>
              <a:t>participaram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3765400" y="4363983"/>
            <a:ext cx="209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1460A5"/>
                </a:solidFill>
                <a:latin typeface="+mj-lt"/>
              </a:rPr>
              <a:t>Respondentes</a:t>
            </a:r>
          </a:p>
        </p:txBody>
      </p:sp>
      <p:sp>
        <p:nvSpPr>
          <p:cNvPr id="43" name="Elipse 42"/>
          <p:cNvSpPr/>
          <p:nvPr/>
        </p:nvSpPr>
        <p:spPr>
          <a:xfrm>
            <a:off x="6481494" y="2407577"/>
            <a:ext cx="1800000" cy="1800000"/>
          </a:xfrm>
          <a:prstGeom prst="ellipse">
            <a:avLst/>
          </a:prstGeom>
          <a:noFill/>
          <a:ln w="38100">
            <a:solidFill>
              <a:srgbClr val="411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altLang="pt-BR" sz="3400">
                <a:solidFill>
                  <a:srgbClr val="41197F"/>
                </a:solidFill>
                <a:latin typeface="+mj-lt"/>
              </a:rPr>
              <a:t>100%</a:t>
            </a:r>
            <a:endParaRPr lang="en-US" sz="4800">
              <a:solidFill>
                <a:srgbClr val="41197F"/>
              </a:solidFill>
              <a:latin typeface="+mj-lt"/>
            </a:endParaRPr>
          </a:p>
        </p:txBody>
      </p:sp>
      <p:sp>
        <p:nvSpPr>
          <p:cNvPr id="44" name="CaixaDeTexto 43"/>
          <p:cNvSpPr txBox="1"/>
          <p:nvPr/>
        </p:nvSpPr>
        <p:spPr>
          <a:xfrm>
            <a:off x="6336389" y="4764093"/>
            <a:ext cx="2090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i="1">
                <a:solidFill>
                  <a:srgbClr val="5C6066"/>
                </a:solidFill>
              </a:rPr>
              <a:t>Porcentagem</a:t>
            </a:r>
            <a:r>
              <a:rPr lang="pt-BR" sz="1400">
                <a:solidFill>
                  <a:srgbClr val="5C6066"/>
                </a:solidFill>
              </a:rPr>
              <a:t> que representa quantos colaboradores participaram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6336389" y="4363983"/>
            <a:ext cx="2090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>
                <a:solidFill>
                  <a:srgbClr val="41197F"/>
                </a:solidFill>
                <a:latin typeface="+mj-lt"/>
              </a:rPr>
              <a:t>Participação</a:t>
            </a:r>
          </a:p>
        </p:txBody>
      </p:sp>
      <p:sp>
        <p:nvSpPr>
          <p:cNvPr id="2" name="Título 4"/>
          <p:cNvSpPr txBox="1"/>
          <p:nvPr/>
        </p:nvSpPr>
        <p:spPr>
          <a:xfrm>
            <a:off x="1054765" y="1149478"/>
            <a:ext cx="7371833" cy="5066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Participação dos colaboradores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3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11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5" name="Elipse 34"/>
          <p:cNvSpPr/>
          <p:nvPr/>
        </p:nvSpPr>
        <p:spPr>
          <a:xfrm>
            <a:off x="9052483" y="2407577"/>
            <a:ext cx="1800000" cy="1800000"/>
          </a:xfrm>
          <a:prstGeom prst="ellipse">
            <a:avLst/>
          </a:prstGeom>
          <a:noFill/>
          <a:ln w="38100">
            <a:solidFill>
              <a:srgbClr val="B2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altLang="pt-BR" sz="3400">
                <a:solidFill>
                  <a:srgbClr val="B20084"/>
                </a:solidFill>
                <a:latin typeface="+mj-lt"/>
              </a:rPr>
              <a:t>47</a:t>
            </a:r>
            <a:endParaRPr lang="en-US" sz="6000">
              <a:solidFill>
                <a:srgbClr val="B20084"/>
              </a:solidFill>
              <a:latin typeface="+mj-lt"/>
            </a:endParaRPr>
          </a:p>
        </p:txBody>
      </p:sp>
      <p:cxnSp>
        <p:nvCxnSpPr>
          <p:cNvPr id="28" name="Conector reto 27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32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33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34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8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42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46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/>
          <p:nvPr/>
        </p:nvGraphicFramePr>
        <p:xfrm>
          <a:off x="886049" y="1647389"/>
          <a:ext cx="7401923" cy="3563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Google Shape;1743;p37"/>
          <p:cNvSpPr txBox="1"/>
          <p:nvPr/>
        </p:nvSpPr>
        <p:spPr>
          <a:xfrm>
            <a:off x="1592807" y="5017550"/>
            <a:ext cx="119303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Nota Atual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0" name="Google Shape;1743;p37"/>
          <p:cNvSpPr txBox="1"/>
          <p:nvPr/>
        </p:nvSpPr>
        <p:spPr>
          <a:xfrm>
            <a:off x="3370902" y="5017550"/>
            <a:ext cx="99790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VA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2" name="Google Shape;1743;p37"/>
          <p:cNvSpPr txBox="1"/>
          <p:nvPr/>
        </p:nvSpPr>
        <p:spPr>
          <a:xfrm>
            <a:off x="5083285" y="5017550"/>
            <a:ext cx="99790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VE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3" name="Google Shape;1743;p37"/>
          <p:cNvSpPr txBox="1"/>
          <p:nvPr/>
        </p:nvSpPr>
        <p:spPr>
          <a:xfrm>
            <a:off x="6689725" y="5017770"/>
            <a:ext cx="1167765" cy="349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rgbClr val="5C6066"/>
                </a:solidFill>
                <a:latin typeface="Segoe UI" panose="020B0502040204020203" pitchFamily="34" charset="0"/>
                <a:ea typeface="Fira Sans Extra Condensed SemiBold"/>
                <a:cs typeface="Segoe UI" panose="020B0502040204020203" pitchFamily="34" charset="0"/>
                <a:sym typeface="Fira Sans Extra Condensed SemiBold"/>
              </a:rPr>
              <a:t>Benchmark</a:t>
            </a:r>
            <a:endParaRPr sz="1400" b="1">
              <a:solidFill>
                <a:srgbClr val="5C6066"/>
              </a:solidFill>
              <a:latin typeface="Segoe UI" panose="020B0502040204020203" pitchFamily="34" charset="0"/>
              <a:ea typeface="Fira Sans Extra Condensed SemiBold"/>
              <a:cs typeface="Segoe UI" panose="020B0502040204020203" pitchFamily="34" charset="0"/>
              <a:sym typeface="Fira Sans Extra Condensed SemiBold"/>
            </a:endParaRPr>
          </a:p>
        </p:txBody>
      </p:sp>
      <p:sp>
        <p:nvSpPr>
          <p:cNvPr id="65" name="Google Shape;1742;p37"/>
          <p:cNvSpPr txBox="1"/>
          <p:nvPr/>
        </p:nvSpPr>
        <p:spPr>
          <a:xfrm>
            <a:off x="1576849" y="5307362"/>
            <a:ext cx="1221510" cy="4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Média da pesquisa de clima</a:t>
            </a:r>
          </a:p>
        </p:txBody>
      </p:sp>
      <p:sp>
        <p:nvSpPr>
          <p:cNvPr id="66" name="Google Shape;1742;p37"/>
          <p:cNvSpPr txBox="1"/>
          <p:nvPr/>
        </p:nvSpPr>
        <p:spPr>
          <a:xfrm>
            <a:off x="3389339" y="5307362"/>
            <a:ext cx="1047968" cy="45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Visão</a:t>
            </a:r>
            <a:b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</a:br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da Área</a:t>
            </a:r>
          </a:p>
        </p:txBody>
      </p:sp>
      <p:sp>
        <p:nvSpPr>
          <p:cNvPr id="67" name="Google Shape;1742;p37"/>
          <p:cNvSpPr txBox="1"/>
          <p:nvPr/>
        </p:nvSpPr>
        <p:spPr>
          <a:xfrm>
            <a:off x="5159081" y="5307361"/>
            <a:ext cx="1047968" cy="45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  <a:sym typeface="Roboto"/>
              </a:rPr>
              <a:t>Visão da Empresa</a:t>
            </a:r>
          </a:p>
        </p:txBody>
      </p:sp>
      <p:sp>
        <p:nvSpPr>
          <p:cNvPr id="68" name="Google Shape;1742;p37"/>
          <p:cNvSpPr txBox="1"/>
          <p:nvPr/>
        </p:nvSpPr>
        <p:spPr>
          <a:xfrm>
            <a:off x="6485579" y="5317466"/>
            <a:ext cx="1708978" cy="445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pt-BR" altLang="pt-BR" sz="1000" dirty="0">
                <a:solidFill>
                  <a:srgbClr val="5C6066"/>
                </a:solidFill>
                <a:latin typeface="Segoe UI"/>
                <a:cs typeface="Segoe UI"/>
                <a:sym typeface="Roboto"/>
              </a:rPr>
              <a:t>150 Melhores GPTW - Nacional 2022</a:t>
            </a:r>
            <a:endParaRPr lang="pt-PT" altLang="pt-BR" sz="1000" dirty="0" err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  <a:sym typeface="Roboto"/>
            </a:endParaRPr>
          </a:p>
        </p:txBody>
      </p:sp>
      <p:sp>
        <p:nvSpPr>
          <p:cNvPr id="2" name="Título 4"/>
          <p:cNvSpPr txBox="1"/>
          <p:nvPr/>
        </p:nvSpPr>
        <p:spPr>
          <a:xfrm>
            <a:off x="1771239" y="643270"/>
            <a:ext cx="10797124" cy="4678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Índice de </a:t>
            </a:r>
            <a:r>
              <a:rPr lang="pt-BR" sz="3800" b="0" err="1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favorabilidade</a:t>
            </a:r>
            <a:endParaRPr lang="en-US" sz="38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sp>
        <p:nvSpPr>
          <p:cNvPr id="32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3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12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9" name="CaixaDeTexto 9"/>
          <p:cNvSpPr/>
          <p:nvPr/>
        </p:nvSpPr>
        <p:spPr>
          <a:xfrm>
            <a:off x="9205560" y="2103480"/>
            <a:ext cx="2711520" cy="569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Visão da Área, ou seja, </a:t>
            </a:r>
            <a:r>
              <a:rPr lang="pt-BR" sz="1050" b="0" i="1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a percepção dos funcionários</a:t>
            </a: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 sobre a área em que trabalham e seus gestores diretos</a:t>
            </a:r>
            <a:endParaRPr lang="pt-BR" sz="1050" b="0" strike="noStrike" spc="-1">
              <a:latin typeface="Arial" panose="020B0604020202020204"/>
            </a:endParaRPr>
          </a:p>
        </p:txBody>
      </p:sp>
      <p:sp>
        <p:nvSpPr>
          <p:cNvPr id="20" name="CaixaDeTexto 10"/>
          <p:cNvSpPr/>
          <p:nvPr/>
        </p:nvSpPr>
        <p:spPr>
          <a:xfrm>
            <a:off x="9205560" y="1885320"/>
            <a:ext cx="27115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VA (Visão área)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21" name="CaixaDeTexto 11"/>
          <p:cNvSpPr/>
          <p:nvPr/>
        </p:nvSpPr>
        <p:spPr>
          <a:xfrm>
            <a:off x="9205560" y="3108960"/>
            <a:ext cx="271152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Visão da Empresa, ou seja, </a:t>
            </a:r>
            <a:r>
              <a:rPr lang="pt-BR" sz="1050" b="0" i="1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a percepção</a:t>
            </a:r>
            <a:endParaRPr lang="pt-BR" sz="105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050" b="0" i="1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dos funcionários</a:t>
            </a: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 sobre a organização</a:t>
            </a:r>
            <a:endParaRPr lang="pt-BR" sz="105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05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como um todo e sua alta direção</a:t>
            </a:r>
            <a:endParaRPr lang="pt-BR" sz="1050" b="0" strike="noStrike" spc="-1">
              <a:latin typeface="Arial" panose="020B0604020202020204"/>
            </a:endParaRPr>
          </a:p>
        </p:txBody>
      </p:sp>
      <p:sp>
        <p:nvSpPr>
          <p:cNvPr id="22" name="CaixaDeTexto 12"/>
          <p:cNvSpPr/>
          <p:nvPr/>
        </p:nvSpPr>
        <p:spPr>
          <a:xfrm>
            <a:off x="9205560" y="2885760"/>
            <a:ext cx="253908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VE (Visão empresa)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23" name="CaixaDeTexto 13"/>
          <p:cNvSpPr/>
          <p:nvPr/>
        </p:nvSpPr>
        <p:spPr>
          <a:xfrm>
            <a:off x="9205560" y="4172940"/>
            <a:ext cx="2674798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100" b="0" i="1" u="sng" strike="noStrike" spc="-1" dirty="0">
                <a:solidFill>
                  <a:srgbClr val="FF1628"/>
                </a:solidFill>
                <a:uFillTx/>
                <a:latin typeface="Segoe UI"/>
                <a:ea typeface="DejaVu Sans" panose="020B0606030804020204"/>
              </a:rPr>
              <a:t>Empresas Premiadas como as Melhores do Brasil para se trabalhar</a:t>
            </a:r>
            <a:endParaRPr lang="pt-BR" sz="1100" b="0" strike="noStrike" spc="-1" dirty="0">
              <a:latin typeface="Arial" panose="020B0604020202020204"/>
            </a:endParaRPr>
          </a:p>
        </p:txBody>
      </p:sp>
      <p:sp>
        <p:nvSpPr>
          <p:cNvPr id="24" name="CaixaDeTexto 14"/>
          <p:cNvSpPr/>
          <p:nvPr/>
        </p:nvSpPr>
        <p:spPr>
          <a:xfrm>
            <a:off x="9205560" y="3920040"/>
            <a:ext cx="1517721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150 Melhores </a:t>
            </a:r>
            <a:endParaRPr lang="pt-BR" sz="1400" b="0" strike="noStrike" spc="-1" dirty="0">
              <a:latin typeface="Arial" panose="020B0604020202020204"/>
            </a:endParaRPr>
          </a:p>
        </p:txBody>
      </p:sp>
      <p:pic>
        <p:nvPicPr>
          <p:cNvPr id="25" name="Gráfico 70">
            <a:hlinkClick r:id="rId6" action="ppaction://hlinksldjump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016200" y="1951200"/>
            <a:ext cx="204840" cy="204840"/>
          </a:xfrm>
          <a:prstGeom prst="rect">
            <a:avLst/>
          </a:prstGeom>
          <a:ln w="0">
            <a:noFill/>
          </a:ln>
        </p:spPr>
      </p:pic>
      <p:pic>
        <p:nvPicPr>
          <p:cNvPr id="26" name="Gráfico 71">
            <a:hlinkClick r:id="rId6" action="ppaction://hlinksldjump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016200" y="2958120"/>
            <a:ext cx="204840" cy="204840"/>
          </a:xfrm>
          <a:prstGeom prst="rect">
            <a:avLst/>
          </a:prstGeom>
          <a:ln w="0">
            <a:noFill/>
          </a:ln>
        </p:spPr>
      </p:pic>
      <p:sp>
        <p:nvSpPr>
          <p:cNvPr id="27" name="CaixaDeTexto 11"/>
          <p:cNvSpPr/>
          <p:nvPr/>
        </p:nvSpPr>
        <p:spPr>
          <a:xfrm>
            <a:off x="9208080" y="5037120"/>
            <a:ext cx="2711520" cy="424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A média das notas VA (Visão Área)</a:t>
            </a:r>
            <a:endParaRPr lang="pt-BR" sz="11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100" b="0" strike="noStrike" spc="-1">
                <a:solidFill>
                  <a:srgbClr val="5C6167"/>
                </a:solidFill>
                <a:latin typeface="Segoe UI"/>
                <a:ea typeface="DejaVu Sans" panose="020B0606030804020204"/>
              </a:rPr>
              <a:t>e VE (Visão Empresa)</a:t>
            </a:r>
            <a:endParaRPr lang="pt-BR" sz="1100" b="0" strike="noStrike" spc="-1">
              <a:latin typeface="Arial" panose="020B0604020202020204"/>
            </a:endParaRPr>
          </a:p>
        </p:txBody>
      </p:sp>
      <p:sp>
        <p:nvSpPr>
          <p:cNvPr id="28" name="CaixaDeTexto 12"/>
          <p:cNvSpPr/>
          <p:nvPr/>
        </p:nvSpPr>
        <p:spPr>
          <a:xfrm>
            <a:off x="9210240" y="4790520"/>
            <a:ext cx="27115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Nota atual</a:t>
            </a:r>
            <a:endParaRPr lang="pt-BR" sz="1400" b="0" strike="noStrike" spc="-1">
              <a:latin typeface="Arial" panose="020B0604020202020204"/>
            </a:endParaRPr>
          </a:p>
        </p:txBody>
      </p:sp>
      <p:pic>
        <p:nvPicPr>
          <p:cNvPr id="29" name="Gráfico 70">
            <a:hlinkClick r:id="rId6" action="ppaction://hlinksldjump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016200" y="3975120"/>
            <a:ext cx="204840" cy="204840"/>
          </a:xfrm>
          <a:prstGeom prst="rect">
            <a:avLst/>
          </a:prstGeom>
          <a:ln w="0">
            <a:noFill/>
          </a:ln>
        </p:spPr>
      </p:pic>
      <p:pic>
        <p:nvPicPr>
          <p:cNvPr id="30" name="Gráfico 70">
            <a:hlinkClick r:id="rId6" action="ppaction://hlinksldjump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9016200" y="4841640"/>
            <a:ext cx="204840" cy="204840"/>
          </a:xfrm>
          <a:prstGeom prst="rect">
            <a:avLst/>
          </a:prstGeom>
          <a:ln w="0">
            <a:noFill/>
          </a:ln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4559" y="5161492"/>
            <a:ext cx="209550" cy="20955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3891" y="5153025"/>
            <a:ext cx="209550" cy="20955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7225" y="5144558"/>
            <a:ext cx="209550" cy="209550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558" y="5102225"/>
            <a:ext cx="209550" cy="209550"/>
          </a:xfrm>
          <a:prstGeom prst="rect">
            <a:avLst/>
          </a:prstGeom>
        </p:spPr>
      </p:pic>
      <p:sp>
        <p:nvSpPr>
          <p:cNvPr id="35" name="CaixaDeTexto 14"/>
          <p:cNvSpPr/>
          <p:nvPr/>
        </p:nvSpPr>
        <p:spPr>
          <a:xfrm>
            <a:off x="10432307" y="3911574"/>
            <a:ext cx="93188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spc="-1" dirty="0">
                <a:solidFill>
                  <a:srgbClr val="5C6066"/>
                </a:solidFill>
                <a:latin typeface="Segoe UI Black"/>
                <a:ea typeface="DejaVu Sans" panose="020B0606030804020204"/>
              </a:rPr>
              <a:t>2022</a:t>
            </a:r>
            <a:endParaRPr lang="pt-BR" sz="1400" b="0" strike="noStrike" spc="-1" dirty="0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Gráfico 28"/>
          <p:cNvGraphicFramePr/>
          <p:nvPr/>
        </p:nvGraphicFramePr>
        <p:xfrm>
          <a:off x="1924819" y="1661989"/>
          <a:ext cx="8342362" cy="458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ítulo 4"/>
          <p:cNvSpPr txBox="1"/>
          <p:nvPr/>
        </p:nvSpPr>
        <p:spPr>
          <a:xfrm>
            <a:off x="1771239" y="643270"/>
            <a:ext cx="10797124" cy="4678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Resultados por dimensão</a:t>
            </a:r>
            <a:endParaRPr lang="en-US" sz="38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Gráfico 3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13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4"/>
          <p:cNvSpPr txBox="1"/>
          <p:nvPr/>
        </p:nvSpPr>
        <p:spPr>
          <a:xfrm>
            <a:off x="862156" y="493582"/>
            <a:ext cx="7371833" cy="5066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Principais Fortalezas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14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880440" y="5152807"/>
            <a:ext cx="1077813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*</a:t>
            </a:r>
            <a:r>
              <a:rPr lang="pt-BR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Não consideramos as 04 afirmativas que tratam de diversidade pois é necessário realizar uma análise profunda e única da representatividade de cada empresa.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92800" y="1458000"/>
          <a:ext cx="10400397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4 maiores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É fácil se aproximar da gestão e é também fácil falar com ela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As pessoas aqui são bem tratadas independentemente de sua idade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Quando vejo o que fazemos por aqui, sinto orgulho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Tenho orgulho de contar a outras pessoas que trabalho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4"/>
          <p:cNvSpPr txBox="1"/>
          <p:nvPr/>
        </p:nvSpPr>
        <p:spPr>
          <a:xfrm>
            <a:off x="862156" y="493582"/>
            <a:ext cx="9385161" cy="5066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Principais Oportunidades de Melhoria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5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15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92800" y="1458000"/>
          <a:ext cx="10400397" cy="30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4 menores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Posso me ausentar do trabalho quando necessário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Acredito que a quantia que recebo como participação nos resultados da organização é justa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contrata pessoas que se enquadram bem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Este é um lugar psicológica e emocionalmente saudável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/>
          <p:nvPr/>
        </p:nvSpPr>
        <p:spPr>
          <a:xfrm>
            <a:off x="881150" y="5045231"/>
            <a:ext cx="1077813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*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Essas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afirmativas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não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entram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no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cálculo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da nota da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pesquisa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de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clima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, mas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são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indicadores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importantíssimos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.</a:t>
            </a:r>
          </a:p>
          <a:p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*As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afirmativas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que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não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possuem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Benchmark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são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as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afirmativas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volantes que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foram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escolhidas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pela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empresa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e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por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isso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não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têm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i="1" err="1">
                <a:solidFill>
                  <a:schemeClr val="accent2">
                    <a:lumMod val="75000"/>
                    <a:lumOff val="25000"/>
                  </a:schemeClr>
                </a:solidFill>
              </a:rPr>
              <a:t>crítica</a:t>
            </a:r>
            <a:r>
              <a:rPr lang="en-US" sz="1100" i="1">
                <a:solidFill>
                  <a:schemeClr val="accent2">
                    <a:lumMod val="75000"/>
                    <a:lumOff val="25000"/>
                  </a:schemeClr>
                </a:solidFill>
              </a:rPr>
              <a:t>.</a:t>
            </a:r>
            <a:endParaRPr lang="en-US" sz="1400" i="1">
              <a:solidFill>
                <a:schemeClr val="accent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ítulo 4"/>
          <p:cNvSpPr txBox="1"/>
          <p:nvPr/>
        </p:nvSpPr>
        <p:spPr>
          <a:xfrm>
            <a:off x="862156" y="493582"/>
            <a:ext cx="10797124" cy="5066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FF0000"/>
                </a:solidFill>
                <a:latin typeface="Segoe UI Black"/>
                <a:ea typeface="Segoe UI Black"/>
              </a:rPr>
              <a:t>Adicionais</a:t>
            </a:r>
            <a:endParaRPr lang="en-US" b="0">
              <a:solidFill>
                <a:srgbClr val="FF0000"/>
              </a:solidFill>
              <a:latin typeface="Segoe UI Black"/>
              <a:ea typeface="Segoe UI Black"/>
            </a:endParaRPr>
          </a:p>
        </p:txBody>
      </p:sp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16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864000" y="1152000"/>
          <a:ext cx="10400397" cy="241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Este é um lugar amistoso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Existe um sentimento de "família" ou de "equipe" por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Sinto que estamos todos(as) "no mesmo barco"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2"/>
          <p:cNvSpPr txBox="1"/>
          <p:nvPr/>
        </p:nvSpPr>
        <p:spPr>
          <a:xfrm>
            <a:off x="1067253" y="1876916"/>
            <a:ext cx="10129762" cy="178068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2400">
                <a:solidFill>
                  <a:srgbClr val="5C6066"/>
                </a:solidFill>
              </a:rPr>
              <a:t>Essa pergunta tem como objetivo criar uma equivalência entre as respostas da percepção dos colaboradores quando fazemos essa pergunta diretamente versus a nota da avaliação da </a:t>
            </a:r>
            <a:r>
              <a:rPr lang="pt-BR" sz="2400" i="1">
                <a:solidFill>
                  <a:srgbClr val="5C6066"/>
                </a:solidFill>
              </a:rPr>
              <a:t>pesquisa de clima GPTW</a:t>
            </a:r>
            <a:r>
              <a:rPr lang="pt-BR" sz="2400">
                <a:solidFill>
                  <a:srgbClr val="5C6066"/>
                </a:solidFill>
              </a:rPr>
              <a:t>.</a:t>
            </a:r>
          </a:p>
        </p:txBody>
      </p:sp>
      <p:sp>
        <p:nvSpPr>
          <p:cNvPr id="14" name="Título 4"/>
          <p:cNvSpPr txBox="1"/>
          <p:nvPr/>
        </p:nvSpPr>
        <p:spPr>
          <a:xfrm>
            <a:off x="1108632" y="1149478"/>
            <a:ext cx="10797124" cy="50665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 dirty="0">
                <a:solidFill>
                  <a:srgbClr val="5C6066"/>
                </a:solidFill>
                <a:latin typeface="Segoe UI Black"/>
                <a:ea typeface="Segoe UI Black"/>
              </a:rPr>
              <a:t>A Empresa é um </a:t>
            </a:r>
            <a:r>
              <a:rPr lang="pt-BR" b="0">
                <a:solidFill>
                  <a:srgbClr val="FF0000"/>
                </a:solidFill>
                <a:latin typeface="Segoe UI Black"/>
                <a:ea typeface="Segoe UI Black"/>
              </a:rPr>
              <a:t>Great Place T</a:t>
            </a:r>
            <a:r>
              <a:rPr lang="pt-BR" b="0" dirty="0">
                <a:solidFill>
                  <a:srgbClr val="FF0000"/>
                </a:solidFill>
                <a:latin typeface="Segoe UI Black"/>
                <a:ea typeface="Segoe UI Black"/>
              </a:rPr>
              <a:t>o Work?</a:t>
            </a:r>
            <a:endParaRPr lang="en-US" b="0" dirty="0">
              <a:solidFill>
                <a:srgbClr val="FF0000"/>
              </a:solidFill>
              <a:latin typeface="Segoe UI Black"/>
              <a:ea typeface="Segoe UI Black"/>
            </a:endParaRPr>
          </a:p>
        </p:txBody>
      </p:sp>
      <p:sp>
        <p:nvSpPr>
          <p:cNvPr id="1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17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18" name="Conector reto 17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22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23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24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4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35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36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64000" y="3671999"/>
          <a:ext cx="10400397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4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4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4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Levando-se tudo em conta, eu diria que este é um excelente lugar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Média Great Place to Work®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527368" y="3083133"/>
            <a:ext cx="8988425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INDICADOR DE COMPETITIVIDADE</a:t>
            </a:r>
            <a:endParaRPr lang="en-US" sz="600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60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endParaRPr lang="pt-BR" sz="60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69" y="1233995"/>
            <a:ext cx="1685920" cy="168592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18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522593" y="5126969"/>
            <a:ext cx="6216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err="1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Em</a:t>
            </a:r>
            <a:r>
              <a:rPr lang="en-US" sz="1800" b="1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relação</a:t>
            </a:r>
            <a:r>
              <a:rPr lang="en-US" sz="1800" b="1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 </a:t>
            </a:r>
            <a:r>
              <a:rPr lang="en-US" sz="1800" b="1" err="1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ao</a:t>
            </a:r>
            <a:r>
              <a:rPr lang="en-US" sz="1800" b="1">
                <a:solidFill>
                  <a:srgbClr val="FFFFFF"/>
                </a:solidFill>
                <a:latin typeface="Segoe UI" panose="020B0502040204020203" pitchFamily="34" charset="0"/>
                <a:ea typeface="Segoe UI Black"/>
                <a:cs typeface="Segoe UI" panose="020B0502040204020203" pitchFamily="34" charset="0"/>
              </a:rPr>
              <a:t> benchmark</a:t>
            </a:r>
            <a:endParaRPr lang="pt-BR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862156" y="493582"/>
            <a:ext cx="10797124" cy="5066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Indicador de competitividade GPTW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19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46000" y="1170000"/>
          <a:ext cx="10400400" cy="52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10 maiores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BMK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deixa claras suas expectativas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Quando as pessoas mudam de função ou de área, a organização faz com que se sintam rapidamente "em casa"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A organização me oferece treinamento ou outras formas de desenvolvimento para o meu crescimento profissional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sabe coordenar pessoas e distribuir tarefas adequadamente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Eu me sinto bem com a forma pela qual contribuímos para a comunidade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Posso fazer qualquer pergunta razoável à gestão e obter respostas diretas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Pode-se contar com a colaboração das pessoas por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Nós sempre comemoramos eventos especiais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88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Eu recebo os equipamentos e recursos necessários para realizar meu trabalho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É fácil se aproximar da gestão e é também fácil falar com ela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100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29636" y="384892"/>
            <a:ext cx="8041732" cy="540470"/>
          </a:xfrm>
        </p:spPr>
        <p:txBody>
          <a:bodyPr anchor="t"/>
          <a:lstStyle/>
          <a:p>
            <a:r>
              <a:rPr lang="pt-BR" sz="3000">
                <a:latin typeface="Segoe UI Black" panose="020B0A02040204020203" pitchFamily="34" charset="0"/>
                <a:ea typeface="Segoe UI Black" panose="020B0A02040204020203" pitchFamily="34" charset="0"/>
              </a:rPr>
              <a:t>O que você vai encontrar nesse relatório:</a:t>
            </a:r>
            <a:endParaRPr lang="en-US" sz="300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9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2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1" name="Espaço Reservado para Texto 5">
            <a:hlinkClick r:id="rId4" action="ppaction://hlinksldjump"/>
          </p:cNvPr>
          <p:cNvSpPr txBox="1"/>
          <p:nvPr/>
        </p:nvSpPr>
        <p:spPr>
          <a:xfrm>
            <a:off x="1726130" y="1399367"/>
            <a:ext cx="5652495" cy="3306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+mj-lt"/>
              <a:buAutoNum type="arabicPeriod" startAt="2"/>
            </a:pPr>
            <a:r>
              <a:rPr lang="pt-BR" sz="1600">
                <a:latin typeface="Segoe UI"/>
                <a:ea typeface="Segoe UI Black"/>
                <a:cs typeface="Segoe UI"/>
              </a:rPr>
              <a:t>Metodologia GPTW</a:t>
            </a:r>
          </a:p>
        </p:txBody>
      </p:sp>
      <p:sp>
        <p:nvSpPr>
          <p:cNvPr id="12" name="Espaço Reservado para Texto 5">
            <a:hlinkClick r:id="rId5" action="ppaction://hlinksldjump"/>
          </p:cNvPr>
          <p:cNvSpPr txBox="1"/>
          <p:nvPr/>
        </p:nvSpPr>
        <p:spPr>
          <a:xfrm>
            <a:off x="1726129" y="1760520"/>
            <a:ext cx="5652495" cy="3306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+mj-lt"/>
              <a:buAutoNum type="arabicPeriod" startAt="3"/>
            </a:pPr>
            <a:r>
              <a:rPr lang="pt-BR" sz="2200" b="1">
                <a:latin typeface="Segoe UI Black"/>
                <a:ea typeface="Segoe UI Black"/>
                <a:cs typeface="Segoe UI"/>
              </a:rPr>
              <a:t>Os resultados</a:t>
            </a:r>
            <a:endParaRPr lang="pt-BR" sz="2200" b="1">
              <a:solidFill>
                <a:schemeClr val="bg1"/>
              </a:solidFill>
              <a:latin typeface="Segoe UI Black"/>
              <a:ea typeface="Segoe UI Black"/>
              <a:cs typeface="Segoe UI"/>
            </a:endParaRPr>
          </a:p>
        </p:txBody>
      </p:sp>
      <p:sp>
        <p:nvSpPr>
          <p:cNvPr id="13" name="Espaço Reservado para Texto 5">
            <a:hlinkClick r:id="rId6" action="ppaction://hlinksldjump"/>
          </p:cNvPr>
          <p:cNvSpPr txBox="1"/>
          <p:nvPr/>
        </p:nvSpPr>
        <p:spPr>
          <a:xfrm>
            <a:off x="1748176" y="4288824"/>
            <a:ext cx="5652495" cy="3306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+mj-lt"/>
              <a:buAutoNum type="arabicPeriod" startAt="4"/>
            </a:pPr>
            <a:r>
              <a:rPr lang="pt-BR" sz="1600">
                <a:latin typeface="Segoe UI"/>
                <a:ea typeface="Segoe UI Black"/>
                <a:cs typeface="Segoe UI"/>
              </a:rPr>
              <a:t>Próximos Passos</a:t>
            </a:r>
          </a:p>
        </p:txBody>
      </p:sp>
      <p:sp>
        <p:nvSpPr>
          <p:cNvPr id="14" name="Espaço Reservado para Texto 5">
            <a:hlinkClick r:id="rId7" action="ppaction://hlinksldjump"/>
          </p:cNvPr>
          <p:cNvSpPr txBox="1"/>
          <p:nvPr/>
        </p:nvSpPr>
        <p:spPr>
          <a:xfrm>
            <a:off x="1748176" y="4668520"/>
            <a:ext cx="5652495" cy="33062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Font typeface="+mj-lt"/>
              <a:buAutoNum type="arabicPeriod" startAt="5"/>
            </a:pPr>
            <a:r>
              <a:rPr lang="pt-BR" sz="1600">
                <a:latin typeface="Segoe UI"/>
                <a:ea typeface="Segoe UI Black"/>
                <a:cs typeface="Segoe UI"/>
              </a:rPr>
              <a:t>Recomendações de Práticas</a:t>
            </a:r>
          </a:p>
          <a:p>
            <a:pPr>
              <a:spcAft>
                <a:spcPts val="600"/>
              </a:spcAft>
              <a:buClr>
                <a:srgbClr val="FFFFFF"/>
              </a:buClr>
              <a:buAutoNum type="arabicPeriod" startAt="5"/>
            </a:pPr>
            <a:r>
              <a:rPr lang="pt-BR" sz="1600">
                <a:latin typeface="Segoe UI"/>
                <a:ea typeface="Segoe UI Black"/>
                <a:cs typeface="Segoe UI"/>
              </a:rPr>
              <a:t>O GPTW</a:t>
            </a:r>
          </a:p>
          <a:p>
            <a:pPr>
              <a:spcAft>
                <a:spcPts val="600"/>
              </a:spcAft>
              <a:buClr>
                <a:srgbClr val="FFFFFF"/>
              </a:buClr>
              <a:buAutoNum type="arabicPeriod" startAt="5"/>
            </a:pPr>
            <a:r>
              <a:rPr lang="pt-BR" sz="1600">
                <a:latin typeface="Segoe UI"/>
                <a:ea typeface="Segoe UI Black"/>
                <a:cs typeface="Segoe UI"/>
              </a:rPr>
              <a:t>Saiba Mais</a:t>
            </a:r>
          </a:p>
        </p:txBody>
      </p:sp>
      <p:sp>
        <p:nvSpPr>
          <p:cNvPr id="19" name="Espaço Reservado para Texto 5">
            <a:hlinkClick r:id="rId8" action="ppaction://hlinksldjump"/>
          </p:cNvPr>
          <p:cNvSpPr txBox="1"/>
          <p:nvPr/>
        </p:nvSpPr>
        <p:spPr>
          <a:xfrm>
            <a:off x="1726129" y="2190538"/>
            <a:ext cx="5652495" cy="431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LcPeriod"/>
            </a:pPr>
            <a:r>
              <a:rPr lang="pt-BR" sz="22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Principais Resultados</a:t>
            </a:r>
          </a:p>
        </p:txBody>
      </p:sp>
      <p:sp>
        <p:nvSpPr>
          <p:cNvPr id="22" name="Espaço Reservado para Texto 5">
            <a:hlinkClick r:id="rId9" action="ppaction://hlinksldjump"/>
          </p:cNvPr>
          <p:cNvSpPr txBox="1"/>
          <p:nvPr/>
        </p:nvSpPr>
        <p:spPr>
          <a:xfrm>
            <a:off x="1726543" y="2612388"/>
            <a:ext cx="5652495" cy="431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LcPeriod" startAt="2"/>
            </a:pPr>
            <a:r>
              <a:rPr lang="pt-BR" sz="22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Demografias e Agrupamentos</a:t>
            </a:r>
          </a:p>
        </p:txBody>
      </p:sp>
      <p:sp>
        <p:nvSpPr>
          <p:cNvPr id="23" name="Espaço Reservado para Texto 5">
            <a:hlinkClick r:id="rId10" action="ppaction://hlinksldjump"/>
          </p:cNvPr>
          <p:cNvSpPr txBox="1"/>
          <p:nvPr/>
        </p:nvSpPr>
        <p:spPr>
          <a:xfrm>
            <a:off x="1726129" y="3020533"/>
            <a:ext cx="5652495" cy="431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LcPeriod" startAt="3"/>
            </a:pPr>
            <a:r>
              <a:rPr lang="pt-BR" sz="22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Estágios da Liderança</a:t>
            </a:r>
          </a:p>
        </p:txBody>
      </p:sp>
      <p:sp>
        <p:nvSpPr>
          <p:cNvPr id="24" name="Espaço Reservado para Texto 5">
            <a:hlinkClick r:id="rId11" action="ppaction://hlinksldjump"/>
          </p:cNvPr>
          <p:cNvSpPr txBox="1"/>
          <p:nvPr/>
        </p:nvSpPr>
        <p:spPr>
          <a:xfrm>
            <a:off x="1726129" y="3441387"/>
            <a:ext cx="5652495" cy="431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LcPeriod" startAt="4"/>
            </a:pPr>
            <a:r>
              <a:rPr lang="pt-BR" sz="22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IVR Velocidade da Inovação</a:t>
            </a:r>
          </a:p>
        </p:txBody>
      </p:sp>
      <p:pic>
        <p:nvPicPr>
          <p:cNvPr id="2" name="Gráfico 1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98252" y="5292294"/>
            <a:ext cx="877621" cy="877621"/>
          </a:xfrm>
          <a:prstGeom prst="rect">
            <a:avLst/>
          </a:prstGeom>
        </p:spPr>
      </p:pic>
      <p:sp>
        <p:nvSpPr>
          <p:cNvPr id="17" name="Espaço Reservado para Texto 5">
            <a:hlinkClick r:id="rId14" action="ppaction://hlinksldjump"/>
          </p:cNvPr>
          <p:cNvSpPr txBox="1"/>
          <p:nvPr/>
        </p:nvSpPr>
        <p:spPr>
          <a:xfrm>
            <a:off x="1733750" y="1070416"/>
            <a:ext cx="5652495" cy="3636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1600">
                <a:latin typeface="Segoe UI"/>
                <a:ea typeface="Segoe UI Black"/>
                <a:cs typeface="Segoe UI"/>
              </a:rPr>
              <a:t>Introdução</a:t>
            </a:r>
          </a:p>
        </p:txBody>
      </p:sp>
      <p:sp>
        <p:nvSpPr>
          <p:cNvPr id="4" name="Espaço Reservado para Texto 5">
            <a:hlinkClick r:id="rId15" action="ppaction://hlinksldjump"/>
          </p:cNvPr>
          <p:cNvSpPr txBox="1"/>
          <p:nvPr/>
        </p:nvSpPr>
        <p:spPr>
          <a:xfrm>
            <a:off x="1733750" y="3832000"/>
            <a:ext cx="6533474" cy="43134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/>
              </a:buClr>
              <a:buSzTx/>
              <a:buFont typeface="+mj-lt"/>
              <a:buAutoNum type="arabicPeriod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Aft>
                <a:spcPts val="600"/>
              </a:spcAft>
              <a:buNone/>
            </a:pPr>
            <a:r>
              <a:rPr lang="pt-BR" sz="22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e. E-NPS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93906" y="4653956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noProof="0">
                <a:solidFill>
                  <a:schemeClr val="bg1"/>
                </a:solidFill>
                <a:effectLst/>
                <a:highlight>
                  <a:srgbClr val="FF0000"/>
                </a:highlight>
                <a:latin typeface="+mn-lt"/>
                <a:cs typeface="Helvetica"/>
              </a:rPr>
              <a:t>NOVIDADE</a:t>
            </a:r>
            <a:endParaRPr lang="pt-BR"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862156" y="493582"/>
            <a:ext cx="10797124" cy="5066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Indicador de competitividade GPTW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20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46000" y="1170000"/>
          <a:ext cx="10400400" cy="523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3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l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Afirmativas com as 10 menores notas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VE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VA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BMK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 b="1">
                          <a:solidFill>
                            <a:srgbClr val="5F6066"/>
                          </a:solidFill>
                          <a:latin typeface="Segoe UI"/>
                        </a:rPr>
                        <a:t>≠</a:t>
                      </a:r>
                    </a:p>
                  </a:txBody>
                  <a:tcPr anchor="ctr"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Posso me ausentar do trabalho quando necessário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-22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contrata pessoas que se enquadram bem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Este é um lugar descontraído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93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Camaradagem - Aqui as pessoas se importam umas com as outras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Orgulho - Sinto que eu faço a diferença aqui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 gestão aqui dá autonomia às pessoas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-11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Imparcialidade - Acredito que a quantia que recebo como participação nos resultados da organização é justa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70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Este é um lugar psicológica e emocionalmente saudável para trabalhar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74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-6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Respeito - A gestão reconhece erros não intencionais como parte do negócio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84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81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89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840">
                <a:tc>
                  <a:txBody>
                    <a:bodyPr/>
                    <a:lstStyle/>
                    <a:p>
                      <a:pPr algn="l"/>
                      <a:r>
                        <a:rPr sz="1000">
                          <a:solidFill>
                            <a:srgbClr val="000000"/>
                          </a:solidFill>
                          <a:latin typeface="Segoe UI"/>
                        </a:rPr>
                        <a:t>Credibilidade - Acredito que a gestão só promoveria reduções de quadro como último recurso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87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92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sz="1800">
                          <a:solidFill>
                            <a:srgbClr val="000000"/>
                          </a:solidFill>
                          <a:latin typeface="Segoe UI"/>
                        </a:rPr>
                        <a:t>-5</a:t>
                      </a:r>
                    </a:p>
                  </a:txBody>
                  <a:tcPr anchor="ctr">
                    <a:lnT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4000" cap="flat" cmpd="sng" algn="ctr">
                      <a:solidFill>
                        <a:srgbClr val="69696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527368" y="3083133"/>
            <a:ext cx="71993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RESULTADOS POR AGRUPAMENTO</a:t>
            </a:r>
          </a:p>
          <a:p>
            <a:endParaRPr lang="pt-BR" sz="60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69" y="1233995"/>
            <a:ext cx="1685920" cy="168592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21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ítulo 4"/>
          <p:cNvSpPr txBox="1"/>
          <p:nvPr/>
        </p:nvSpPr>
        <p:spPr>
          <a:xfrm>
            <a:off x="1108632" y="1143295"/>
            <a:ext cx="10238862" cy="64406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que significa agrupamento?</a:t>
            </a:r>
            <a:endParaRPr lang="en-US" sz="38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176415" y="5434049"/>
            <a:ext cx="1023886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pt-BR" sz="1100" b="0" i="0" u="none" strike="noStrike">
                <a:solidFill>
                  <a:srgbClr val="5C6066"/>
                </a:solidFill>
                <a:effectLst/>
              </a:rPr>
              <a:t>E por isso é importante comunicar sobre a pesquisa e a confidencialidade assegurada pelo GPTW.</a:t>
            </a:r>
            <a:r>
              <a:rPr lang="en-US" sz="1100" b="0" i="0">
                <a:solidFill>
                  <a:srgbClr val="5C6066"/>
                </a:solidFill>
                <a:effectLst/>
              </a:rPr>
              <a:t>​</a:t>
            </a:r>
          </a:p>
          <a:p>
            <a:pPr algn="l" rtl="0" fontAlgn="base"/>
            <a:r>
              <a:rPr lang="pt-BR" sz="1100" b="0" i="0" u="none" strike="noStrike">
                <a:solidFill>
                  <a:srgbClr val="5C6066"/>
                </a:solidFill>
                <a:effectLst/>
              </a:rPr>
              <a:t>Funcionários inseguros costumam se alocar em diferentes agrupamentos, com medo de serem identificados. Isso prejudica a análise aprofundada dos resultados.</a:t>
            </a:r>
            <a:r>
              <a:rPr lang="en-US" sz="1100" b="0" i="0">
                <a:solidFill>
                  <a:srgbClr val="5C6066"/>
                </a:solidFill>
                <a:effectLst/>
              </a:rPr>
              <a:t>​</a:t>
            </a:r>
          </a:p>
        </p:txBody>
      </p:sp>
      <p:sp>
        <p:nvSpPr>
          <p:cNvPr id="7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8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Great Place To Work® Brasil. Todos os Direitos Reservados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22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227024" y="3120867"/>
            <a:ext cx="30571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>
                <a:solidFill>
                  <a:srgbClr val="5C6066"/>
                </a:solidFill>
                <a:effectLst/>
              </a:rPr>
              <a:t>A alocação nos agrupamentos é feita pelos próprios respondentes no momento da pesquisa, não pelo GPTW.</a:t>
            </a:r>
            <a:r>
              <a:rPr lang="pt-BR" sz="1800" b="0" i="0">
                <a:solidFill>
                  <a:srgbClr val="5C6066"/>
                </a:solidFill>
                <a:effectLst/>
              </a:rPr>
              <a:t>​</a:t>
            </a:r>
            <a:endParaRPr lang="pt-BR" sz="1800" b="0" i="0">
              <a:solidFill>
                <a:srgbClr val="5C6066"/>
              </a:solidFill>
              <a:effectLst/>
              <a:cs typeface="Segoe U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176415" y="3115063"/>
            <a:ext cx="25473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>
                <a:solidFill>
                  <a:srgbClr val="5C6066"/>
                </a:solidFill>
                <a:ea typeface="+mn-lt"/>
                <a:cs typeface="+mn-lt"/>
              </a:rPr>
              <a:t>A </a:t>
            </a:r>
            <a:r>
              <a:rPr lang="pt-BR" sz="1800" b="0" i="0" u="none" strike="noStrike">
                <a:solidFill>
                  <a:srgbClr val="5C6066"/>
                </a:solidFill>
                <a:effectLst/>
                <a:ea typeface="+mn-lt"/>
                <a:cs typeface="+mn-lt"/>
              </a:rPr>
              <a:t>pesquisa GPTW conta com</a:t>
            </a:r>
            <a:r>
              <a:rPr lang="pt-BR" sz="1800">
                <a:solidFill>
                  <a:srgbClr val="5C6066"/>
                </a:solidFill>
                <a:ea typeface="+mn-lt"/>
                <a:cs typeface="+mn-lt"/>
              </a:rPr>
              <a:t> </a:t>
            </a:r>
            <a:r>
              <a:rPr lang="pt-BR" sz="1800" b="0" i="0" u="none" strike="noStrike">
                <a:solidFill>
                  <a:srgbClr val="5C6066"/>
                </a:solidFill>
                <a:effectLst/>
                <a:ea typeface="+mn-lt"/>
                <a:cs typeface="+mn-lt"/>
              </a:rPr>
              <a:t>diferentes agrupamentos, </a:t>
            </a:r>
            <a:r>
              <a:rPr lang="pt-BR" sz="1800">
                <a:solidFill>
                  <a:srgbClr val="5C6066"/>
                </a:solidFill>
                <a:ea typeface="+mn-lt"/>
                <a:cs typeface="+mn-lt"/>
              </a:rPr>
              <a:t>como </a:t>
            </a:r>
            <a:r>
              <a:rPr lang="pt-BR" sz="1800" b="0" i="0" u="none" strike="noStrike">
                <a:solidFill>
                  <a:srgbClr val="5C6066"/>
                </a:solidFill>
                <a:effectLst/>
                <a:ea typeface="+mn-lt"/>
                <a:cs typeface="+mn-lt"/>
              </a:rPr>
              <a:t>cargo,</a:t>
            </a:r>
            <a:r>
              <a:rPr lang="pt-BR" sz="1800">
                <a:solidFill>
                  <a:srgbClr val="5C6066"/>
                </a:solidFill>
                <a:ea typeface="+mn-lt"/>
                <a:cs typeface="+mn-lt"/>
              </a:rPr>
              <a:t> </a:t>
            </a:r>
            <a:r>
              <a:rPr lang="pt-BR" sz="1800" b="0" i="0" u="none" strike="noStrike">
                <a:solidFill>
                  <a:srgbClr val="5C6066"/>
                </a:solidFill>
                <a:effectLst/>
                <a:ea typeface="+mn-lt"/>
                <a:cs typeface="+mn-lt"/>
              </a:rPr>
              <a:t>idade, gênero, entre outros.</a:t>
            </a:r>
          </a:p>
          <a:p>
            <a:r>
              <a:rPr lang="pt-BR" sz="1800" b="0" i="0">
                <a:solidFill>
                  <a:srgbClr val="5C6066"/>
                </a:solidFill>
                <a:effectLst/>
              </a:rPr>
              <a:t>​</a:t>
            </a:r>
            <a:endParaRPr lang="pt-BR" sz="1800" i="1">
              <a:solidFill>
                <a:srgbClr val="5C6066"/>
              </a:solidFill>
              <a:cs typeface="Segoe UI" panose="020B0502040204020203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919881" y="3115063"/>
            <a:ext cx="38285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u="none" strike="noStrike">
                <a:solidFill>
                  <a:srgbClr val="5C6066"/>
                </a:solidFill>
                <a:effectLst/>
              </a:rPr>
              <a:t>Apenas grupos com 5 ou mais respondentes possuem os índices de satisfação divulgados. Fazemos isso para proteger a identidade dos respondentes e a confidencialidade da pesquisa.</a:t>
            </a:r>
            <a:endParaRPr lang="pt-BR"/>
          </a:p>
        </p:txBody>
      </p:sp>
      <p:cxnSp>
        <p:nvCxnSpPr>
          <p:cNvPr id="2" name="Conector reto 1"/>
          <p:cNvCxnSpPr/>
          <p:nvPr/>
        </p:nvCxnSpPr>
        <p:spPr>
          <a:xfrm>
            <a:off x="3838298" y="1892519"/>
            <a:ext cx="0" cy="307296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/>
        </p:nvCxnSpPr>
        <p:spPr>
          <a:xfrm>
            <a:off x="7526319" y="1892519"/>
            <a:ext cx="0" cy="3072961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71" y="2255932"/>
            <a:ext cx="807215" cy="807215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7024" y="2255931"/>
            <a:ext cx="807215" cy="80721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9881" y="2255930"/>
            <a:ext cx="807215" cy="807215"/>
          </a:xfrm>
          <a:prstGeom prst="rect">
            <a:avLst/>
          </a:prstGeom>
        </p:spPr>
      </p:pic>
      <p:cxnSp>
        <p:nvCxnSpPr>
          <p:cNvPr id="35" name="Conector reto 34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39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40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41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42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43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44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862156" y="1943223"/>
            <a:ext cx="27123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/>
              <a:t>Se menos de 5 pessoas escolherem uma opção, o índice de satisfação não será exibido no gráfico. Fazemos isso para proteger o caráter confidencial da pesquisa.</a:t>
            </a:r>
          </a:p>
          <a:p>
            <a:endParaRPr lang="pt-BR" sz="1200"/>
          </a:p>
          <a:p>
            <a:r>
              <a:rPr lang="pt-BR">
                <a:solidFill>
                  <a:srgbClr val="FFB81A"/>
                </a:solidFill>
                <a:latin typeface="+mj-lt"/>
              </a:rPr>
              <a:t>1. </a:t>
            </a:r>
            <a:r>
              <a:rPr lang="pt-BR" sz="1200"/>
              <a:t>Índices de satisfação nas Visões Empresa e Área entre as pessoas que escolheram esta opção.</a:t>
            </a:r>
          </a:p>
          <a:p>
            <a:endParaRPr lang="pt-BR" sz="1200"/>
          </a:p>
          <a:p>
            <a:r>
              <a:rPr lang="pt-BR">
                <a:solidFill>
                  <a:srgbClr val="FFB81A"/>
                </a:solidFill>
                <a:latin typeface="+mj-lt"/>
              </a:rPr>
              <a:t>2. </a:t>
            </a:r>
            <a:r>
              <a:rPr lang="pt-BR" sz="1200"/>
              <a:t>Número de pessoas que escolheram esta opção (r=7 quer dizer que 7 pessoas escolheram essa opção).</a:t>
            </a:r>
          </a:p>
          <a:p>
            <a:endParaRPr lang="pt-BR" sz="1200"/>
          </a:p>
          <a:p>
            <a:r>
              <a:rPr lang="pt-BR">
                <a:solidFill>
                  <a:srgbClr val="FFB81A"/>
                </a:solidFill>
                <a:latin typeface="+mj-lt"/>
              </a:rPr>
              <a:t>3. </a:t>
            </a:r>
            <a:r>
              <a:rPr lang="pt-BR" sz="1200"/>
              <a:t>Todos aqueles que não responderam a pergunta estarão agrupados em “não identificados”.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62156" y="1504238"/>
            <a:ext cx="271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>
                <a:solidFill>
                  <a:srgbClr val="5C6066"/>
                </a:solidFill>
                <a:latin typeface="+mj-lt"/>
              </a:rPr>
              <a:t>Como ler o gráfico?</a:t>
            </a:r>
          </a:p>
        </p:txBody>
      </p:sp>
      <p:graphicFrame>
        <p:nvGraphicFramePr>
          <p:cNvPr id="9" name="Gráfico 8"/>
          <p:cNvGraphicFramePr/>
          <p:nvPr/>
        </p:nvGraphicFramePr>
        <p:xfrm>
          <a:off x="3846134" y="1504238"/>
          <a:ext cx="7813146" cy="4440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CustomShape 8"/>
          <p:cNvSpPr/>
          <p:nvPr/>
        </p:nvSpPr>
        <p:spPr>
          <a:xfrm>
            <a:off x="4883111" y="2112633"/>
            <a:ext cx="583920" cy="58392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2800" b="1" strike="noStrike" spc="-1">
                <a:solidFill>
                  <a:srgbClr val="FFFFFF"/>
                </a:solidFill>
                <a:latin typeface="+mj-lt"/>
                <a:ea typeface="DejaVu Sans" panose="020B0606030804020204"/>
              </a:rPr>
              <a:t>1</a:t>
            </a:r>
            <a:endParaRPr lang="pt-BR" sz="2800" b="0" strike="noStrike" spc="-1">
              <a:latin typeface="+mj-lt"/>
            </a:endParaRPr>
          </a:p>
        </p:txBody>
      </p:sp>
      <p:sp>
        <p:nvSpPr>
          <p:cNvPr id="8" name="CustomShape 8"/>
          <p:cNvSpPr/>
          <p:nvPr/>
        </p:nvSpPr>
        <p:spPr>
          <a:xfrm>
            <a:off x="4883111" y="5615849"/>
            <a:ext cx="583920" cy="58392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2800" b="1" strike="noStrike" spc="-1">
                <a:solidFill>
                  <a:srgbClr val="FFFFFF"/>
                </a:solidFill>
                <a:latin typeface="+mj-lt"/>
                <a:ea typeface="DejaVu Sans" panose="020B0606030804020204"/>
              </a:rPr>
              <a:t>2</a:t>
            </a:r>
            <a:endParaRPr lang="pt-BR" sz="2800" b="0" strike="noStrike" spc="-1">
              <a:latin typeface="+mj-lt"/>
            </a:endParaRPr>
          </a:p>
        </p:txBody>
      </p:sp>
      <p:sp>
        <p:nvSpPr>
          <p:cNvPr id="13" name="CustomShape 8"/>
          <p:cNvSpPr/>
          <p:nvPr/>
        </p:nvSpPr>
        <p:spPr>
          <a:xfrm>
            <a:off x="10788214" y="4118033"/>
            <a:ext cx="583920" cy="58392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pt-BR" sz="2800" b="1" strike="noStrike" spc="-1">
                <a:solidFill>
                  <a:srgbClr val="FFFFFF"/>
                </a:solidFill>
                <a:latin typeface="+mj-lt"/>
                <a:ea typeface="DejaVu Sans" panose="020B0606030804020204"/>
              </a:rPr>
              <a:t>3</a:t>
            </a:r>
            <a:endParaRPr lang="pt-BR" sz="2800" b="0" strike="noStrike" spc="-1">
              <a:latin typeface="+mj-lt"/>
            </a:endParaRPr>
          </a:p>
        </p:txBody>
      </p:sp>
      <p:sp>
        <p:nvSpPr>
          <p:cNvPr id="14" name="Título 4"/>
          <p:cNvSpPr txBox="1"/>
          <p:nvPr/>
        </p:nvSpPr>
        <p:spPr>
          <a:xfrm>
            <a:off x="1771239" y="643270"/>
            <a:ext cx="10797124" cy="4678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Resultados por agrupamento</a:t>
            </a:r>
            <a:endParaRPr lang="en-US" sz="38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8" name="Gráfico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sp>
        <p:nvSpPr>
          <p:cNvPr id="12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5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23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O principal motivo que me faz permanecer na empresa é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O principal motivo que me faz permanecer na empresa é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Indique a quantidade de reuniões que você teve com seu gestor imediato, durante os últimos 12 meses, para discutir seu desempenho ou receber feedback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Idade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3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ítulo 5"/>
          <p:cNvSpPr>
            <a:spLocks noGrp="1"/>
          </p:cNvSpPr>
          <p:nvPr>
            <p:ph type="title"/>
          </p:nvPr>
        </p:nvSpPr>
        <p:spPr>
          <a:xfrm>
            <a:off x="1074545" y="982611"/>
            <a:ext cx="10633350" cy="649358"/>
          </a:xfrm>
        </p:spPr>
        <p:txBody>
          <a:bodyPr/>
          <a:lstStyle/>
          <a:p>
            <a:r>
              <a:rPr lang="pt-BR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Introdução</a:t>
            </a:r>
            <a:endParaRPr lang="en-US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5562" y="109996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2140600" y="2028930"/>
            <a:ext cx="8047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Nesta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apresentação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você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vai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visualizar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de forma </a:t>
            </a:r>
            <a:r>
              <a:rPr lang="en-US" sz="1800" b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macro 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os resultados da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Pesquisa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de 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Clima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b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GPTW 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da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sua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empresa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neste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 </a:t>
            </a:r>
            <a:r>
              <a:rPr lang="en-US" sz="1800" err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ano</a:t>
            </a:r>
            <a:r>
              <a:rPr lang="en-US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.  </a:t>
            </a:r>
            <a:endParaRPr lang="en-US">
              <a:solidFill>
                <a:srgbClr val="5C6066"/>
              </a:solidFill>
              <a:latin typeface="Segoe UI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140601" y="3066721"/>
            <a:ext cx="80381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Com esse grande panorama, mostramos os </a:t>
            </a:r>
            <a:r>
              <a:rPr lang="pt-BR" sz="1800" b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pontos positivos</a:t>
            </a:r>
            <a:r>
              <a:rPr lang="pt-BR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, que merecem ser celebrados, e os </a:t>
            </a:r>
            <a:r>
              <a:rPr lang="pt-BR" sz="1800" b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pontos de melhoria</a:t>
            </a:r>
            <a:r>
              <a:rPr lang="pt-BR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, que vão nos guiar a </a:t>
            </a:r>
            <a:r>
              <a:rPr lang="pt-BR" sz="1800" b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planos de ação</a:t>
            </a:r>
            <a:r>
              <a:rPr lang="pt-BR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 para melhorar a experiência dos colaboradores, afinal, eles que elegeram a organização como um excelente lugar para trabalhar, e é </a:t>
            </a:r>
            <a:r>
              <a:rPr lang="pt-BR" sz="1800" b="1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para eles</a:t>
            </a:r>
            <a:r>
              <a:rPr lang="pt-BR" sz="1800">
                <a:solidFill>
                  <a:srgbClr val="5C6066"/>
                </a:solidFill>
                <a:latin typeface="Segoe UI"/>
                <a:ea typeface="+mn-lt"/>
                <a:cs typeface="+mn-lt"/>
              </a:rPr>
              <a:t> que direcionaremos as ações dos resultados.</a:t>
            </a:r>
            <a:endParaRPr lang="en-US">
              <a:solidFill>
                <a:srgbClr val="5C6066"/>
              </a:solidFill>
              <a:latin typeface="Segoe UI"/>
              <a:ea typeface="+mn-lt"/>
              <a:cs typeface="+mn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149487" y="4935508"/>
            <a:ext cx="80381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pt-BR" sz="1800" b="1">
                <a:solidFill>
                  <a:srgbClr val="5C6066"/>
                </a:solidFill>
                <a:latin typeface="Segoe UI"/>
                <a:cs typeface="Segoe UI"/>
              </a:rPr>
              <a:t>Portanto, prepare-se para conhecer em números o clima da sua empresa.</a:t>
            </a:r>
            <a:endParaRPr lang="en-US" sz="1800" b="1">
              <a:solidFill>
                <a:srgbClr val="5C6066"/>
              </a:solidFill>
              <a:latin typeface="Segoe UI"/>
              <a:cs typeface="Segoe UI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924" y="4689388"/>
            <a:ext cx="881582" cy="88158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924" y="3377473"/>
            <a:ext cx="881582" cy="88158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924" y="2049804"/>
            <a:ext cx="881582" cy="881582"/>
          </a:xfrm>
          <a:prstGeom prst="rect">
            <a:avLst/>
          </a:prstGeom>
        </p:spPr>
      </p:pic>
      <p:cxnSp>
        <p:nvCxnSpPr>
          <p:cNvPr id="21" name="Conector reto 20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+mj-lt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25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28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29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0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31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32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Idade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Tempo de Casa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Entre os gêneros abaixo, você se define como: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Cor ou Etnia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Entre as orientações sexuais abaixo, você se define como: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7915" y="2031712"/>
            <a:ext cx="1722721" cy="172272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245370" y="4463887"/>
            <a:ext cx="25547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 em modo apresentação</a:t>
            </a:r>
            <a:r>
              <a:rPr lang="pt-BR" sz="16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 slides para acessar todas as ferramentas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644294" y="4463887"/>
            <a:ext cx="300789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>
                <a:solidFill>
                  <a:srgbClr val="5C6066"/>
                </a:solidFill>
                <a:latin typeface="Segoe UI"/>
                <a:cs typeface="Segoe UI"/>
              </a:rPr>
              <a:t>Caso precise de ajuda para entender algum termo, </a:t>
            </a:r>
            <a:r>
              <a:rPr lang="pt-BR" sz="1600" b="1">
                <a:solidFill>
                  <a:srgbClr val="5C6066"/>
                </a:solidFill>
                <a:latin typeface="Segoe UI"/>
                <a:cs typeface="Segoe UI"/>
              </a:rPr>
              <a:t>esse ícone vai te trazer a informação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041444" y="4463887"/>
            <a:ext cx="3255662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600">
                <a:solidFill>
                  <a:srgbClr val="5C6066"/>
                </a:solidFill>
                <a:ea typeface="+mn-lt"/>
                <a:cs typeface="+mn-lt"/>
              </a:rPr>
              <a:t>Esta apresentação vai ajudar você a visualizar os pontos mais importantes do resultado, </a:t>
            </a:r>
            <a:r>
              <a:rPr lang="pt-BR" sz="1600" b="1">
                <a:solidFill>
                  <a:srgbClr val="5C6066"/>
                </a:solidFill>
                <a:ea typeface="+mn-lt"/>
                <a:cs typeface="+mn-lt"/>
              </a:rPr>
              <a:t>mas não deixe de acessar também o Excel de afirmativas.</a:t>
            </a:r>
            <a:endParaRPr lang="en-US" b="1">
              <a:solidFill>
                <a:srgbClr val="5C6066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1325633" y="3929289"/>
            <a:ext cx="25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008250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Apresentação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870888" y="3929290"/>
            <a:ext cx="25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EA42AE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Ajuda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8416143" y="3913532"/>
            <a:ext cx="2554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>
                <a:solidFill>
                  <a:srgbClr val="174BD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Destaques</a:t>
            </a: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1364" y="2031575"/>
            <a:ext cx="1722721" cy="1722721"/>
          </a:xfrm>
          <a:prstGeom prst="rect">
            <a:avLst/>
          </a:prstGeom>
        </p:spPr>
      </p:pic>
      <p:sp>
        <p:nvSpPr>
          <p:cNvPr id="31" name="Título 4"/>
          <p:cNvSpPr txBox="1"/>
          <p:nvPr/>
        </p:nvSpPr>
        <p:spPr>
          <a:xfrm>
            <a:off x="1054766" y="1019789"/>
            <a:ext cx="6318588" cy="50665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Como utilizar o relatório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3586732" y="2870171"/>
            <a:ext cx="1447047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tângulo 39"/>
          <p:cNvSpPr/>
          <p:nvPr/>
        </p:nvSpPr>
        <p:spPr>
          <a:xfrm>
            <a:off x="7158221" y="2861432"/>
            <a:ext cx="1447047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4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6425" y="2035147"/>
            <a:ext cx="1719150" cy="1719150"/>
          </a:xfrm>
          <a:prstGeom prst="rect">
            <a:avLst/>
          </a:prstGeom>
        </p:spPr>
      </p:pic>
      <p:cxnSp>
        <p:nvCxnSpPr>
          <p:cNvPr id="25" name="Conector reto 24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+mj-lt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28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29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32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3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34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35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Escolaridade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4"/>
          <p:cNvSpPr txBox="1"/>
          <p:nvPr/>
        </p:nvSpPr>
        <p:spPr>
          <a:xfrm>
            <a:off x="1771239" y="493582"/>
            <a:ext cx="10797124" cy="733770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principal motivo que</a:t>
            </a:r>
          </a:p>
          <a:p>
            <a:r>
              <a:rPr lang="pt-BR" sz="28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me faz permanecer na empresa é: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graphicFrame>
        <p:nvGraphicFramePr>
          <p:cNvPr id="2" name="Espaço Reservado para Conteúdo 12"/>
          <p:cNvGraphicFramePr/>
          <p:nvPr/>
        </p:nvGraphicFramePr>
        <p:xfrm>
          <a:off x="396904" y="1664045"/>
          <a:ext cx="10091699" cy="5072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4"/>
          <p:cNvSpPr txBox="1"/>
          <p:nvPr/>
        </p:nvSpPr>
        <p:spPr>
          <a:xfrm>
            <a:off x="2616571" y="3633325"/>
            <a:ext cx="2084438" cy="46504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Quantidade de</a:t>
            </a:r>
          </a:p>
          <a:p>
            <a:pPr algn="ctr"/>
            <a:r>
              <a:rPr lang="pt-BR" sz="1400" b="0" dirty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Respondentes</a:t>
            </a:r>
            <a:endParaRPr lang="en-US" sz="14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Estado em que trabalha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Tipo de cargo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Área de Trabalho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Você tem metas de desempenho para esse ano?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Por quanto tempo você deseja continuar trabalhando nessa empresa?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Qual seu nível de confiança na alta liderança da sua organização?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No último ano, quantas oportunidades significativas você teve para desenvolver novas e melhores formas de trabalhar?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Em uma escala de 0 a 10, o quanto você indicaria essa empresa para um amigo(a) trabalhar?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1403306" y="4398979"/>
            <a:ext cx="3692247" cy="317252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 46"/>
          <p:cNvSpPr/>
          <p:nvPr/>
        </p:nvSpPr>
        <p:spPr>
          <a:xfrm>
            <a:off x="1112198" y="1761640"/>
            <a:ext cx="3683800" cy="727206"/>
          </a:xfrm>
          <a:prstGeom prst="rect">
            <a:avLst/>
          </a:prstGeom>
          <a:solidFill>
            <a:srgbClr val="292B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1062197" y="2807073"/>
            <a:ext cx="4837291" cy="1532567"/>
          </a:xfrm>
        </p:spPr>
        <p:txBody>
          <a:bodyPr lIns="91440" tIns="45720" rIns="91440" bIns="45720" anchor="ctr"/>
          <a:lstStyle/>
          <a:p>
            <a:r>
              <a:rPr lang="pt-BR" sz="2000">
                <a:ea typeface="+mn-lt"/>
                <a:cs typeface="+mn-lt"/>
              </a:rPr>
              <a:t>A metodologia propõe que a cultura de confiança, a liderança efetiva, o propósito e os valores alinhados geram um ambiente propício para que cada pessoa possa desenvolver o seu melhor.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62197" y="5614741"/>
            <a:ext cx="60939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solidFill>
                  <a:srgbClr val="FF1628"/>
                </a:solidFill>
              </a:rPr>
              <a:t>*</a:t>
            </a:r>
            <a:r>
              <a:rPr lang="pt-BR" sz="1200">
                <a:solidFill>
                  <a:srgbClr val="5C6066"/>
                </a:solidFill>
              </a:rPr>
              <a:t>”For </a:t>
            </a:r>
            <a:r>
              <a:rPr lang="pt-BR" sz="1200" err="1">
                <a:solidFill>
                  <a:srgbClr val="5C6066"/>
                </a:solidFill>
              </a:rPr>
              <a:t>All</a:t>
            </a:r>
            <a:r>
              <a:rPr lang="pt-BR" sz="1200">
                <a:solidFill>
                  <a:srgbClr val="5C6066"/>
                </a:solidFill>
              </a:rPr>
              <a:t>” = Para todos</a:t>
            </a:r>
          </a:p>
        </p:txBody>
      </p:sp>
      <p:sp>
        <p:nvSpPr>
          <p:cNvPr id="4" name="Título 4"/>
          <p:cNvSpPr txBox="1"/>
          <p:nvPr/>
        </p:nvSpPr>
        <p:spPr>
          <a:xfrm>
            <a:off x="1162285" y="1307327"/>
            <a:ext cx="1900233" cy="36933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Metodologia</a:t>
            </a:r>
            <a:endParaRPr lang="en-US" sz="2200">
              <a:solidFill>
                <a:srgbClr val="5C6066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5" name="Gráfico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697" y="2333611"/>
            <a:ext cx="793448" cy="793448"/>
          </a:xfrm>
          <a:prstGeom prst="rect">
            <a:avLst/>
          </a:prstGeom>
        </p:spPr>
      </p:pic>
      <p:pic>
        <p:nvPicPr>
          <p:cNvPr id="27" name="Gráfico 2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4473" y="2324045"/>
            <a:ext cx="793446" cy="793446"/>
          </a:xfrm>
          <a:prstGeom prst="rect">
            <a:avLst/>
          </a:prstGeom>
        </p:spPr>
      </p:pic>
      <p:pic>
        <p:nvPicPr>
          <p:cNvPr id="28" name="Gráfico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42521" y="1760590"/>
            <a:ext cx="793447" cy="793447"/>
          </a:xfrm>
          <a:prstGeom prst="rect">
            <a:avLst/>
          </a:prstGeom>
        </p:spPr>
      </p:pic>
      <p:pic>
        <p:nvPicPr>
          <p:cNvPr id="29" name="Gráfico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35697" y="4098612"/>
            <a:ext cx="804600" cy="804600"/>
          </a:xfrm>
          <a:prstGeom prst="rect">
            <a:avLst/>
          </a:prstGeom>
        </p:spPr>
      </p:pic>
      <p:pic>
        <p:nvPicPr>
          <p:cNvPr id="30" name="Gráfico 2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77076" y="3352490"/>
            <a:ext cx="964081" cy="964081"/>
          </a:xfrm>
          <a:prstGeom prst="rect">
            <a:avLst/>
          </a:prstGeom>
        </p:spPr>
      </p:pic>
      <p:pic>
        <p:nvPicPr>
          <p:cNvPr id="31" name="Gráfico 3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8801" y="4114987"/>
            <a:ext cx="793443" cy="793443"/>
          </a:xfrm>
          <a:prstGeom prst="rect">
            <a:avLst/>
          </a:prstGeom>
        </p:spPr>
      </p:pic>
      <p:sp>
        <p:nvSpPr>
          <p:cNvPr id="32" name="CaixaDeTexto 31"/>
          <p:cNvSpPr txBox="1"/>
          <p:nvPr userDrawn="1"/>
        </p:nvSpPr>
        <p:spPr>
          <a:xfrm>
            <a:off x="6397684" y="3215894"/>
            <a:ext cx="944278" cy="365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Valores</a:t>
            </a:r>
            <a:endParaRPr lang="en-US" sz="1400" b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CaixaDeTexto 32"/>
          <p:cNvSpPr txBox="1"/>
          <p:nvPr userDrawn="1"/>
        </p:nvSpPr>
        <p:spPr>
          <a:xfrm>
            <a:off x="8252012" y="2595266"/>
            <a:ext cx="1214213" cy="365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Confiança</a:t>
            </a:r>
            <a:endParaRPr lang="en-US" sz="1400" b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CaixaDeTexto 33"/>
          <p:cNvSpPr txBox="1"/>
          <p:nvPr userDrawn="1"/>
        </p:nvSpPr>
        <p:spPr>
          <a:xfrm>
            <a:off x="10221672" y="3117490"/>
            <a:ext cx="1212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Eficácia</a:t>
            </a:r>
            <a:b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liderança</a:t>
            </a:r>
            <a:endParaRPr lang="en-US" sz="1400" b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CaixaDeTexto 34"/>
          <p:cNvSpPr txBox="1"/>
          <p:nvPr userDrawn="1"/>
        </p:nvSpPr>
        <p:spPr>
          <a:xfrm>
            <a:off x="10153857" y="4889953"/>
            <a:ext cx="1337881" cy="620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Resultados</a:t>
            </a:r>
          </a:p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 negócio</a:t>
            </a:r>
            <a:endParaRPr lang="en-US" sz="1400" b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CaixaDeTexto 35"/>
          <p:cNvSpPr txBox="1"/>
          <p:nvPr userDrawn="1"/>
        </p:nvSpPr>
        <p:spPr>
          <a:xfrm>
            <a:off x="6292515" y="4874580"/>
            <a:ext cx="1190546" cy="62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Inovação</a:t>
            </a:r>
            <a:b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 todos</a:t>
            </a:r>
            <a:endParaRPr lang="en-US" sz="1400" b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CaixaDeTexto 36"/>
          <p:cNvSpPr txBox="1"/>
          <p:nvPr userDrawn="1"/>
        </p:nvSpPr>
        <p:spPr>
          <a:xfrm>
            <a:off x="7843379" y="4286500"/>
            <a:ext cx="2031477" cy="620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Maximização do</a:t>
            </a:r>
            <a:b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potencial humano</a:t>
            </a:r>
            <a:endParaRPr lang="en-US" sz="1400" b="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Conector de Seta Reta 37"/>
          <p:cNvCxnSpPr/>
          <p:nvPr userDrawn="1"/>
        </p:nvCxnSpPr>
        <p:spPr>
          <a:xfrm>
            <a:off x="7477671" y="3155112"/>
            <a:ext cx="902689" cy="444020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rgbClr val="D8D8D8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de Seta Reta 38"/>
          <p:cNvCxnSpPr/>
          <p:nvPr userDrawn="1"/>
        </p:nvCxnSpPr>
        <p:spPr>
          <a:xfrm>
            <a:off x="8863201" y="3023687"/>
            <a:ext cx="0" cy="331884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100000">
                  <a:schemeClr val="accent3"/>
                </a:gs>
                <a:gs pos="50000">
                  <a:srgbClr val="D8D8D8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de Seta Reta 39"/>
          <p:cNvCxnSpPr/>
          <p:nvPr userDrawn="1"/>
        </p:nvCxnSpPr>
        <p:spPr>
          <a:xfrm flipV="1">
            <a:off x="7477671" y="4098612"/>
            <a:ext cx="774341" cy="300367"/>
          </a:xfrm>
          <a:prstGeom prst="straightConnector1">
            <a:avLst/>
          </a:prstGeom>
          <a:ln w="19050">
            <a:gradFill>
              <a:gsLst>
                <a:gs pos="50000">
                  <a:srgbClr val="D8D8D8"/>
                </a:gs>
                <a:gs pos="100000">
                  <a:schemeClr val="accent5"/>
                </a:gs>
                <a:gs pos="0">
                  <a:schemeClr val="accent3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/>
          <p:nvPr userDrawn="1"/>
        </p:nvCxnSpPr>
        <p:spPr>
          <a:xfrm flipH="1" flipV="1">
            <a:off x="9466225" y="4042698"/>
            <a:ext cx="687632" cy="356281"/>
          </a:xfrm>
          <a:prstGeom prst="straightConnector1">
            <a:avLst/>
          </a:prstGeom>
          <a:ln w="19050">
            <a:gradFill>
              <a:gsLst>
                <a:gs pos="49600">
                  <a:srgbClr val="D8D8D8"/>
                </a:gs>
                <a:gs pos="0">
                  <a:schemeClr val="accent3"/>
                </a:gs>
                <a:gs pos="100000">
                  <a:schemeClr val="accent5"/>
                </a:gs>
              </a:gsLst>
              <a:lin ang="5400000" scaled="1"/>
            </a:gradFill>
            <a:prstDash val="dash"/>
            <a:headEnd type="triangl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de Seta Reta 41"/>
          <p:cNvCxnSpPr/>
          <p:nvPr userDrawn="1"/>
        </p:nvCxnSpPr>
        <p:spPr>
          <a:xfrm flipH="1">
            <a:off x="9324998" y="3167720"/>
            <a:ext cx="828859" cy="451088"/>
          </a:xfrm>
          <a:prstGeom prst="straightConnector1">
            <a:avLst/>
          </a:prstGeom>
          <a:ln w="19050">
            <a:gradFill>
              <a:gsLst>
                <a:gs pos="0">
                  <a:schemeClr val="accent5"/>
                </a:gs>
                <a:gs pos="98230">
                  <a:schemeClr val="accent3"/>
                </a:gs>
                <a:gs pos="51000">
                  <a:srgbClr val="D8D8D8"/>
                </a:gs>
              </a:gsLst>
              <a:lin ang="5400000" scaled="1"/>
            </a:gradFill>
            <a:prstDash val="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Imagem 45" descr="Uma imagem contendo Ícone&#10;&#10;Descrição gerada automaticament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822" y="1842288"/>
            <a:ext cx="3410079" cy="561432"/>
          </a:xfrm>
          <a:prstGeom prst="rect">
            <a:avLst/>
          </a:prstGeom>
        </p:spPr>
      </p:pic>
      <p:sp>
        <p:nvSpPr>
          <p:cNvPr id="12" name="Espaço Reservado para Texto 2"/>
          <p:cNvSpPr txBox="1"/>
          <p:nvPr/>
        </p:nvSpPr>
        <p:spPr>
          <a:xfrm>
            <a:off x="1062197" y="4339640"/>
            <a:ext cx="4837291" cy="997750"/>
          </a:xfrm>
          <a:prstGeom prst="rect">
            <a:avLst/>
          </a:prstGeom>
        </p:spPr>
        <p:txBody>
          <a:bodyPr lIns="91440" tIns="45720" rIns="91440" bIns="45720"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  </a:t>
            </a:r>
            <a:r>
              <a:rPr lang="pt-BR"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 FOR ALL™ </a:t>
            </a:r>
            <a:r>
              <a:rPr lang="pt-BR" sz="2000" b="1">
                <a:solidFill>
                  <a:srgbClr val="FF16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*</a:t>
            </a:r>
            <a:r>
              <a:rPr lang="pt-BR" sz="2000" b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impacta em melhores resultados para pessoas, negócios e sociedade.</a:t>
            </a:r>
          </a:p>
        </p:txBody>
      </p:sp>
      <p:sp>
        <p:nvSpPr>
          <p:cNvPr id="43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44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Great Place To Work® Brasil. Todos os Direitos Reservados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5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48" name="Conector reto 47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52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+mj-lt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60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61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62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63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64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/>
        </p:nvGraphicFramePr>
        <p:xfrm>
          <a:off x="942108" y="1559378"/>
          <a:ext cx="10778130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ítulo 4"/>
          <p:cNvSpPr txBox="1"/>
          <p:nvPr/>
        </p:nvSpPr>
        <p:spPr>
          <a:xfrm>
            <a:off x="1771239" y="493582"/>
            <a:ext cx="10541899" cy="76733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0">
                <a:solidFill>
                  <a:srgbClr val="5C6066"/>
                </a:solidFill>
                <a:latin typeface="Segoe UI Black"/>
                <a:ea typeface="Segoe UI Black"/>
              </a:rPr>
              <a:t>Cargo</a:t>
            </a:r>
            <a:endParaRPr lang="en-US"/>
          </a:p>
        </p:txBody>
      </p:sp>
      <p:pic>
        <p:nvPicPr>
          <p:cNvPr id="8" name="Gráfico 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1527368" y="3083133"/>
            <a:ext cx="7199382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INDICADORES DA PESQUISA</a:t>
            </a:r>
          </a:p>
          <a:p>
            <a:endParaRPr lang="pt-BR" sz="600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69" y="1233995"/>
            <a:ext cx="1685920" cy="168592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7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51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930593" y="4827174"/>
            <a:ext cx="10330814" cy="106335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5"/>
          <p:cNvSpPr txBox="1"/>
          <p:nvPr/>
        </p:nvSpPr>
        <p:spPr>
          <a:xfrm>
            <a:off x="1074545" y="982611"/>
            <a:ext cx="10633350" cy="6493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Segoe UI Black"/>
                <a:ea typeface="Segoe UI Black"/>
              </a:rPr>
              <a:t>Estágios da Liderança </a:t>
            </a:r>
            <a:endParaRPr lang="en-US">
              <a:latin typeface="Segoe UI Black"/>
              <a:ea typeface="Segoe UI Black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Texto 13"/>
          <p:cNvSpPr txBox="1"/>
          <p:nvPr/>
        </p:nvSpPr>
        <p:spPr>
          <a:xfrm>
            <a:off x="1052946" y="2054488"/>
            <a:ext cx="9967479" cy="236630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+mj-lt"/>
              <a:buAutoNum type="arabicPeriod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200"/>
              </a:lnSpc>
              <a:spcBef>
                <a:spcPts val="1800"/>
              </a:spcBef>
            </a:pPr>
            <a:r>
              <a:rPr lang="pt-BR" sz="1600">
                <a:latin typeface="Segoe UI"/>
                <a:cs typeface="Segoe UI"/>
              </a:rPr>
              <a:t>A metodologia da </a:t>
            </a:r>
            <a:r>
              <a:rPr lang="pt-BR" sz="1600">
                <a:latin typeface="Segoe UI Black"/>
                <a:ea typeface="Segoe UI Black"/>
                <a:cs typeface="Segoe UI"/>
              </a:rPr>
              <a:t>Jornada da Liderança </a:t>
            </a:r>
            <a:r>
              <a:rPr lang="pt-BR" sz="1600">
                <a:latin typeface="Segoe UI"/>
                <a:cs typeface="Segoe UI"/>
              </a:rPr>
              <a:t>tem o propósito de identificar, de forma objetiva, </a:t>
            </a:r>
            <a:r>
              <a:rPr lang="pt-BR" sz="1600">
                <a:latin typeface="Segoe UI Black"/>
                <a:ea typeface="Segoe UI Black"/>
                <a:cs typeface="Segoe UI"/>
              </a:rPr>
              <a:t>os perfis distintos de liderança existentes em uma mesma empresa</a:t>
            </a:r>
            <a:r>
              <a:rPr lang="pt-BR" sz="1600">
                <a:latin typeface="Segoe UI"/>
                <a:cs typeface="Segoe UI"/>
              </a:rPr>
              <a:t>, considerando que eles nem sempre estão atrelados ao nível de senioridade do cargo.</a:t>
            </a:r>
          </a:p>
          <a:p>
            <a:r>
              <a:rPr lang="pt-BR" sz="1800">
                <a:effectLst/>
                <a:latin typeface="Segoe UI" panose="020B0502040204020203" pitchFamily="34" charset="0"/>
              </a:rPr>
              <a:t>Esse é um indicador que visa trazer eficiência para os investimentos na capacitação das lideranças e que, principalmente, mapeia as pessoas cuja atuação é destaque na gestão de pessoas - os chamados ‘Líderes For </a:t>
            </a:r>
            <a:r>
              <a:rPr lang="pt-BR" sz="1800" err="1">
                <a:effectLst/>
                <a:latin typeface="Segoe UI" panose="020B0502040204020203" pitchFamily="34" charset="0"/>
              </a:rPr>
              <a:t>All</a:t>
            </a:r>
            <a:r>
              <a:rPr lang="pt-BR" sz="1800">
                <a:effectLst/>
                <a:latin typeface="Segoe UI" panose="020B0502040204020203" pitchFamily="34" charset="0"/>
              </a:rPr>
              <a:t>’, ou seja, Líderes Para Todos - permitindo que esse grupo seja utilizado como referência, mentoria e inspiração para outras pessoas que desejam aprimorar sua gestão. Além disso, essa métrica permite medir a evolução da empresa em uma linha do tempo e trabalhar com KPIs nas ações de desenvolvimento.</a:t>
            </a:r>
            <a:endParaRPr lang="pt-BR" sz="1800">
              <a:effectLst/>
              <a:latin typeface="Arial" panose="020B060402020202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87386" y="4989968"/>
            <a:ext cx="9871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800"/>
              </a:spcBef>
            </a:pPr>
            <a:r>
              <a:rPr lang="pt-BR"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Ao olhar para os cinco grandes grupos de classificação a seguir, é possível entender onde estão os desafios da empresa e traçar uma estratégia assertiva para trabalhá-los.</a:t>
            </a:r>
          </a:p>
        </p:txBody>
      </p:sp>
      <p:sp>
        <p:nvSpPr>
          <p:cNvPr id="28" name="Retângulo 27"/>
          <p:cNvSpPr/>
          <p:nvPr/>
        </p:nvSpPr>
        <p:spPr>
          <a:xfrm flipV="1">
            <a:off x="930593" y="4827171"/>
            <a:ext cx="88583" cy="1063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0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52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82699" y="1676400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578599" y="1282700"/>
            <a:ext cx="180975" cy="3619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87120" y="152025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spAutoFit/>
          </a:bodyPr>
          <a:lstStyle/>
          <a:p>
            <a:r>
              <a:rPr lang="pt-BR" b="1">
                <a:solidFill>
                  <a:srgbClr val="FFFFFF"/>
                </a:solidFill>
                <a:latin typeface="Segoe UI Black"/>
              </a:rPr>
              <a:t>Conceitos</a:t>
            </a:r>
            <a:r>
              <a:rPr lang="en-US">
                <a:latin typeface="Segoe UI Black"/>
                <a:ea typeface="Segoe UI Black"/>
              </a:rPr>
              <a:t>​</a:t>
            </a:r>
            <a:endParaRPr lang="en-US"/>
          </a:p>
        </p:txBody>
      </p:sp>
      <p:cxnSp>
        <p:nvCxnSpPr>
          <p:cNvPr id="25" name="Conector reto 24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pt-BR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45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46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47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48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49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50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9557711" y="1783932"/>
            <a:ext cx="0" cy="4327689"/>
          </a:xfrm>
          <a:prstGeom prst="line">
            <a:avLst/>
          </a:prstGeom>
          <a:ln w="28575">
            <a:solidFill>
              <a:srgbClr val="5C6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ítulo 5"/>
          <p:cNvSpPr txBox="1"/>
          <p:nvPr/>
        </p:nvSpPr>
        <p:spPr>
          <a:xfrm>
            <a:off x="1074545" y="769251"/>
            <a:ext cx="10633350" cy="6493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Estágios da Liderança</a:t>
            </a:r>
            <a:endParaRPr lang="en-US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695562" y="91425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5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53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" name="Conector reto 1"/>
          <p:cNvCxnSpPr/>
          <p:nvPr/>
        </p:nvCxnSpPr>
        <p:spPr>
          <a:xfrm>
            <a:off x="3101364" y="2138745"/>
            <a:ext cx="0" cy="3972876"/>
          </a:xfrm>
          <a:prstGeom prst="line">
            <a:avLst/>
          </a:prstGeom>
          <a:ln w="28575">
            <a:solidFill>
              <a:srgbClr val="CCF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019176" y="2138747"/>
            <a:ext cx="0" cy="3972874"/>
          </a:xfrm>
          <a:prstGeom prst="line">
            <a:avLst/>
          </a:prstGeom>
          <a:ln w="28575">
            <a:solidFill>
              <a:srgbClr val="DCF8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5245626" y="2138743"/>
            <a:ext cx="0" cy="3972878"/>
          </a:xfrm>
          <a:prstGeom prst="line">
            <a:avLst/>
          </a:prstGeom>
          <a:ln w="28575">
            <a:solidFill>
              <a:srgbClr val="C7A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7516161" y="2138743"/>
            <a:ext cx="0" cy="3972878"/>
          </a:xfrm>
          <a:prstGeom prst="line">
            <a:avLst/>
          </a:prstGeom>
          <a:ln w="28575">
            <a:solidFill>
              <a:srgbClr val="FFC9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eta: Pentágono 14"/>
          <p:cNvSpPr/>
          <p:nvPr/>
        </p:nvSpPr>
        <p:spPr>
          <a:xfrm>
            <a:off x="1027272" y="2676119"/>
            <a:ext cx="1831628" cy="213913"/>
          </a:xfrm>
          <a:prstGeom prst="homePlate">
            <a:avLst>
              <a:gd name="adj" fmla="val 0"/>
            </a:avLst>
          </a:prstGeom>
          <a:solidFill>
            <a:srgbClr val="DCF8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>
                <a:solidFill>
                  <a:srgbClr val="0082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Inconsciente</a:t>
            </a:r>
          </a:p>
        </p:txBody>
      </p:sp>
      <p:sp>
        <p:nvSpPr>
          <p:cNvPr id="19" name="Seta: Pentágono 18"/>
          <p:cNvSpPr/>
          <p:nvPr/>
        </p:nvSpPr>
        <p:spPr>
          <a:xfrm>
            <a:off x="3118488" y="2672041"/>
            <a:ext cx="1894370" cy="217991"/>
          </a:xfrm>
          <a:prstGeom prst="homePlate">
            <a:avLst>
              <a:gd name="adj" fmla="val 0"/>
            </a:avLst>
          </a:prstGeom>
          <a:solidFill>
            <a:srgbClr val="CCF5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>
                <a:solidFill>
                  <a:srgbClr val="1460A5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Aleatório</a:t>
            </a:r>
          </a:p>
        </p:txBody>
      </p:sp>
      <p:sp>
        <p:nvSpPr>
          <p:cNvPr id="20" name="Seta: Pentágono 19"/>
          <p:cNvSpPr/>
          <p:nvPr/>
        </p:nvSpPr>
        <p:spPr>
          <a:xfrm>
            <a:off x="5255927" y="2670399"/>
            <a:ext cx="1852570" cy="219633"/>
          </a:xfrm>
          <a:prstGeom prst="homePlate">
            <a:avLst>
              <a:gd name="adj" fmla="val 0"/>
            </a:avLst>
          </a:prstGeom>
          <a:solidFill>
            <a:srgbClr val="C7AB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>
                <a:solidFill>
                  <a:srgbClr val="5E22B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Transacional</a:t>
            </a:r>
          </a:p>
        </p:txBody>
      </p:sp>
      <p:sp>
        <p:nvSpPr>
          <p:cNvPr id="21" name="Seta: Pentágono 20"/>
          <p:cNvSpPr/>
          <p:nvPr/>
        </p:nvSpPr>
        <p:spPr>
          <a:xfrm>
            <a:off x="7525850" y="2668759"/>
            <a:ext cx="1718666" cy="221274"/>
          </a:xfrm>
          <a:prstGeom prst="homePlate">
            <a:avLst>
              <a:gd name="adj" fmla="val 0"/>
            </a:avLst>
          </a:prstGeom>
          <a:solidFill>
            <a:srgbClr val="FFC9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>
                <a:solidFill>
                  <a:srgbClr val="B20084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Bom líder</a:t>
            </a:r>
          </a:p>
        </p:txBody>
      </p:sp>
      <p:sp>
        <p:nvSpPr>
          <p:cNvPr id="22" name="Seta: Pentágono 21"/>
          <p:cNvSpPr/>
          <p:nvPr/>
        </p:nvSpPr>
        <p:spPr>
          <a:xfrm>
            <a:off x="9567224" y="2670499"/>
            <a:ext cx="2015349" cy="219533"/>
          </a:xfrm>
          <a:prstGeom prst="homePlate">
            <a:avLst>
              <a:gd name="adj" fmla="val 0"/>
            </a:avLst>
          </a:prstGeom>
          <a:solidFill>
            <a:srgbClr val="5C6066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For </a:t>
            </a:r>
            <a:r>
              <a:rPr lang="pt-BR" sz="1400" err="1"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All</a:t>
            </a:r>
            <a:endParaRPr lang="pt-BR" sz="1400"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CaixaDeTexto 22"/>
          <p:cNvSpPr txBox="1"/>
          <p:nvPr/>
        </p:nvSpPr>
        <p:spPr>
          <a:xfrm>
            <a:off x="1091555" y="238020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Estágio 1</a:t>
            </a:r>
            <a:endParaRPr lang="pt-BR" sz="1400" b="0" i="1" strike="noStrike" spc="-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167280" y="2380206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Estágio 2</a:t>
            </a:r>
            <a:endParaRPr lang="pt-BR" sz="1400" b="0" i="1" strike="noStrike" spc="-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5300458" y="2361828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Estágio 3</a:t>
            </a:r>
            <a:endParaRPr lang="pt-BR" sz="1400" b="0" i="1" strike="noStrike" spc="-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7588862" y="2361828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Estágio 4</a:t>
            </a:r>
            <a:endParaRPr lang="pt-BR" sz="1400" b="0" i="1" strike="noStrike" spc="-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9610028" y="2365649"/>
            <a:ext cx="19776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pt-BR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Estágio 5</a:t>
            </a:r>
            <a:endParaRPr lang="pt-BR" sz="1400" b="0" i="1" strike="noStrike" spc="-1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CaixaDeTexto 37"/>
          <p:cNvSpPr txBox="1"/>
          <p:nvPr/>
        </p:nvSpPr>
        <p:spPr>
          <a:xfrm>
            <a:off x="1062832" y="3031130"/>
            <a:ext cx="180255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008250"/>
                </a:solidFill>
              </a:rPr>
              <a:t>•</a:t>
            </a:r>
            <a:r>
              <a:rPr lang="pt-BR" sz="1000">
                <a:solidFill>
                  <a:srgbClr val="FF0000"/>
                </a:solidFill>
              </a:rPr>
              <a:t>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Separa “colaboradores” de “pessoas”, com vidas inteiras e complexas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008250"/>
                </a:solidFill>
              </a:rPr>
              <a:t>•</a:t>
            </a:r>
            <a:r>
              <a:rPr lang="pt-BR" sz="1000">
                <a:solidFill>
                  <a:srgbClr val="FF0000"/>
                </a:solidFill>
              </a:rPr>
              <a:t>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Não compartilha objetivos. Oculta informações dos colaboradores diretos </a:t>
            </a:r>
            <a:r>
              <a:rPr kumimoji="0" lang="pt-BR" sz="1000" b="0" i="1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(nem sempre as considera importantes para serem repassadas ao time)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 </a:t>
            </a:r>
            <a:endParaRPr lang="pt-BR" sz="1000">
              <a:solidFill>
                <a:srgbClr val="5C6066"/>
              </a:solidFill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sz="400">
              <a:solidFill>
                <a:srgbClr val="FF0000"/>
              </a:solidFill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008250"/>
                </a:solidFill>
              </a:rPr>
              <a:t>•</a:t>
            </a:r>
            <a:r>
              <a:rPr lang="pt-BR" sz="1000">
                <a:solidFill>
                  <a:srgbClr val="FF0000"/>
                </a:solidFill>
              </a:rPr>
              <a:t>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Revela as suas frustrações elevando o tom de voz ou sendo pessoal na sua crítica aos outros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008250"/>
                </a:solidFill>
              </a:rPr>
              <a:t>•</a:t>
            </a:r>
            <a:r>
              <a:rPr lang="pt-BR" sz="1000">
                <a:solidFill>
                  <a:srgbClr val="FF0000"/>
                </a:solidFill>
              </a:rPr>
              <a:t>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Calibri" panose="020F0502020204030204" pitchFamily="34" charset="0"/>
                <a:cs typeface="Segoe UI"/>
              </a:rPr>
              <a:t>Gera medo na equipe, que por vezes mostra receio em fazer perguntas ou dar sugestões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/>
            </a:endParaRPr>
          </a:p>
        </p:txBody>
      </p:sp>
      <p:pic>
        <p:nvPicPr>
          <p:cNvPr id="39" name="Imagem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183" y="1533918"/>
            <a:ext cx="779986" cy="779986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022" y="1533918"/>
            <a:ext cx="767709" cy="767709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7040" y="1533918"/>
            <a:ext cx="778703" cy="778703"/>
          </a:xfrm>
          <a:prstGeom prst="rect">
            <a:avLst/>
          </a:pr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24569" y="1533918"/>
            <a:ext cx="783183" cy="783183"/>
          </a:xfrm>
          <a:prstGeom prst="rect">
            <a:avLst/>
          </a:prstGeom>
        </p:spPr>
      </p:pic>
      <p:sp>
        <p:nvSpPr>
          <p:cNvPr id="92" name="CaixaDeTexto 91"/>
          <p:cNvSpPr txBox="1"/>
          <p:nvPr/>
        </p:nvSpPr>
        <p:spPr>
          <a:xfrm>
            <a:off x="3154048" y="3031129"/>
            <a:ext cx="18025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1460A5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Nem sempre consegue se concentrar no objetivo da empresa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1460A5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Normalmente sai para almoçar com os mesmos membros da equipe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1460A5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Pode ter problema para se identificar com pessoas da sua equipe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000">
                <a:solidFill>
                  <a:srgbClr val="1460A5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Possui pessoas pedindo transferência para outra área ou outro emprego. As experiências no trabalho são distintas entre os membros da equipe</a:t>
            </a:r>
          </a:p>
        </p:txBody>
      </p:sp>
      <p:sp>
        <p:nvSpPr>
          <p:cNvPr id="93" name="CaixaDeTexto 92"/>
          <p:cNvSpPr txBox="1"/>
          <p:nvPr/>
        </p:nvSpPr>
        <p:spPr>
          <a:xfrm>
            <a:off x="4858395" y="3031128"/>
            <a:ext cx="2198870" cy="2089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5E22B8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Prefere terminar tarefas a conversar com pessoas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5E22B8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Dá mais ordens do que ouve as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preocupações e os desafios dos colaboradores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5E22B8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Não sabe muito sobre o que está acontecendo na vida de seus colaboradores (anseios, por </a:t>
            </a:r>
            <a:r>
              <a:rPr kumimoji="0" lang="pt-BR" sz="1000" b="0" i="0" u="none" strike="noStrike" kern="1200" cap="none" spc="0" normalizeH="0" baseline="0" noProof="0" err="1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ex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)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5E22B8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Sente-se como parte de uma engrenagem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7144057" y="3027383"/>
            <a:ext cx="2186963" cy="185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B20084"/>
                </a:solidFill>
              </a:rPr>
              <a:t>•</a:t>
            </a:r>
            <a:r>
              <a:rPr lang="pt-BR" sz="1000">
                <a:solidFill>
                  <a:srgbClr val="FF0000"/>
                </a:solidFill>
              </a:rPr>
              <a:t>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Nem sempre se sente confortável com suas vulnerabilidades</a:t>
            </a:r>
          </a:p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B20084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Ajuda pessoas no desenvolvimento da carreira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457200" marR="0" lvl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B20084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Consegue conversar com toda a equipe, seja assuntos relacionados ao trabalho ou não</a:t>
            </a:r>
          </a:p>
        </p:txBody>
      </p:sp>
      <p:sp>
        <p:nvSpPr>
          <p:cNvPr id="95" name="CaixaDeTexto 94"/>
          <p:cNvSpPr txBox="1"/>
          <p:nvPr/>
        </p:nvSpPr>
        <p:spPr>
          <a:xfrm>
            <a:off x="9134678" y="3034625"/>
            <a:ext cx="2488535" cy="307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73777C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Estão próximos das equipes, pedindo e incentivando sugestões do seu pessoal e envolvendo-o nas decisões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73777C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Reconhecem a importância de cada membro do time, destacando suas conquistas e ajudando-as a evoluírem em suas carreiras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kumimoji="0" lang="pt-BR" sz="400" b="0" i="0" u="none" strike="noStrike" kern="1200" cap="none" spc="0" normalizeH="0" baseline="0" noProof="0">
              <a:ln>
                <a:noFill/>
              </a:ln>
              <a:solidFill>
                <a:srgbClr val="5C6066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73777C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São tipos que as pessoas querem seguir, pois elas consideram sua liderança competente, honesta e confiável. São líderes inclusivos, inspiradores e acolhedores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endParaRPr lang="pt-BR" sz="400">
              <a:solidFill>
                <a:srgbClr val="5C6066"/>
              </a:solidFill>
              <a:latin typeface="Segoe UI"/>
              <a:cs typeface="Segoe UI"/>
            </a:endParaRP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pt-BR" sz="1000">
                <a:solidFill>
                  <a:srgbClr val="73777C"/>
                </a:solidFill>
              </a:rPr>
              <a:t>• </a:t>
            </a: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Sempre colocam os valores</a:t>
            </a:r>
          </a:p>
          <a:p>
            <a:pPr marL="457200" marR="0" lvl="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pt-BR" sz="1000" b="0" i="0" u="none" strike="noStrike" kern="1200" cap="none" spc="0" normalizeH="0" baseline="0" noProof="0">
                <a:ln>
                  <a:noFill/>
                </a:ln>
                <a:solidFill>
                  <a:srgbClr val="5C60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em primeiro lugar</a:t>
            </a:r>
          </a:p>
        </p:txBody>
      </p:sp>
      <p:grpSp>
        <p:nvGrpSpPr>
          <p:cNvPr id="53" name="Agrupar 52"/>
          <p:cNvGrpSpPr/>
          <p:nvPr/>
        </p:nvGrpSpPr>
        <p:grpSpPr>
          <a:xfrm>
            <a:off x="9561857" y="1783932"/>
            <a:ext cx="1849540" cy="365111"/>
            <a:chOff x="2739435" y="2003833"/>
            <a:chExt cx="2240602" cy="442309"/>
          </a:xfrm>
        </p:grpSpPr>
        <p:sp>
          <p:nvSpPr>
            <p:cNvPr id="58" name="Retângulo 57"/>
            <p:cNvSpPr/>
            <p:nvPr/>
          </p:nvSpPr>
          <p:spPr>
            <a:xfrm>
              <a:off x="2739435" y="2003833"/>
              <a:ext cx="2240602" cy="442309"/>
            </a:xfrm>
            <a:prstGeom prst="rect">
              <a:avLst/>
            </a:prstGeom>
            <a:solidFill>
              <a:srgbClr val="292B3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59" name="Gráfico 4"/>
            <p:cNvGrpSpPr/>
            <p:nvPr/>
          </p:nvGrpSpPr>
          <p:grpSpPr>
            <a:xfrm>
              <a:off x="2795675" y="2052758"/>
              <a:ext cx="2108417" cy="346795"/>
              <a:chOff x="2098904" y="1859658"/>
              <a:chExt cx="7990740" cy="1314327"/>
            </a:xfrm>
          </p:grpSpPr>
          <p:sp>
            <p:nvSpPr>
              <p:cNvPr id="60" name="Forma Livre: Forma 59"/>
              <p:cNvSpPr/>
              <p:nvPr/>
            </p:nvSpPr>
            <p:spPr>
              <a:xfrm>
                <a:off x="2098904" y="1890031"/>
                <a:ext cx="1282433" cy="1282434"/>
              </a:xfrm>
              <a:custGeom>
                <a:avLst/>
                <a:gdLst>
                  <a:gd name="connsiteX0" fmla="*/ 22397 w 1282433"/>
                  <a:gd name="connsiteY0" fmla="*/ 22397 h 1282433"/>
                  <a:gd name="connsiteX1" fmla="*/ 22397 w 1282433"/>
                  <a:gd name="connsiteY1" fmla="*/ 848217 h 1282433"/>
                  <a:gd name="connsiteX2" fmla="*/ 22397 w 1282433"/>
                  <a:gd name="connsiteY2" fmla="*/ 1261127 h 1282433"/>
                  <a:gd name="connsiteX3" fmla="*/ 1261126 w 1282433"/>
                  <a:gd name="connsiteY3" fmla="*/ 1261127 h 1282433"/>
                  <a:gd name="connsiteX4" fmla="*/ 1261126 w 1282433"/>
                  <a:gd name="connsiteY4" fmla="*/ 848217 h 1282433"/>
                  <a:gd name="connsiteX5" fmla="*/ 1261126 w 1282433"/>
                  <a:gd name="connsiteY5" fmla="*/ 22397 h 1282433"/>
                  <a:gd name="connsiteX6" fmla="*/ 22397 w 1282433"/>
                  <a:gd name="connsiteY6" fmla="*/ 22397 h 128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82433" h="1282433">
                    <a:moveTo>
                      <a:pt x="22397" y="22397"/>
                    </a:moveTo>
                    <a:lnTo>
                      <a:pt x="22397" y="848217"/>
                    </a:lnTo>
                    <a:lnTo>
                      <a:pt x="22397" y="1261127"/>
                    </a:lnTo>
                    <a:lnTo>
                      <a:pt x="1261126" y="1261127"/>
                    </a:lnTo>
                    <a:lnTo>
                      <a:pt x="1261126" y="848217"/>
                    </a:lnTo>
                    <a:lnTo>
                      <a:pt x="1261126" y="22397"/>
                    </a:lnTo>
                    <a:lnTo>
                      <a:pt x="22397" y="22397"/>
                    </a:lnTo>
                    <a:close/>
                  </a:path>
                </a:pathLst>
              </a:custGeom>
              <a:solidFill>
                <a:srgbClr val="E51E26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/>
              <p:cNvSpPr/>
              <p:nvPr/>
            </p:nvSpPr>
            <p:spPr>
              <a:xfrm>
                <a:off x="2166519" y="1953451"/>
                <a:ext cx="269986" cy="269986"/>
              </a:xfrm>
              <a:custGeom>
                <a:avLst/>
                <a:gdLst>
                  <a:gd name="connsiteX0" fmla="*/ 254467 w 269985"/>
                  <a:gd name="connsiteY0" fmla="*/ 133118 h 269986"/>
                  <a:gd name="connsiteX1" fmla="*/ 254467 w 269985"/>
                  <a:gd name="connsiteY1" fmla="*/ 149992 h 269986"/>
                  <a:gd name="connsiteX2" fmla="*/ 223418 w 269985"/>
                  <a:gd name="connsiteY2" fmla="*/ 228625 h 269986"/>
                  <a:gd name="connsiteX3" fmla="*/ 143266 w 269985"/>
                  <a:gd name="connsiteY3" fmla="*/ 258661 h 269986"/>
                  <a:gd name="connsiteX4" fmla="*/ 56196 w 269985"/>
                  <a:gd name="connsiteY4" fmla="*/ 224913 h 269986"/>
                  <a:gd name="connsiteX5" fmla="*/ 22447 w 269985"/>
                  <a:gd name="connsiteY5" fmla="*/ 140543 h 269986"/>
                  <a:gd name="connsiteX6" fmla="*/ 137166 w 269985"/>
                  <a:gd name="connsiteY6" fmla="*/ 22424 h 269986"/>
                  <a:gd name="connsiteX7" fmla="*/ 140566 w 269985"/>
                  <a:gd name="connsiteY7" fmla="*/ 22424 h 269986"/>
                  <a:gd name="connsiteX8" fmla="*/ 239280 w 269985"/>
                  <a:gd name="connsiteY8" fmla="*/ 75240 h 269986"/>
                  <a:gd name="connsiteX9" fmla="*/ 201144 w 269985"/>
                  <a:gd name="connsiteY9" fmla="*/ 97176 h 269986"/>
                  <a:gd name="connsiteX10" fmla="*/ 140229 w 269985"/>
                  <a:gd name="connsiteY10" fmla="*/ 65621 h 269986"/>
                  <a:gd name="connsiteX11" fmla="*/ 86907 w 269985"/>
                  <a:gd name="connsiteY11" fmla="*/ 87052 h 269986"/>
                  <a:gd name="connsiteX12" fmla="*/ 66151 w 269985"/>
                  <a:gd name="connsiteY12" fmla="*/ 140374 h 269986"/>
                  <a:gd name="connsiteX13" fmla="*/ 87244 w 269985"/>
                  <a:gd name="connsiteY13" fmla="*/ 193359 h 269986"/>
                  <a:gd name="connsiteX14" fmla="*/ 143604 w 269985"/>
                  <a:gd name="connsiteY14" fmla="*/ 214114 h 269986"/>
                  <a:gd name="connsiteX15" fmla="*/ 209581 w 269985"/>
                  <a:gd name="connsiteY15" fmla="*/ 171085 h 269986"/>
                  <a:gd name="connsiteX16" fmla="*/ 140904 w 269985"/>
                  <a:gd name="connsiteY16" fmla="*/ 171085 h 269986"/>
                  <a:gd name="connsiteX17" fmla="*/ 140904 w 269985"/>
                  <a:gd name="connsiteY17" fmla="*/ 133118 h 26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9985" h="269986">
                    <a:moveTo>
                      <a:pt x="254467" y="133118"/>
                    </a:moveTo>
                    <a:lnTo>
                      <a:pt x="254467" y="149992"/>
                    </a:lnTo>
                    <a:cubicBezTo>
                      <a:pt x="255639" y="179404"/>
                      <a:pt x="244369" y="207950"/>
                      <a:pt x="223418" y="228625"/>
                    </a:cubicBezTo>
                    <a:cubicBezTo>
                      <a:pt x="201769" y="248915"/>
                      <a:pt x="172917" y="259726"/>
                      <a:pt x="143266" y="258661"/>
                    </a:cubicBezTo>
                    <a:cubicBezTo>
                      <a:pt x="110859" y="259730"/>
                      <a:pt x="79418" y="247543"/>
                      <a:pt x="56196" y="224913"/>
                    </a:cubicBezTo>
                    <a:cubicBezTo>
                      <a:pt x="33729" y="202688"/>
                      <a:pt x="21505" y="172129"/>
                      <a:pt x="22447" y="140543"/>
                    </a:cubicBezTo>
                    <a:cubicBezTo>
                      <a:pt x="21509" y="76245"/>
                      <a:pt x="72871" y="23362"/>
                      <a:pt x="137166" y="22424"/>
                    </a:cubicBezTo>
                    <a:cubicBezTo>
                      <a:pt x="138300" y="22407"/>
                      <a:pt x="139432" y="22407"/>
                      <a:pt x="140566" y="22424"/>
                    </a:cubicBezTo>
                    <a:cubicBezTo>
                      <a:pt x="180441" y="21560"/>
                      <a:pt x="217872" y="41588"/>
                      <a:pt x="239280" y="75240"/>
                    </a:cubicBezTo>
                    <a:lnTo>
                      <a:pt x="201144" y="97176"/>
                    </a:lnTo>
                    <a:cubicBezTo>
                      <a:pt x="187734" y="76752"/>
                      <a:pt x="164649" y="64793"/>
                      <a:pt x="140229" y="65621"/>
                    </a:cubicBezTo>
                    <a:cubicBezTo>
                      <a:pt x="120233" y="64957"/>
                      <a:pt x="100882" y="72736"/>
                      <a:pt x="86907" y="87052"/>
                    </a:cubicBezTo>
                    <a:cubicBezTo>
                      <a:pt x="72925" y="101199"/>
                      <a:pt x="65414" y="120496"/>
                      <a:pt x="66151" y="140374"/>
                    </a:cubicBezTo>
                    <a:cubicBezTo>
                      <a:pt x="65637" y="160177"/>
                      <a:pt x="73259" y="179328"/>
                      <a:pt x="87244" y="193359"/>
                    </a:cubicBezTo>
                    <a:cubicBezTo>
                      <a:pt x="102432" y="207642"/>
                      <a:pt x="122778" y="215135"/>
                      <a:pt x="143604" y="214114"/>
                    </a:cubicBezTo>
                    <a:cubicBezTo>
                      <a:pt x="172995" y="217138"/>
                      <a:pt x="200498" y="199200"/>
                      <a:pt x="209581" y="171085"/>
                    </a:cubicBezTo>
                    <a:lnTo>
                      <a:pt x="140904" y="171085"/>
                    </a:lnTo>
                    <a:lnTo>
                      <a:pt x="140904" y="133118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/>
              <p:cNvSpPr/>
              <p:nvPr/>
            </p:nvSpPr>
            <p:spPr>
              <a:xfrm>
                <a:off x="2425756" y="2019904"/>
                <a:ext cx="118119" cy="202490"/>
              </a:xfrm>
              <a:custGeom>
                <a:avLst/>
                <a:gdLst>
                  <a:gd name="connsiteX0" fmla="*/ 62051 w 118118"/>
                  <a:gd name="connsiteY0" fmla="*/ 53503 h 202489"/>
                  <a:gd name="connsiteX1" fmla="*/ 108792 w 118118"/>
                  <a:gd name="connsiteY1" fmla="*/ 22455 h 202489"/>
                  <a:gd name="connsiteX2" fmla="*/ 108792 w 118118"/>
                  <a:gd name="connsiteY2" fmla="*/ 69028 h 202489"/>
                  <a:gd name="connsiteX3" fmla="*/ 76056 w 118118"/>
                  <a:gd name="connsiteY3" fmla="*/ 76790 h 202489"/>
                  <a:gd name="connsiteX4" fmla="*/ 61882 w 118118"/>
                  <a:gd name="connsiteY4" fmla="*/ 110538 h 202489"/>
                  <a:gd name="connsiteX5" fmla="*/ 61882 w 118118"/>
                  <a:gd name="connsiteY5" fmla="*/ 187822 h 202489"/>
                  <a:gd name="connsiteX6" fmla="*/ 22397 w 118118"/>
                  <a:gd name="connsiteY6" fmla="*/ 187822 h 202489"/>
                  <a:gd name="connsiteX7" fmla="*/ 22397 w 118118"/>
                  <a:gd name="connsiteY7" fmla="*/ 25830 h 202489"/>
                  <a:gd name="connsiteX8" fmla="*/ 62051 w 118118"/>
                  <a:gd name="connsiteY8" fmla="*/ 25830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118" h="202489">
                    <a:moveTo>
                      <a:pt x="62051" y="53503"/>
                    </a:moveTo>
                    <a:cubicBezTo>
                      <a:pt x="69133" y="34021"/>
                      <a:pt x="88088" y="21429"/>
                      <a:pt x="108792" y="22455"/>
                    </a:cubicBezTo>
                    <a:lnTo>
                      <a:pt x="108792" y="69028"/>
                    </a:lnTo>
                    <a:cubicBezTo>
                      <a:pt x="97287" y="67291"/>
                      <a:pt x="85557" y="70072"/>
                      <a:pt x="76056" y="76790"/>
                    </a:cubicBezTo>
                    <a:cubicBezTo>
                      <a:pt x="65940" y="84926"/>
                      <a:pt x="60610" y="97617"/>
                      <a:pt x="61882" y="110538"/>
                    </a:cubicBezTo>
                    <a:lnTo>
                      <a:pt x="61882" y="187822"/>
                    </a:lnTo>
                    <a:lnTo>
                      <a:pt x="22397" y="187822"/>
                    </a:lnTo>
                    <a:lnTo>
                      <a:pt x="22397" y="25830"/>
                    </a:lnTo>
                    <a:lnTo>
                      <a:pt x="62051" y="25830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/>
              <p:cNvSpPr/>
              <p:nvPr/>
            </p:nvSpPr>
            <p:spPr>
              <a:xfrm>
                <a:off x="2535402" y="2018900"/>
                <a:ext cx="202489" cy="202490"/>
              </a:xfrm>
              <a:custGeom>
                <a:avLst/>
                <a:gdLst>
                  <a:gd name="connsiteX0" fmla="*/ 66136 w 202489"/>
                  <a:gd name="connsiteY0" fmla="*/ 124704 h 202489"/>
                  <a:gd name="connsiteX1" fmla="*/ 111697 w 202489"/>
                  <a:gd name="connsiteY1" fmla="*/ 155246 h 202489"/>
                  <a:gd name="connsiteX2" fmla="*/ 147976 w 202489"/>
                  <a:gd name="connsiteY2" fmla="*/ 138372 h 202489"/>
                  <a:gd name="connsiteX3" fmla="*/ 181724 w 202489"/>
                  <a:gd name="connsiteY3" fmla="*/ 157777 h 202489"/>
                  <a:gd name="connsiteX4" fmla="*/ 111190 w 202489"/>
                  <a:gd name="connsiteY4" fmla="*/ 192369 h 202489"/>
                  <a:gd name="connsiteX5" fmla="*/ 46731 w 202489"/>
                  <a:gd name="connsiteY5" fmla="*/ 168914 h 202489"/>
                  <a:gd name="connsiteX6" fmla="*/ 22432 w 202489"/>
                  <a:gd name="connsiteY6" fmla="*/ 107830 h 202489"/>
                  <a:gd name="connsiteX7" fmla="*/ 46394 w 202489"/>
                  <a:gd name="connsiteY7" fmla="*/ 46914 h 202489"/>
                  <a:gd name="connsiteX8" fmla="*/ 107815 w 202489"/>
                  <a:gd name="connsiteY8" fmla="*/ 22447 h 202489"/>
                  <a:gd name="connsiteX9" fmla="*/ 166369 w 202489"/>
                  <a:gd name="connsiteY9" fmla="*/ 46914 h 202489"/>
                  <a:gd name="connsiteX10" fmla="*/ 189655 w 202489"/>
                  <a:gd name="connsiteY10" fmla="*/ 107830 h 202489"/>
                  <a:gd name="connsiteX11" fmla="*/ 188136 w 202489"/>
                  <a:gd name="connsiteY11" fmla="*/ 124704 h 202489"/>
                  <a:gd name="connsiteX12" fmla="*/ 147976 w 202489"/>
                  <a:gd name="connsiteY12" fmla="*/ 92475 h 202489"/>
                  <a:gd name="connsiteX13" fmla="*/ 107815 w 202489"/>
                  <a:gd name="connsiteY13" fmla="*/ 59739 h 202489"/>
                  <a:gd name="connsiteX14" fmla="*/ 65461 w 202489"/>
                  <a:gd name="connsiteY14" fmla="*/ 92475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2489" h="202489">
                    <a:moveTo>
                      <a:pt x="66136" y="124704"/>
                    </a:moveTo>
                    <a:cubicBezTo>
                      <a:pt x="71411" y="144945"/>
                      <a:pt x="90970" y="158056"/>
                      <a:pt x="111697" y="155246"/>
                    </a:cubicBezTo>
                    <a:cubicBezTo>
                      <a:pt x="125822" y="155899"/>
                      <a:pt x="139373" y="149597"/>
                      <a:pt x="147976" y="138372"/>
                    </a:cubicBezTo>
                    <a:lnTo>
                      <a:pt x="181724" y="157777"/>
                    </a:lnTo>
                    <a:cubicBezTo>
                      <a:pt x="165886" y="180856"/>
                      <a:pt x="139134" y="193974"/>
                      <a:pt x="111190" y="192369"/>
                    </a:cubicBezTo>
                    <a:cubicBezTo>
                      <a:pt x="87391" y="193761"/>
                      <a:pt x="64071" y="185276"/>
                      <a:pt x="46731" y="168914"/>
                    </a:cubicBezTo>
                    <a:cubicBezTo>
                      <a:pt x="30554" y="152774"/>
                      <a:pt x="21762" y="130671"/>
                      <a:pt x="22432" y="107830"/>
                    </a:cubicBezTo>
                    <a:cubicBezTo>
                      <a:pt x="21896" y="85128"/>
                      <a:pt x="30534" y="63168"/>
                      <a:pt x="46394" y="46914"/>
                    </a:cubicBezTo>
                    <a:cubicBezTo>
                      <a:pt x="62539" y="30519"/>
                      <a:pt x="84819" y="21644"/>
                      <a:pt x="107815" y="22447"/>
                    </a:cubicBezTo>
                    <a:cubicBezTo>
                      <a:pt x="129953" y="21755"/>
                      <a:pt x="151305" y="30678"/>
                      <a:pt x="166369" y="46914"/>
                    </a:cubicBezTo>
                    <a:cubicBezTo>
                      <a:pt x="181901" y="63328"/>
                      <a:pt x="190278" y="85241"/>
                      <a:pt x="189655" y="107830"/>
                    </a:cubicBezTo>
                    <a:cubicBezTo>
                      <a:pt x="189613" y="113486"/>
                      <a:pt x="189105" y="119131"/>
                      <a:pt x="188136" y="124704"/>
                    </a:cubicBezTo>
                    <a:close/>
                    <a:moveTo>
                      <a:pt x="147976" y="92475"/>
                    </a:moveTo>
                    <a:cubicBezTo>
                      <a:pt x="144758" y="72998"/>
                      <a:pt x="127541" y="58964"/>
                      <a:pt x="107815" y="59739"/>
                    </a:cubicBezTo>
                    <a:cubicBezTo>
                      <a:pt x="87447" y="58357"/>
                      <a:pt x="69258" y="72415"/>
                      <a:pt x="65461" y="924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/>
              <p:cNvSpPr/>
              <p:nvPr/>
            </p:nvSpPr>
            <p:spPr>
              <a:xfrm>
                <a:off x="2721873" y="2018692"/>
                <a:ext cx="202489" cy="202490"/>
              </a:xfrm>
              <a:custGeom>
                <a:avLst/>
                <a:gdLst>
                  <a:gd name="connsiteX0" fmla="*/ 153701 w 202489"/>
                  <a:gd name="connsiteY0" fmla="*/ 26873 h 202489"/>
                  <a:gd name="connsiteX1" fmla="*/ 195380 w 202489"/>
                  <a:gd name="connsiteY1" fmla="*/ 26873 h 202489"/>
                  <a:gd name="connsiteX2" fmla="*/ 195380 w 202489"/>
                  <a:gd name="connsiteY2" fmla="*/ 188696 h 202489"/>
                  <a:gd name="connsiteX3" fmla="*/ 153701 w 202489"/>
                  <a:gd name="connsiteY3" fmla="*/ 188696 h 202489"/>
                  <a:gd name="connsiteX4" fmla="*/ 153701 w 202489"/>
                  <a:gd name="connsiteY4" fmla="*/ 169122 h 202489"/>
                  <a:gd name="connsiteX5" fmla="*/ 100547 w 202489"/>
                  <a:gd name="connsiteY5" fmla="*/ 193252 h 202489"/>
                  <a:gd name="connsiteX6" fmla="*/ 45369 w 202489"/>
                  <a:gd name="connsiteY6" fmla="*/ 169122 h 202489"/>
                  <a:gd name="connsiteX7" fmla="*/ 22420 w 202489"/>
                  <a:gd name="connsiteY7" fmla="*/ 108375 h 202489"/>
                  <a:gd name="connsiteX8" fmla="*/ 45369 w 202489"/>
                  <a:gd name="connsiteY8" fmla="*/ 47797 h 202489"/>
                  <a:gd name="connsiteX9" fmla="*/ 100547 w 202489"/>
                  <a:gd name="connsiteY9" fmla="*/ 22486 h 202489"/>
                  <a:gd name="connsiteX10" fmla="*/ 153363 w 202489"/>
                  <a:gd name="connsiteY10" fmla="*/ 46109 h 202489"/>
                  <a:gd name="connsiteX11" fmla="*/ 108647 w 202489"/>
                  <a:gd name="connsiteY11" fmla="*/ 153429 h 202489"/>
                  <a:gd name="connsiteX12" fmla="*/ 140708 w 202489"/>
                  <a:gd name="connsiteY12" fmla="*/ 140773 h 202489"/>
                  <a:gd name="connsiteX13" fmla="*/ 153701 w 202489"/>
                  <a:gd name="connsiteY13" fmla="*/ 107869 h 202489"/>
                  <a:gd name="connsiteX14" fmla="*/ 140708 w 202489"/>
                  <a:gd name="connsiteY14" fmla="*/ 75133 h 202489"/>
                  <a:gd name="connsiteX15" fmla="*/ 76755 w 202489"/>
                  <a:gd name="connsiteY15" fmla="*/ 75133 h 202489"/>
                  <a:gd name="connsiteX16" fmla="*/ 64099 w 202489"/>
                  <a:gd name="connsiteY16" fmla="*/ 107869 h 202489"/>
                  <a:gd name="connsiteX17" fmla="*/ 76755 w 202489"/>
                  <a:gd name="connsiteY17" fmla="*/ 140773 h 202489"/>
                  <a:gd name="connsiteX18" fmla="*/ 108647 w 202489"/>
                  <a:gd name="connsiteY18" fmla="*/ 153429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2489" h="202489">
                    <a:moveTo>
                      <a:pt x="153701" y="26873"/>
                    </a:moveTo>
                    <a:lnTo>
                      <a:pt x="195380" y="26873"/>
                    </a:lnTo>
                    <a:lnTo>
                      <a:pt x="195380" y="188696"/>
                    </a:lnTo>
                    <a:lnTo>
                      <a:pt x="153701" y="188696"/>
                    </a:lnTo>
                    <a:lnTo>
                      <a:pt x="153701" y="169122"/>
                    </a:lnTo>
                    <a:cubicBezTo>
                      <a:pt x="140954" y="185323"/>
                      <a:pt x="121134" y="194320"/>
                      <a:pt x="100547" y="193252"/>
                    </a:cubicBezTo>
                    <a:cubicBezTo>
                      <a:pt x="79546" y="193493"/>
                      <a:pt x="59450" y="184705"/>
                      <a:pt x="45369" y="169122"/>
                    </a:cubicBezTo>
                    <a:cubicBezTo>
                      <a:pt x="30127" y="152617"/>
                      <a:pt x="21897" y="130834"/>
                      <a:pt x="22420" y="108375"/>
                    </a:cubicBezTo>
                    <a:cubicBezTo>
                      <a:pt x="21906" y="85968"/>
                      <a:pt x="30137" y="64239"/>
                      <a:pt x="45369" y="47797"/>
                    </a:cubicBezTo>
                    <a:cubicBezTo>
                      <a:pt x="59248" y="31793"/>
                      <a:pt x="79364" y="22565"/>
                      <a:pt x="100547" y="22486"/>
                    </a:cubicBezTo>
                    <a:cubicBezTo>
                      <a:pt x="120928" y="21407"/>
                      <a:pt x="140583" y="30199"/>
                      <a:pt x="153363" y="46109"/>
                    </a:cubicBezTo>
                    <a:close/>
                    <a:moveTo>
                      <a:pt x="108647" y="153429"/>
                    </a:moveTo>
                    <a:cubicBezTo>
                      <a:pt x="120624" y="153820"/>
                      <a:pt x="132229" y="149241"/>
                      <a:pt x="140708" y="140773"/>
                    </a:cubicBezTo>
                    <a:cubicBezTo>
                      <a:pt x="149430" y="132091"/>
                      <a:pt x="154138" y="120167"/>
                      <a:pt x="153701" y="107869"/>
                    </a:cubicBezTo>
                    <a:cubicBezTo>
                      <a:pt x="154195" y="95610"/>
                      <a:pt x="149474" y="83715"/>
                      <a:pt x="140708" y="75133"/>
                    </a:cubicBezTo>
                    <a:cubicBezTo>
                      <a:pt x="122899" y="57837"/>
                      <a:pt x="94564" y="57837"/>
                      <a:pt x="76755" y="75133"/>
                    </a:cubicBezTo>
                    <a:cubicBezTo>
                      <a:pt x="68217" y="83842"/>
                      <a:pt x="63640" y="95680"/>
                      <a:pt x="64099" y="107869"/>
                    </a:cubicBezTo>
                    <a:cubicBezTo>
                      <a:pt x="63713" y="120094"/>
                      <a:pt x="68276" y="131958"/>
                      <a:pt x="76755" y="140773"/>
                    </a:cubicBezTo>
                    <a:cubicBezTo>
                      <a:pt x="85172" y="149230"/>
                      <a:pt x="96722" y="153815"/>
                      <a:pt x="108647" y="153429"/>
                    </a:cubicBezTo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/>
              <p:cNvSpPr/>
              <p:nvPr/>
            </p:nvSpPr>
            <p:spPr>
              <a:xfrm>
                <a:off x="2925399" y="1977946"/>
                <a:ext cx="134993" cy="253112"/>
              </a:xfrm>
              <a:custGeom>
                <a:avLst/>
                <a:gdLst>
                  <a:gd name="connsiteX0" fmla="*/ 128704 w 134992"/>
                  <a:gd name="connsiteY0" fmla="*/ 108624 h 253111"/>
                  <a:gd name="connsiteX1" fmla="*/ 92256 w 134992"/>
                  <a:gd name="connsiteY1" fmla="*/ 108624 h 253111"/>
                  <a:gd name="connsiteX2" fmla="*/ 92256 w 134992"/>
                  <a:gd name="connsiteY2" fmla="*/ 176120 h 253111"/>
                  <a:gd name="connsiteX3" fmla="*/ 128704 w 134992"/>
                  <a:gd name="connsiteY3" fmla="*/ 192994 h 253111"/>
                  <a:gd name="connsiteX4" fmla="*/ 128704 w 134992"/>
                  <a:gd name="connsiteY4" fmla="*/ 230792 h 253111"/>
                  <a:gd name="connsiteX5" fmla="*/ 50408 w 134992"/>
                  <a:gd name="connsiteY5" fmla="*/ 176458 h 253111"/>
                  <a:gd name="connsiteX6" fmla="*/ 50408 w 134992"/>
                  <a:gd name="connsiteY6" fmla="*/ 108624 h 253111"/>
                  <a:gd name="connsiteX7" fmla="*/ 22397 w 134992"/>
                  <a:gd name="connsiteY7" fmla="*/ 108624 h 253111"/>
                  <a:gd name="connsiteX8" fmla="*/ 22397 w 134992"/>
                  <a:gd name="connsiteY8" fmla="*/ 67619 h 253111"/>
                  <a:gd name="connsiteX9" fmla="*/ 50408 w 134992"/>
                  <a:gd name="connsiteY9" fmla="*/ 67619 h 253111"/>
                  <a:gd name="connsiteX10" fmla="*/ 50408 w 134992"/>
                  <a:gd name="connsiteY10" fmla="*/ 35052 h 253111"/>
                  <a:gd name="connsiteX11" fmla="*/ 92256 w 134992"/>
                  <a:gd name="connsiteY11" fmla="*/ 22397 h 253111"/>
                  <a:gd name="connsiteX12" fmla="*/ 92256 w 134992"/>
                  <a:gd name="connsiteY12" fmla="*/ 67619 h 253111"/>
                  <a:gd name="connsiteX13" fmla="*/ 128704 w 134992"/>
                  <a:gd name="connsiteY13" fmla="*/ 67619 h 25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4992" h="253111">
                    <a:moveTo>
                      <a:pt x="128704" y="108624"/>
                    </a:moveTo>
                    <a:lnTo>
                      <a:pt x="92256" y="108624"/>
                    </a:lnTo>
                    <a:lnTo>
                      <a:pt x="92256" y="176120"/>
                    </a:lnTo>
                    <a:cubicBezTo>
                      <a:pt x="92256" y="192994"/>
                      <a:pt x="104742" y="192994"/>
                      <a:pt x="128704" y="192994"/>
                    </a:cubicBezTo>
                    <a:lnTo>
                      <a:pt x="128704" y="230792"/>
                    </a:lnTo>
                    <a:cubicBezTo>
                      <a:pt x="71500" y="237204"/>
                      <a:pt x="50408" y="220836"/>
                      <a:pt x="50408" y="176458"/>
                    </a:cubicBezTo>
                    <a:lnTo>
                      <a:pt x="50408" y="108624"/>
                    </a:lnTo>
                    <a:lnTo>
                      <a:pt x="22397" y="108624"/>
                    </a:lnTo>
                    <a:lnTo>
                      <a:pt x="22397" y="67619"/>
                    </a:lnTo>
                    <a:lnTo>
                      <a:pt x="50408" y="67619"/>
                    </a:lnTo>
                    <a:lnTo>
                      <a:pt x="50408" y="35052"/>
                    </a:lnTo>
                    <a:lnTo>
                      <a:pt x="92256" y="22397"/>
                    </a:lnTo>
                    <a:lnTo>
                      <a:pt x="92256" y="67619"/>
                    </a:lnTo>
                    <a:lnTo>
                      <a:pt x="128704" y="67619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/>
              <p:cNvSpPr/>
              <p:nvPr/>
            </p:nvSpPr>
            <p:spPr>
              <a:xfrm>
                <a:off x="2195762" y="2243021"/>
                <a:ext cx="202489" cy="269986"/>
              </a:xfrm>
              <a:custGeom>
                <a:avLst/>
                <a:gdLst>
                  <a:gd name="connsiteX0" fmla="*/ 106767 w 202489"/>
                  <a:gd name="connsiteY0" fmla="*/ 22414 h 269986"/>
                  <a:gd name="connsiteX1" fmla="*/ 184297 w 202489"/>
                  <a:gd name="connsiteY1" fmla="*/ 96751 h 269986"/>
                  <a:gd name="connsiteX2" fmla="*/ 162147 w 202489"/>
                  <a:gd name="connsiteY2" fmla="*/ 151975 h 269986"/>
                  <a:gd name="connsiteX3" fmla="*/ 161777 w 202489"/>
                  <a:gd name="connsiteY3" fmla="*/ 152345 h 269986"/>
                  <a:gd name="connsiteX4" fmla="*/ 106767 w 202489"/>
                  <a:gd name="connsiteY4" fmla="*/ 174450 h 269986"/>
                  <a:gd name="connsiteX5" fmla="*/ 67113 w 202489"/>
                  <a:gd name="connsiteY5" fmla="*/ 174450 h 269986"/>
                  <a:gd name="connsiteX6" fmla="*/ 67113 w 202489"/>
                  <a:gd name="connsiteY6" fmla="*/ 248527 h 269986"/>
                  <a:gd name="connsiteX7" fmla="*/ 22397 w 202489"/>
                  <a:gd name="connsiteY7" fmla="*/ 248527 h 269986"/>
                  <a:gd name="connsiteX8" fmla="*/ 22397 w 202489"/>
                  <a:gd name="connsiteY8" fmla="*/ 22414 h 269986"/>
                  <a:gd name="connsiteX9" fmla="*/ 106767 w 202489"/>
                  <a:gd name="connsiteY9" fmla="*/ 132602 h 269986"/>
                  <a:gd name="connsiteX10" fmla="*/ 141022 w 202489"/>
                  <a:gd name="connsiteY10" fmla="*/ 98347 h 269986"/>
                  <a:gd name="connsiteX11" fmla="*/ 106767 w 202489"/>
                  <a:gd name="connsiteY11" fmla="*/ 64093 h 269986"/>
                  <a:gd name="connsiteX12" fmla="*/ 67113 w 202489"/>
                  <a:gd name="connsiteY12" fmla="*/ 64093 h 269986"/>
                  <a:gd name="connsiteX13" fmla="*/ 67113 w 202489"/>
                  <a:gd name="connsiteY13" fmla="*/ 132602 h 26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489" h="269986">
                    <a:moveTo>
                      <a:pt x="106767" y="22414"/>
                    </a:moveTo>
                    <a:cubicBezTo>
                      <a:pt x="148705" y="21531"/>
                      <a:pt x="183416" y="54814"/>
                      <a:pt x="184297" y="96751"/>
                    </a:cubicBezTo>
                    <a:cubicBezTo>
                      <a:pt x="184733" y="117405"/>
                      <a:pt x="176734" y="137345"/>
                      <a:pt x="162147" y="151975"/>
                    </a:cubicBezTo>
                    <a:lnTo>
                      <a:pt x="161777" y="152345"/>
                    </a:lnTo>
                    <a:cubicBezTo>
                      <a:pt x="147237" y="166929"/>
                      <a:pt x="127355" y="174919"/>
                      <a:pt x="106767" y="174450"/>
                    </a:cubicBezTo>
                    <a:lnTo>
                      <a:pt x="67113" y="174450"/>
                    </a:lnTo>
                    <a:lnTo>
                      <a:pt x="67113" y="248527"/>
                    </a:lnTo>
                    <a:lnTo>
                      <a:pt x="22397" y="248527"/>
                    </a:lnTo>
                    <a:lnTo>
                      <a:pt x="22397" y="22414"/>
                    </a:lnTo>
                    <a:close/>
                    <a:moveTo>
                      <a:pt x="106767" y="132602"/>
                    </a:moveTo>
                    <a:cubicBezTo>
                      <a:pt x="125685" y="132602"/>
                      <a:pt x="141022" y="117265"/>
                      <a:pt x="141022" y="98347"/>
                    </a:cubicBezTo>
                    <a:cubicBezTo>
                      <a:pt x="141022" y="79430"/>
                      <a:pt x="125685" y="64093"/>
                      <a:pt x="106767" y="64093"/>
                    </a:cubicBezTo>
                    <a:lnTo>
                      <a:pt x="67113" y="64093"/>
                    </a:lnTo>
                    <a:lnTo>
                      <a:pt x="67113" y="132602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/>
              <p:cNvSpPr/>
              <p:nvPr/>
            </p:nvSpPr>
            <p:spPr>
              <a:xfrm>
                <a:off x="2387958" y="2245063"/>
                <a:ext cx="84371" cy="253112"/>
              </a:xfrm>
              <a:custGeom>
                <a:avLst/>
                <a:gdLst>
                  <a:gd name="connsiteX0" fmla="*/ 22397 w 84370"/>
                  <a:gd name="connsiteY0" fmla="*/ 22397 h 253111"/>
                  <a:gd name="connsiteX1" fmla="*/ 64076 w 84370"/>
                  <a:gd name="connsiteY1" fmla="*/ 22397 h 253111"/>
                  <a:gd name="connsiteX2" fmla="*/ 64076 w 84370"/>
                  <a:gd name="connsiteY2" fmla="*/ 246823 h 253111"/>
                  <a:gd name="connsiteX3" fmla="*/ 22397 w 84370"/>
                  <a:gd name="connsiteY3" fmla="*/ 246823 h 25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370" h="253111">
                    <a:moveTo>
                      <a:pt x="22397" y="22397"/>
                    </a:moveTo>
                    <a:lnTo>
                      <a:pt x="64076" y="22397"/>
                    </a:lnTo>
                    <a:lnTo>
                      <a:pt x="64076" y="246823"/>
                    </a:lnTo>
                    <a:lnTo>
                      <a:pt x="22397" y="246823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/>
              <p:cNvSpPr/>
              <p:nvPr/>
            </p:nvSpPr>
            <p:spPr>
              <a:xfrm>
                <a:off x="2466231" y="2303021"/>
                <a:ext cx="202489" cy="202490"/>
              </a:xfrm>
              <a:custGeom>
                <a:avLst/>
                <a:gdLst>
                  <a:gd name="connsiteX0" fmla="*/ 153700 w 202489"/>
                  <a:gd name="connsiteY0" fmla="*/ 27042 h 202489"/>
                  <a:gd name="connsiteX1" fmla="*/ 195548 w 202489"/>
                  <a:gd name="connsiteY1" fmla="*/ 27042 h 202489"/>
                  <a:gd name="connsiteX2" fmla="*/ 195548 w 202489"/>
                  <a:gd name="connsiteY2" fmla="*/ 188527 h 202489"/>
                  <a:gd name="connsiteX3" fmla="*/ 153700 w 202489"/>
                  <a:gd name="connsiteY3" fmla="*/ 188527 h 202489"/>
                  <a:gd name="connsiteX4" fmla="*/ 153700 w 202489"/>
                  <a:gd name="connsiteY4" fmla="*/ 169628 h 202489"/>
                  <a:gd name="connsiteX5" fmla="*/ 101053 w 202489"/>
                  <a:gd name="connsiteY5" fmla="*/ 193252 h 202489"/>
                  <a:gd name="connsiteX6" fmla="*/ 45368 w 202489"/>
                  <a:gd name="connsiteY6" fmla="*/ 168784 h 202489"/>
                  <a:gd name="connsiteX7" fmla="*/ 22419 w 202489"/>
                  <a:gd name="connsiteY7" fmla="*/ 107869 h 202489"/>
                  <a:gd name="connsiteX8" fmla="*/ 45368 w 202489"/>
                  <a:gd name="connsiteY8" fmla="*/ 47459 h 202489"/>
                  <a:gd name="connsiteX9" fmla="*/ 101053 w 202489"/>
                  <a:gd name="connsiteY9" fmla="*/ 22486 h 202489"/>
                  <a:gd name="connsiteX10" fmla="*/ 153700 w 202489"/>
                  <a:gd name="connsiteY10" fmla="*/ 46110 h 202489"/>
                  <a:gd name="connsiteX11" fmla="*/ 108815 w 202489"/>
                  <a:gd name="connsiteY11" fmla="*/ 153598 h 202489"/>
                  <a:gd name="connsiteX12" fmla="*/ 140876 w 202489"/>
                  <a:gd name="connsiteY12" fmla="*/ 140942 h 202489"/>
                  <a:gd name="connsiteX13" fmla="*/ 153700 w 202489"/>
                  <a:gd name="connsiteY13" fmla="*/ 107194 h 202489"/>
                  <a:gd name="connsiteX14" fmla="*/ 140876 w 202489"/>
                  <a:gd name="connsiteY14" fmla="*/ 74627 h 202489"/>
                  <a:gd name="connsiteX15" fmla="*/ 76754 w 202489"/>
                  <a:gd name="connsiteY15" fmla="*/ 74627 h 202489"/>
                  <a:gd name="connsiteX16" fmla="*/ 64098 w 202489"/>
                  <a:gd name="connsiteY16" fmla="*/ 107194 h 202489"/>
                  <a:gd name="connsiteX17" fmla="*/ 76754 w 202489"/>
                  <a:gd name="connsiteY17" fmla="*/ 140942 h 202489"/>
                  <a:gd name="connsiteX18" fmla="*/ 108815 w 202489"/>
                  <a:gd name="connsiteY18" fmla="*/ 153598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02489" h="202489">
                    <a:moveTo>
                      <a:pt x="153700" y="27042"/>
                    </a:moveTo>
                    <a:lnTo>
                      <a:pt x="195548" y="27042"/>
                    </a:lnTo>
                    <a:lnTo>
                      <a:pt x="195548" y="188527"/>
                    </a:lnTo>
                    <a:lnTo>
                      <a:pt x="153700" y="188527"/>
                    </a:lnTo>
                    <a:lnTo>
                      <a:pt x="153700" y="169628"/>
                    </a:lnTo>
                    <a:cubicBezTo>
                      <a:pt x="140989" y="185535"/>
                      <a:pt x="121384" y="194332"/>
                      <a:pt x="101053" y="193252"/>
                    </a:cubicBezTo>
                    <a:cubicBezTo>
                      <a:pt x="79844" y="193444"/>
                      <a:pt x="59571" y="184536"/>
                      <a:pt x="45368" y="168784"/>
                    </a:cubicBezTo>
                    <a:cubicBezTo>
                      <a:pt x="30131" y="152211"/>
                      <a:pt x="21906" y="130377"/>
                      <a:pt x="22419" y="107869"/>
                    </a:cubicBezTo>
                    <a:cubicBezTo>
                      <a:pt x="21913" y="85512"/>
                      <a:pt x="30146" y="63841"/>
                      <a:pt x="45368" y="47459"/>
                    </a:cubicBezTo>
                    <a:cubicBezTo>
                      <a:pt x="59467" y="31502"/>
                      <a:pt x="79761" y="22400"/>
                      <a:pt x="101053" y="22486"/>
                    </a:cubicBezTo>
                    <a:cubicBezTo>
                      <a:pt x="121384" y="21406"/>
                      <a:pt x="140989" y="30202"/>
                      <a:pt x="153700" y="46110"/>
                    </a:cubicBezTo>
                    <a:close/>
                    <a:moveTo>
                      <a:pt x="108815" y="153598"/>
                    </a:moveTo>
                    <a:cubicBezTo>
                      <a:pt x="120792" y="153989"/>
                      <a:pt x="132396" y="149410"/>
                      <a:pt x="140876" y="140942"/>
                    </a:cubicBezTo>
                    <a:cubicBezTo>
                      <a:pt x="149721" y="132007"/>
                      <a:pt x="154380" y="119748"/>
                      <a:pt x="153700" y="107194"/>
                    </a:cubicBezTo>
                    <a:cubicBezTo>
                      <a:pt x="154255" y="95007"/>
                      <a:pt x="149590" y="83163"/>
                      <a:pt x="140876" y="74627"/>
                    </a:cubicBezTo>
                    <a:cubicBezTo>
                      <a:pt x="123009" y="57311"/>
                      <a:pt x="94620" y="57311"/>
                      <a:pt x="76754" y="74627"/>
                    </a:cubicBezTo>
                    <a:cubicBezTo>
                      <a:pt x="68226" y="83273"/>
                      <a:pt x="63646" y="95058"/>
                      <a:pt x="64098" y="107194"/>
                    </a:cubicBezTo>
                    <a:cubicBezTo>
                      <a:pt x="63518" y="119701"/>
                      <a:pt x="68093" y="131899"/>
                      <a:pt x="76754" y="140942"/>
                    </a:cubicBezTo>
                    <a:cubicBezTo>
                      <a:pt x="85233" y="149410"/>
                      <a:pt x="96839" y="153989"/>
                      <a:pt x="108815" y="153598"/>
                    </a:cubicBezTo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: Forma 68"/>
              <p:cNvSpPr/>
              <p:nvPr/>
            </p:nvSpPr>
            <p:spPr>
              <a:xfrm>
                <a:off x="2673462" y="2303086"/>
                <a:ext cx="202489" cy="202490"/>
              </a:xfrm>
              <a:custGeom>
                <a:avLst/>
                <a:gdLst>
                  <a:gd name="connsiteX0" fmla="*/ 47714 w 202489"/>
                  <a:gd name="connsiteY0" fmla="*/ 168720 h 202489"/>
                  <a:gd name="connsiteX1" fmla="*/ 47196 w 202489"/>
                  <a:gd name="connsiteY1" fmla="*/ 47732 h 202489"/>
                  <a:gd name="connsiteX2" fmla="*/ 108967 w 202489"/>
                  <a:gd name="connsiteY2" fmla="*/ 22421 h 202489"/>
                  <a:gd name="connsiteX3" fmla="*/ 181357 w 202489"/>
                  <a:gd name="connsiteY3" fmla="*/ 64269 h 202489"/>
                  <a:gd name="connsiteX4" fmla="*/ 145415 w 202489"/>
                  <a:gd name="connsiteY4" fmla="*/ 85193 h 202489"/>
                  <a:gd name="connsiteX5" fmla="*/ 108630 w 202489"/>
                  <a:gd name="connsiteY5" fmla="*/ 63594 h 202489"/>
                  <a:gd name="connsiteX6" fmla="*/ 65234 w 202489"/>
                  <a:gd name="connsiteY6" fmla="*/ 104882 h 202489"/>
                  <a:gd name="connsiteX7" fmla="*/ 65263 w 202489"/>
                  <a:gd name="connsiteY7" fmla="*/ 107804 h 202489"/>
                  <a:gd name="connsiteX8" fmla="*/ 77581 w 202489"/>
                  <a:gd name="connsiteY8" fmla="*/ 139527 h 202489"/>
                  <a:gd name="connsiteX9" fmla="*/ 108630 w 202489"/>
                  <a:gd name="connsiteY9" fmla="*/ 151846 h 202489"/>
                  <a:gd name="connsiteX10" fmla="*/ 145753 w 202489"/>
                  <a:gd name="connsiteY10" fmla="*/ 130584 h 202489"/>
                  <a:gd name="connsiteX11" fmla="*/ 182707 w 202489"/>
                  <a:gd name="connsiteY11" fmla="*/ 151171 h 202489"/>
                  <a:gd name="connsiteX12" fmla="*/ 64186 w 202489"/>
                  <a:gd name="connsiteY12" fmla="*/ 180857 h 202489"/>
                  <a:gd name="connsiteX13" fmla="*/ 47714 w 202489"/>
                  <a:gd name="connsiteY13" fmla="*/ 168045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489" h="202489">
                    <a:moveTo>
                      <a:pt x="47714" y="168720"/>
                    </a:moveTo>
                    <a:cubicBezTo>
                      <a:pt x="14161" y="135452"/>
                      <a:pt x="13929" y="81285"/>
                      <a:pt x="47196" y="47732"/>
                    </a:cubicBezTo>
                    <a:cubicBezTo>
                      <a:pt x="63508" y="31278"/>
                      <a:pt x="85799" y="22146"/>
                      <a:pt x="108967" y="22421"/>
                    </a:cubicBezTo>
                    <a:cubicBezTo>
                      <a:pt x="139038" y="21682"/>
                      <a:pt x="166990" y="37841"/>
                      <a:pt x="181357" y="64269"/>
                    </a:cubicBezTo>
                    <a:lnTo>
                      <a:pt x="145415" y="85193"/>
                    </a:lnTo>
                    <a:cubicBezTo>
                      <a:pt x="138368" y="71479"/>
                      <a:pt x="124039" y="63066"/>
                      <a:pt x="108630" y="63594"/>
                    </a:cubicBezTo>
                    <a:cubicBezTo>
                      <a:pt x="85245" y="63012"/>
                      <a:pt x="65817" y="81497"/>
                      <a:pt x="65234" y="104882"/>
                    </a:cubicBezTo>
                    <a:cubicBezTo>
                      <a:pt x="65211" y="105855"/>
                      <a:pt x="65221" y="106831"/>
                      <a:pt x="65263" y="107804"/>
                    </a:cubicBezTo>
                    <a:cubicBezTo>
                      <a:pt x="64971" y="119599"/>
                      <a:pt x="69407" y="131020"/>
                      <a:pt x="77581" y="139527"/>
                    </a:cubicBezTo>
                    <a:cubicBezTo>
                      <a:pt x="85784" y="147747"/>
                      <a:pt x="97022" y="152207"/>
                      <a:pt x="108630" y="151846"/>
                    </a:cubicBezTo>
                    <a:cubicBezTo>
                      <a:pt x="124083" y="152571"/>
                      <a:pt x="138559" y="144281"/>
                      <a:pt x="145753" y="130584"/>
                    </a:cubicBezTo>
                    <a:lnTo>
                      <a:pt x="182707" y="151171"/>
                    </a:lnTo>
                    <a:cubicBezTo>
                      <a:pt x="158175" y="192097"/>
                      <a:pt x="105113" y="205387"/>
                      <a:pt x="64186" y="180857"/>
                    </a:cubicBezTo>
                    <a:cubicBezTo>
                      <a:pt x="58198" y="177268"/>
                      <a:pt x="52667" y="172965"/>
                      <a:pt x="47714" y="168045"/>
                    </a:cubicBezTo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orma Livre: Forma 69"/>
              <p:cNvSpPr/>
              <p:nvPr/>
            </p:nvSpPr>
            <p:spPr>
              <a:xfrm>
                <a:off x="2856525" y="2302383"/>
                <a:ext cx="202489" cy="202490"/>
              </a:xfrm>
              <a:custGeom>
                <a:avLst/>
                <a:gdLst>
                  <a:gd name="connsiteX0" fmla="*/ 65959 w 202489"/>
                  <a:gd name="connsiteY0" fmla="*/ 125718 h 202489"/>
                  <a:gd name="connsiteX1" fmla="*/ 111519 w 202489"/>
                  <a:gd name="connsiteY1" fmla="*/ 156092 h 202489"/>
                  <a:gd name="connsiteX2" fmla="*/ 147798 w 202489"/>
                  <a:gd name="connsiteY2" fmla="*/ 139218 h 202489"/>
                  <a:gd name="connsiteX3" fmla="*/ 181547 w 202489"/>
                  <a:gd name="connsiteY3" fmla="*/ 158623 h 202489"/>
                  <a:gd name="connsiteX4" fmla="*/ 111013 w 202489"/>
                  <a:gd name="connsiteY4" fmla="*/ 193215 h 202489"/>
                  <a:gd name="connsiteX5" fmla="*/ 46554 w 202489"/>
                  <a:gd name="connsiteY5" fmla="*/ 169085 h 202489"/>
                  <a:gd name="connsiteX6" fmla="*/ 46554 w 202489"/>
                  <a:gd name="connsiteY6" fmla="*/ 47085 h 202489"/>
                  <a:gd name="connsiteX7" fmla="*/ 107975 w 202489"/>
                  <a:gd name="connsiteY7" fmla="*/ 22449 h 202489"/>
                  <a:gd name="connsiteX8" fmla="*/ 166529 w 202489"/>
                  <a:gd name="connsiteY8" fmla="*/ 47085 h 202489"/>
                  <a:gd name="connsiteX9" fmla="*/ 189815 w 202489"/>
                  <a:gd name="connsiteY9" fmla="*/ 107832 h 202489"/>
                  <a:gd name="connsiteX10" fmla="*/ 188296 w 202489"/>
                  <a:gd name="connsiteY10" fmla="*/ 124706 h 202489"/>
                  <a:gd name="connsiteX11" fmla="*/ 147798 w 202489"/>
                  <a:gd name="connsiteY11" fmla="*/ 93320 h 202489"/>
                  <a:gd name="connsiteX12" fmla="*/ 107638 w 202489"/>
                  <a:gd name="connsiteY12" fmla="*/ 60584 h 202489"/>
                  <a:gd name="connsiteX13" fmla="*/ 65284 w 202489"/>
                  <a:gd name="connsiteY13" fmla="*/ 93320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2489" h="202489">
                    <a:moveTo>
                      <a:pt x="65959" y="125718"/>
                    </a:moveTo>
                    <a:cubicBezTo>
                      <a:pt x="71237" y="145937"/>
                      <a:pt x="90825" y="158996"/>
                      <a:pt x="111519" y="156092"/>
                    </a:cubicBezTo>
                    <a:cubicBezTo>
                      <a:pt x="125663" y="156833"/>
                      <a:pt x="139253" y="150512"/>
                      <a:pt x="147798" y="139218"/>
                    </a:cubicBezTo>
                    <a:lnTo>
                      <a:pt x="181547" y="158623"/>
                    </a:lnTo>
                    <a:cubicBezTo>
                      <a:pt x="165641" y="181624"/>
                      <a:pt x="138936" y="194720"/>
                      <a:pt x="111013" y="193215"/>
                    </a:cubicBezTo>
                    <a:cubicBezTo>
                      <a:pt x="87134" y="194305"/>
                      <a:pt x="63846" y="185588"/>
                      <a:pt x="46554" y="169085"/>
                    </a:cubicBezTo>
                    <a:cubicBezTo>
                      <a:pt x="14344" y="134797"/>
                      <a:pt x="14344" y="81373"/>
                      <a:pt x="46554" y="47085"/>
                    </a:cubicBezTo>
                    <a:cubicBezTo>
                      <a:pt x="62635" y="30574"/>
                      <a:pt x="84942" y="21627"/>
                      <a:pt x="107975" y="22449"/>
                    </a:cubicBezTo>
                    <a:cubicBezTo>
                      <a:pt x="130151" y="21733"/>
                      <a:pt x="151536" y="30731"/>
                      <a:pt x="166529" y="47085"/>
                    </a:cubicBezTo>
                    <a:cubicBezTo>
                      <a:pt x="182100" y="63407"/>
                      <a:pt x="190485" y="85285"/>
                      <a:pt x="189815" y="107832"/>
                    </a:cubicBezTo>
                    <a:cubicBezTo>
                      <a:pt x="189764" y="113488"/>
                      <a:pt x="189256" y="119131"/>
                      <a:pt x="188296" y="124706"/>
                    </a:cubicBezTo>
                    <a:close/>
                    <a:moveTo>
                      <a:pt x="147798" y="93320"/>
                    </a:moveTo>
                    <a:cubicBezTo>
                      <a:pt x="144581" y="73844"/>
                      <a:pt x="127364" y="59810"/>
                      <a:pt x="107638" y="60584"/>
                    </a:cubicBezTo>
                    <a:cubicBezTo>
                      <a:pt x="87269" y="59202"/>
                      <a:pt x="69081" y="73260"/>
                      <a:pt x="65284" y="933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/>
              <p:cNvSpPr/>
              <p:nvPr/>
            </p:nvSpPr>
            <p:spPr>
              <a:xfrm>
                <a:off x="2166063" y="2538673"/>
                <a:ext cx="202489" cy="253112"/>
              </a:xfrm>
              <a:custGeom>
                <a:avLst/>
                <a:gdLst>
                  <a:gd name="connsiteX0" fmla="*/ 188944 w 202489"/>
                  <a:gd name="connsiteY0" fmla="*/ 22397 h 253111"/>
                  <a:gd name="connsiteX1" fmla="*/ 188944 w 202489"/>
                  <a:gd name="connsiteY1" fmla="*/ 63063 h 253111"/>
                  <a:gd name="connsiteX2" fmla="*/ 127860 w 202489"/>
                  <a:gd name="connsiteY2" fmla="*/ 63063 h 253111"/>
                  <a:gd name="connsiteX3" fmla="*/ 127860 w 202489"/>
                  <a:gd name="connsiteY3" fmla="*/ 237542 h 253111"/>
                  <a:gd name="connsiteX4" fmla="*/ 83144 w 202489"/>
                  <a:gd name="connsiteY4" fmla="*/ 237542 h 253111"/>
                  <a:gd name="connsiteX5" fmla="*/ 83144 w 202489"/>
                  <a:gd name="connsiteY5" fmla="*/ 63063 h 253111"/>
                  <a:gd name="connsiteX6" fmla="*/ 22397 w 202489"/>
                  <a:gd name="connsiteY6" fmla="*/ 63063 h 253111"/>
                  <a:gd name="connsiteX7" fmla="*/ 22397 w 202489"/>
                  <a:gd name="connsiteY7" fmla="*/ 22397 h 253111"/>
                  <a:gd name="connsiteX8" fmla="*/ 188944 w 202489"/>
                  <a:gd name="connsiteY8" fmla="*/ 22397 h 253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2489" h="253111">
                    <a:moveTo>
                      <a:pt x="188944" y="22397"/>
                    </a:moveTo>
                    <a:lnTo>
                      <a:pt x="188944" y="63063"/>
                    </a:lnTo>
                    <a:lnTo>
                      <a:pt x="127860" y="63063"/>
                    </a:lnTo>
                    <a:lnTo>
                      <a:pt x="127860" y="237542"/>
                    </a:lnTo>
                    <a:lnTo>
                      <a:pt x="83144" y="237542"/>
                    </a:lnTo>
                    <a:lnTo>
                      <a:pt x="83144" y="63063"/>
                    </a:lnTo>
                    <a:lnTo>
                      <a:pt x="22397" y="63063"/>
                    </a:lnTo>
                    <a:lnTo>
                      <a:pt x="22397" y="22397"/>
                    </a:lnTo>
                    <a:lnTo>
                      <a:pt x="188944" y="22397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/>
              <p:cNvSpPr/>
              <p:nvPr/>
            </p:nvSpPr>
            <p:spPr>
              <a:xfrm>
                <a:off x="2316712" y="2587608"/>
                <a:ext cx="202489" cy="202490"/>
              </a:xfrm>
              <a:custGeom>
                <a:avLst/>
                <a:gdLst>
                  <a:gd name="connsiteX0" fmla="*/ 107817 w 202489"/>
                  <a:gd name="connsiteY0" fmla="*/ 193163 h 202489"/>
                  <a:gd name="connsiteX1" fmla="*/ 22397 w 202489"/>
                  <a:gd name="connsiteY1" fmla="*/ 107817 h 202489"/>
                  <a:gd name="connsiteX2" fmla="*/ 107743 w 202489"/>
                  <a:gd name="connsiteY2" fmla="*/ 22397 h 202489"/>
                  <a:gd name="connsiteX3" fmla="*/ 107817 w 202489"/>
                  <a:gd name="connsiteY3" fmla="*/ 22397 h 202489"/>
                  <a:gd name="connsiteX4" fmla="*/ 193237 w 202489"/>
                  <a:gd name="connsiteY4" fmla="*/ 107743 h 202489"/>
                  <a:gd name="connsiteX5" fmla="*/ 107891 w 202489"/>
                  <a:gd name="connsiteY5" fmla="*/ 193163 h 202489"/>
                  <a:gd name="connsiteX6" fmla="*/ 107817 w 202489"/>
                  <a:gd name="connsiteY6" fmla="*/ 193163 h 202489"/>
                  <a:gd name="connsiteX7" fmla="*/ 107817 w 202489"/>
                  <a:gd name="connsiteY7" fmla="*/ 152328 h 202489"/>
                  <a:gd name="connsiteX8" fmla="*/ 139203 w 202489"/>
                  <a:gd name="connsiteY8" fmla="*/ 140178 h 202489"/>
                  <a:gd name="connsiteX9" fmla="*/ 139203 w 202489"/>
                  <a:gd name="connsiteY9" fmla="*/ 76056 h 202489"/>
                  <a:gd name="connsiteX10" fmla="*/ 76431 w 202489"/>
                  <a:gd name="connsiteY10" fmla="*/ 76056 h 202489"/>
                  <a:gd name="connsiteX11" fmla="*/ 76431 w 202489"/>
                  <a:gd name="connsiteY11" fmla="*/ 140178 h 202489"/>
                  <a:gd name="connsiteX12" fmla="*/ 107817 w 202489"/>
                  <a:gd name="connsiteY12" fmla="*/ 152665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2489" h="202489">
                    <a:moveTo>
                      <a:pt x="107817" y="193163"/>
                    </a:moveTo>
                    <a:cubicBezTo>
                      <a:pt x="60661" y="193183"/>
                      <a:pt x="22417" y="154973"/>
                      <a:pt x="22397" y="107817"/>
                    </a:cubicBezTo>
                    <a:cubicBezTo>
                      <a:pt x="22375" y="60662"/>
                      <a:pt x="60586" y="22417"/>
                      <a:pt x="107743" y="22397"/>
                    </a:cubicBezTo>
                    <a:lnTo>
                      <a:pt x="107817" y="22397"/>
                    </a:lnTo>
                    <a:cubicBezTo>
                      <a:pt x="154973" y="22376"/>
                      <a:pt x="193217" y="60586"/>
                      <a:pt x="193237" y="107743"/>
                    </a:cubicBezTo>
                    <a:cubicBezTo>
                      <a:pt x="193259" y="154897"/>
                      <a:pt x="155048" y="193143"/>
                      <a:pt x="107891" y="193163"/>
                    </a:cubicBezTo>
                    <a:lnTo>
                      <a:pt x="107817" y="193163"/>
                    </a:lnTo>
                    <a:moveTo>
                      <a:pt x="107817" y="152328"/>
                    </a:moveTo>
                    <a:cubicBezTo>
                      <a:pt x="119497" y="152726"/>
                      <a:pt x="130835" y="148339"/>
                      <a:pt x="139203" y="140178"/>
                    </a:cubicBezTo>
                    <a:cubicBezTo>
                      <a:pt x="156090" y="122140"/>
                      <a:pt x="156090" y="94095"/>
                      <a:pt x="139203" y="76056"/>
                    </a:cubicBezTo>
                    <a:cubicBezTo>
                      <a:pt x="121686" y="59171"/>
                      <a:pt x="93948" y="59171"/>
                      <a:pt x="76431" y="76056"/>
                    </a:cubicBezTo>
                    <a:cubicBezTo>
                      <a:pt x="60026" y="94282"/>
                      <a:pt x="60026" y="121952"/>
                      <a:pt x="76431" y="140178"/>
                    </a:cubicBezTo>
                    <a:cubicBezTo>
                      <a:pt x="84743" y="148462"/>
                      <a:pt x="96086" y="152974"/>
                      <a:pt x="107817" y="152665"/>
                    </a:cubicBezTo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/>
              <p:cNvSpPr/>
              <p:nvPr/>
            </p:nvSpPr>
            <p:spPr>
              <a:xfrm>
                <a:off x="2172138" y="2825027"/>
                <a:ext cx="354357" cy="269986"/>
              </a:xfrm>
              <a:custGeom>
                <a:avLst/>
                <a:gdLst>
                  <a:gd name="connsiteX0" fmla="*/ 85843 w 354356"/>
                  <a:gd name="connsiteY0" fmla="*/ 248848 h 269986"/>
                  <a:gd name="connsiteX1" fmla="*/ 22397 w 354356"/>
                  <a:gd name="connsiteY1" fmla="*/ 22397 h 269986"/>
                  <a:gd name="connsiteX2" fmla="*/ 69307 w 354356"/>
                  <a:gd name="connsiteY2" fmla="*/ 22397 h 269986"/>
                  <a:gd name="connsiteX3" fmla="*/ 112673 w 354356"/>
                  <a:gd name="connsiteY3" fmla="*/ 190294 h 269986"/>
                  <a:gd name="connsiteX4" fmla="*/ 159921 w 354356"/>
                  <a:gd name="connsiteY4" fmla="*/ 22397 h 269986"/>
                  <a:gd name="connsiteX5" fmla="*/ 198056 w 354356"/>
                  <a:gd name="connsiteY5" fmla="*/ 22397 h 269986"/>
                  <a:gd name="connsiteX6" fmla="*/ 245641 w 354356"/>
                  <a:gd name="connsiteY6" fmla="*/ 190294 h 269986"/>
                  <a:gd name="connsiteX7" fmla="*/ 289008 w 354356"/>
                  <a:gd name="connsiteY7" fmla="*/ 22397 h 269986"/>
                  <a:gd name="connsiteX8" fmla="*/ 335918 w 354356"/>
                  <a:gd name="connsiteY8" fmla="*/ 22397 h 269986"/>
                  <a:gd name="connsiteX9" fmla="*/ 272471 w 354356"/>
                  <a:gd name="connsiteY9" fmla="*/ 248848 h 269986"/>
                  <a:gd name="connsiteX10" fmla="*/ 221680 w 354356"/>
                  <a:gd name="connsiteY10" fmla="*/ 248848 h 269986"/>
                  <a:gd name="connsiteX11" fmla="*/ 178989 w 354356"/>
                  <a:gd name="connsiteY11" fmla="*/ 99343 h 269986"/>
                  <a:gd name="connsiteX12" fmla="*/ 136635 w 354356"/>
                  <a:gd name="connsiteY12" fmla="*/ 248848 h 269986"/>
                  <a:gd name="connsiteX13" fmla="*/ 85843 w 354356"/>
                  <a:gd name="connsiteY13" fmla="*/ 248848 h 26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4356" h="269986">
                    <a:moveTo>
                      <a:pt x="85843" y="248848"/>
                    </a:moveTo>
                    <a:lnTo>
                      <a:pt x="22397" y="22397"/>
                    </a:lnTo>
                    <a:lnTo>
                      <a:pt x="69307" y="22397"/>
                    </a:lnTo>
                    <a:lnTo>
                      <a:pt x="112673" y="190294"/>
                    </a:lnTo>
                    <a:lnTo>
                      <a:pt x="159921" y="22397"/>
                    </a:lnTo>
                    <a:lnTo>
                      <a:pt x="198056" y="22397"/>
                    </a:lnTo>
                    <a:lnTo>
                      <a:pt x="245641" y="190294"/>
                    </a:lnTo>
                    <a:lnTo>
                      <a:pt x="289008" y="22397"/>
                    </a:lnTo>
                    <a:lnTo>
                      <a:pt x="335918" y="22397"/>
                    </a:lnTo>
                    <a:lnTo>
                      <a:pt x="272471" y="248848"/>
                    </a:lnTo>
                    <a:lnTo>
                      <a:pt x="221680" y="248848"/>
                    </a:lnTo>
                    <a:lnTo>
                      <a:pt x="178989" y="99343"/>
                    </a:lnTo>
                    <a:lnTo>
                      <a:pt x="136635" y="248848"/>
                    </a:lnTo>
                    <a:lnTo>
                      <a:pt x="85843" y="248848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/>
              <p:cNvSpPr/>
              <p:nvPr/>
            </p:nvSpPr>
            <p:spPr>
              <a:xfrm>
                <a:off x="2483945" y="2887300"/>
                <a:ext cx="202489" cy="202490"/>
              </a:xfrm>
              <a:custGeom>
                <a:avLst/>
                <a:gdLst>
                  <a:gd name="connsiteX0" fmla="*/ 105613 w 202489"/>
                  <a:gd name="connsiteY0" fmla="*/ 191131 h 202489"/>
                  <a:gd name="connsiteX1" fmla="*/ 22405 w 202489"/>
                  <a:gd name="connsiteY1" fmla="*/ 105613 h 202489"/>
                  <a:gd name="connsiteX2" fmla="*/ 107923 w 202489"/>
                  <a:gd name="connsiteY2" fmla="*/ 22405 h 202489"/>
                  <a:gd name="connsiteX3" fmla="*/ 191131 w 202489"/>
                  <a:gd name="connsiteY3" fmla="*/ 107923 h 202489"/>
                  <a:gd name="connsiteX4" fmla="*/ 166360 w 202489"/>
                  <a:gd name="connsiteY4" fmla="*/ 166495 h 202489"/>
                  <a:gd name="connsiteX5" fmla="*/ 105613 w 202489"/>
                  <a:gd name="connsiteY5" fmla="*/ 191131 h 202489"/>
                  <a:gd name="connsiteX6" fmla="*/ 105613 w 202489"/>
                  <a:gd name="connsiteY6" fmla="*/ 150296 h 202489"/>
                  <a:gd name="connsiteX7" fmla="*/ 136999 w 202489"/>
                  <a:gd name="connsiteY7" fmla="*/ 137809 h 202489"/>
                  <a:gd name="connsiteX8" fmla="*/ 136999 w 202489"/>
                  <a:gd name="connsiteY8" fmla="*/ 73687 h 202489"/>
                  <a:gd name="connsiteX9" fmla="*/ 74227 w 202489"/>
                  <a:gd name="connsiteY9" fmla="*/ 73687 h 202489"/>
                  <a:gd name="connsiteX10" fmla="*/ 74227 w 202489"/>
                  <a:gd name="connsiteY10" fmla="*/ 137809 h 202489"/>
                  <a:gd name="connsiteX11" fmla="*/ 105613 w 202489"/>
                  <a:gd name="connsiteY11" fmla="*/ 150296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2489" h="202489">
                    <a:moveTo>
                      <a:pt x="105613" y="191131"/>
                    </a:moveTo>
                    <a:cubicBezTo>
                      <a:pt x="59020" y="190493"/>
                      <a:pt x="21767" y="152206"/>
                      <a:pt x="22405" y="105613"/>
                    </a:cubicBezTo>
                    <a:cubicBezTo>
                      <a:pt x="23044" y="59020"/>
                      <a:pt x="61332" y="21767"/>
                      <a:pt x="107923" y="22405"/>
                    </a:cubicBezTo>
                    <a:cubicBezTo>
                      <a:pt x="154516" y="23043"/>
                      <a:pt x="191769" y="61332"/>
                      <a:pt x="191131" y="107923"/>
                    </a:cubicBezTo>
                    <a:cubicBezTo>
                      <a:pt x="190829" y="129930"/>
                      <a:pt x="181939" y="150949"/>
                      <a:pt x="166360" y="166495"/>
                    </a:cubicBezTo>
                    <a:cubicBezTo>
                      <a:pt x="150405" y="182776"/>
                      <a:pt x="128403" y="191700"/>
                      <a:pt x="105613" y="191131"/>
                    </a:cubicBezTo>
                    <a:moveTo>
                      <a:pt x="105613" y="150296"/>
                    </a:moveTo>
                    <a:cubicBezTo>
                      <a:pt x="117344" y="150604"/>
                      <a:pt x="128686" y="146092"/>
                      <a:pt x="136999" y="137809"/>
                    </a:cubicBezTo>
                    <a:cubicBezTo>
                      <a:pt x="153886" y="119770"/>
                      <a:pt x="153886" y="91725"/>
                      <a:pt x="136999" y="73687"/>
                    </a:cubicBezTo>
                    <a:cubicBezTo>
                      <a:pt x="119482" y="56801"/>
                      <a:pt x="91744" y="56801"/>
                      <a:pt x="74227" y="73687"/>
                    </a:cubicBezTo>
                    <a:cubicBezTo>
                      <a:pt x="57822" y="91913"/>
                      <a:pt x="57822" y="119583"/>
                      <a:pt x="74227" y="137809"/>
                    </a:cubicBezTo>
                    <a:cubicBezTo>
                      <a:pt x="82539" y="146092"/>
                      <a:pt x="93882" y="150604"/>
                      <a:pt x="105613" y="150296"/>
                    </a:cubicBezTo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/>
              <p:cNvSpPr/>
              <p:nvPr/>
            </p:nvSpPr>
            <p:spPr>
              <a:xfrm>
                <a:off x="2681905" y="2886392"/>
                <a:ext cx="134993" cy="202490"/>
              </a:xfrm>
              <a:custGeom>
                <a:avLst/>
                <a:gdLst>
                  <a:gd name="connsiteX0" fmla="*/ 64582 w 134992"/>
                  <a:gd name="connsiteY0" fmla="*/ 53502 h 202489"/>
                  <a:gd name="connsiteX1" fmla="*/ 113686 w 134992"/>
                  <a:gd name="connsiteY1" fmla="*/ 22454 h 202489"/>
                  <a:gd name="connsiteX2" fmla="*/ 113686 w 134992"/>
                  <a:gd name="connsiteY2" fmla="*/ 69026 h 202489"/>
                  <a:gd name="connsiteX3" fmla="*/ 79937 w 134992"/>
                  <a:gd name="connsiteY3" fmla="*/ 76788 h 202489"/>
                  <a:gd name="connsiteX4" fmla="*/ 65088 w 134992"/>
                  <a:gd name="connsiteY4" fmla="*/ 110537 h 202489"/>
                  <a:gd name="connsiteX5" fmla="*/ 65088 w 134992"/>
                  <a:gd name="connsiteY5" fmla="*/ 187820 h 202489"/>
                  <a:gd name="connsiteX6" fmla="*/ 22397 w 134992"/>
                  <a:gd name="connsiteY6" fmla="*/ 187820 h 202489"/>
                  <a:gd name="connsiteX7" fmla="*/ 22397 w 134992"/>
                  <a:gd name="connsiteY7" fmla="*/ 25829 h 202489"/>
                  <a:gd name="connsiteX8" fmla="*/ 64582 w 134992"/>
                  <a:gd name="connsiteY8" fmla="*/ 25829 h 202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4992" h="202489">
                    <a:moveTo>
                      <a:pt x="64582" y="53502"/>
                    </a:moveTo>
                    <a:cubicBezTo>
                      <a:pt x="72791" y="33856"/>
                      <a:pt x="92418" y="21446"/>
                      <a:pt x="113686" y="22454"/>
                    </a:cubicBezTo>
                    <a:lnTo>
                      <a:pt x="113686" y="69026"/>
                    </a:lnTo>
                    <a:cubicBezTo>
                      <a:pt x="101867" y="67445"/>
                      <a:pt x="89878" y="70202"/>
                      <a:pt x="79937" y="76788"/>
                    </a:cubicBezTo>
                    <a:cubicBezTo>
                      <a:pt x="69438" y="84675"/>
                      <a:pt x="63811" y="97466"/>
                      <a:pt x="65088" y="110537"/>
                    </a:cubicBezTo>
                    <a:lnTo>
                      <a:pt x="65088" y="187820"/>
                    </a:lnTo>
                    <a:lnTo>
                      <a:pt x="22397" y="187820"/>
                    </a:lnTo>
                    <a:lnTo>
                      <a:pt x="22397" y="25829"/>
                    </a:lnTo>
                    <a:lnTo>
                      <a:pt x="64582" y="25829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/>
              <p:cNvSpPr/>
              <p:nvPr/>
            </p:nvSpPr>
            <p:spPr>
              <a:xfrm>
                <a:off x="2803905" y="2825027"/>
                <a:ext cx="185615" cy="269986"/>
              </a:xfrm>
              <a:custGeom>
                <a:avLst/>
                <a:gdLst>
                  <a:gd name="connsiteX0" fmla="*/ 171564 w 185615"/>
                  <a:gd name="connsiteY0" fmla="*/ 248848 h 269986"/>
                  <a:gd name="connsiteX1" fmla="*/ 123135 w 185615"/>
                  <a:gd name="connsiteY1" fmla="*/ 248848 h 269986"/>
                  <a:gd name="connsiteX2" fmla="*/ 64245 w 185615"/>
                  <a:gd name="connsiteY2" fmla="*/ 175445 h 269986"/>
                  <a:gd name="connsiteX3" fmla="*/ 64245 w 185615"/>
                  <a:gd name="connsiteY3" fmla="*/ 248848 h 269986"/>
                  <a:gd name="connsiteX4" fmla="*/ 22397 w 185615"/>
                  <a:gd name="connsiteY4" fmla="*/ 248848 h 269986"/>
                  <a:gd name="connsiteX5" fmla="*/ 22397 w 185615"/>
                  <a:gd name="connsiteY5" fmla="*/ 22397 h 269986"/>
                  <a:gd name="connsiteX6" fmla="*/ 64245 w 185615"/>
                  <a:gd name="connsiteY6" fmla="*/ 22397 h 269986"/>
                  <a:gd name="connsiteX7" fmla="*/ 64245 w 185615"/>
                  <a:gd name="connsiteY7" fmla="*/ 158233 h 269986"/>
                  <a:gd name="connsiteX8" fmla="*/ 119929 w 185615"/>
                  <a:gd name="connsiteY8" fmla="*/ 87025 h 269986"/>
                  <a:gd name="connsiteX9" fmla="*/ 169708 w 185615"/>
                  <a:gd name="connsiteY9" fmla="*/ 87025 h 269986"/>
                  <a:gd name="connsiteX10" fmla="*/ 104574 w 185615"/>
                  <a:gd name="connsiteY10" fmla="*/ 167008 h 269986"/>
                  <a:gd name="connsiteX11" fmla="*/ 171564 w 185615"/>
                  <a:gd name="connsiteY11" fmla="*/ 248848 h 26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5615" h="269986">
                    <a:moveTo>
                      <a:pt x="171564" y="248848"/>
                    </a:moveTo>
                    <a:lnTo>
                      <a:pt x="123135" y="248848"/>
                    </a:lnTo>
                    <a:lnTo>
                      <a:pt x="64245" y="175445"/>
                    </a:lnTo>
                    <a:lnTo>
                      <a:pt x="64245" y="248848"/>
                    </a:lnTo>
                    <a:lnTo>
                      <a:pt x="22397" y="248848"/>
                    </a:lnTo>
                    <a:lnTo>
                      <a:pt x="22397" y="22397"/>
                    </a:lnTo>
                    <a:lnTo>
                      <a:pt x="64245" y="22397"/>
                    </a:lnTo>
                    <a:lnTo>
                      <a:pt x="64245" y="158233"/>
                    </a:lnTo>
                    <a:lnTo>
                      <a:pt x="119929" y="87025"/>
                    </a:lnTo>
                    <a:lnTo>
                      <a:pt x="169708" y="87025"/>
                    </a:lnTo>
                    <a:lnTo>
                      <a:pt x="104574" y="167008"/>
                    </a:lnTo>
                    <a:lnTo>
                      <a:pt x="171564" y="248848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/>
              <p:cNvSpPr/>
              <p:nvPr/>
            </p:nvSpPr>
            <p:spPr>
              <a:xfrm>
                <a:off x="2968763" y="2985331"/>
                <a:ext cx="101245" cy="101245"/>
              </a:xfrm>
              <a:custGeom>
                <a:avLst/>
                <a:gdLst>
                  <a:gd name="connsiteX0" fmla="*/ 22399 w 101244"/>
                  <a:gd name="connsiteY0" fmla="*/ 59351 h 101244"/>
                  <a:gd name="connsiteX1" fmla="*/ 58676 w 101244"/>
                  <a:gd name="connsiteY1" fmla="*/ 22398 h 101244"/>
                  <a:gd name="connsiteX2" fmla="*/ 95629 w 101244"/>
                  <a:gd name="connsiteY2" fmla="*/ 58676 h 101244"/>
                  <a:gd name="connsiteX3" fmla="*/ 59351 w 101244"/>
                  <a:gd name="connsiteY3" fmla="*/ 95629 h 101244"/>
                  <a:gd name="connsiteX4" fmla="*/ 58847 w 101244"/>
                  <a:gd name="connsiteY4" fmla="*/ 95630 h 101244"/>
                  <a:gd name="connsiteX5" fmla="*/ 22400 w 101244"/>
                  <a:gd name="connsiteY5" fmla="*/ 60200 h 101244"/>
                  <a:gd name="connsiteX6" fmla="*/ 22399 w 101244"/>
                  <a:gd name="connsiteY6" fmla="*/ 59351 h 101244"/>
                  <a:gd name="connsiteX7" fmla="*/ 88883 w 101244"/>
                  <a:gd name="connsiteY7" fmla="*/ 59351 h 101244"/>
                  <a:gd name="connsiteX8" fmla="*/ 58345 w 101244"/>
                  <a:gd name="connsiteY8" fmla="*/ 29826 h 101244"/>
                  <a:gd name="connsiteX9" fmla="*/ 28819 w 101244"/>
                  <a:gd name="connsiteY9" fmla="*/ 60363 h 101244"/>
                  <a:gd name="connsiteX10" fmla="*/ 58847 w 101244"/>
                  <a:gd name="connsiteY10" fmla="*/ 89893 h 101244"/>
                  <a:gd name="connsiteX11" fmla="*/ 88898 w 101244"/>
                  <a:gd name="connsiteY11" fmla="*/ 61239 h 101244"/>
                  <a:gd name="connsiteX12" fmla="*/ 88883 w 101244"/>
                  <a:gd name="connsiteY12" fmla="*/ 59351 h 101244"/>
                  <a:gd name="connsiteX13" fmla="*/ 46022 w 101244"/>
                  <a:gd name="connsiteY13" fmla="*/ 40789 h 101244"/>
                  <a:gd name="connsiteX14" fmla="*/ 58678 w 101244"/>
                  <a:gd name="connsiteY14" fmla="*/ 40789 h 101244"/>
                  <a:gd name="connsiteX15" fmla="*/ 72515 w 101244"/>
                  <a:gd name="connsiteY15" fmla="*/ 51589 h 101244"/>
                  <a:gd name="connsiteX16" fmla="*/ 72515 w 101244"/>
                  <a:gd name="connsiteY16" fmla="*/ 51589 h 101244"/>
                  <a:gd name="connsiteX17" fmla="*/ 65090 w 101244"/>
                  <a:gd name="connsiteY17" fmla="*/ 61376 h 101244"/>
                  <a:gd name="connsiteX18" fmla="*/ 74708 w 101244"/>
                  <a:gd name="connsiteY18" fmla="*/ 76731 h 101244"/>
                  <a:gd name="connsiteX19" fmla="*/ 66440 w 101244"/>
                  <a:gd name="connsiteY19" fmla="*/ 76731 h 101244"/>
                  <a:gd name="connsiteX20" fmla="*/ 57665 w 101244"/>
                  <a:gd name="connsiteY20" fmla="*/ 63063 h 101244"/>
                  <a:gd name="connsiteX21" fmla="*/ 53953 w 101244"/>
                  <a:gd name="connsiteY21" fmla="*/ 63063 h 101244"/>
                  <a:gd name="connsiteX22" fmla="*/ 53953 w 101244"/>
                  <a:gd name="connsiteY22" fmla="*/ 77069 h 101244"/>
                  <a:gd name="connsiteX23" fmla="*/ 46022 w 101244"/>
                  <a:gd name="connsiteY23" fmla="*/ 77069 h 101244"/>
                  <a:gd name="connsiteX24" fmla="*/ 58509 w 101244"/>
                  <a:gd name="connsiteY24" fmla="*/ 57664 h 101244"/>
                  <a:gd name="connsiteX25" fmla="*/ 64753 w 101244"/>
                  <a:gd name="connsiteY25" fmla="*/ 52264 h 101244"/>
                  <a:gd name="connsiteX26" fmla="*/ 64753 w 101244"/>
                  <a:gd name="connsiteY26" fmla="*/ 52264 h 101244"/>
                  <a:gd name="connsiteX27" fmla="*/ 58509 w 101244"/>
                  <a:gd name="connsiteY27" fmla="*/ 47201 h 101244"/>
                  <a:gd name="connsiteX28" fmla="*/ 53953 w 101244"/>
                  <a:gd name="connsiteY28" fmla="*/ 47201 h 101244"/>
                  <a:gd name="connsiteX29" fmla="*/ 53953 w 101244"/>
                  <a:gd name="connsiteY29" fmla="*/ 57832 h 101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1244" h="101244">
                    <a:moveTo>
                      <a:pt x="22399" y="59351"/>
                    </a:moveTo>
                    <a:cubicBezTo>
                      <a:pt x="22213" y="39129"/>
                      <a:pt x="38454" y="22584"/>
                      <a:pt x="58676" y="22398"/>
                    </a:cubicBezTo>
                    <a:cubicBezTo>
                      <a:pt x="78898" y="22213"/>
                      <a:pt x="95443" y="38454"/>
                      <a:pt x="95629" y="58676"/>
                    </a:cubicBezTo>
                    <a:cubicBezTo>
                      <a:pt x="95814" y="78900"/>
                      <a:pt x="79573" y="95443"/>
                      <a:pt x="59351" y="95629"/>
                    </a:cubicBezTo>
                    <a:cubicBezTo>
                      <a:pt x="59182" y="95630"/>
                      <a:pt x="59015" y="95630"/>
                      <a:pt x="58847" y="95630"/>
                    </a:cubicBezTo>
                    <a:cubicBezTo>
                      <a:pt x="38999" y="95910"/>
                      <a:pt x="22680" y="80049"/>
                      <a:pt x="22400" y="60200"/>
                    </a:cubicBezTo>
                    <a:cubicBezTo>
                      <a:pt x="22397" y="59916"/>
                      <a:pt x="22395" y="59634"/>
                      <a:pt x="22399" y="59351"/>
                    </a:cubicBezTo>
                    <a:moveTo>
                      <a:pt x="88883" y="59351"/>
                    </a:moveTo>
                    <a:cubicBezTo>
                      <a:pt x="88602" y="42765"/>
                      <a:pt x="74931" y="29546"/>
                      <a:pt x="58345" y="29826"/>
                    </a:cubicBezTo>
                    <a:cubicBezTo>
                      <a:pt x="41758" y="30105"/>
                      <a:pt x="28539" y="43778"/>
                      <a:pt x="28819" y="60363"/>
                    </a:cubicBezTo>
                    <a:cubicBezTo>
                      <a:pt x="29096" y="76750"/>
                      <a:pt x="42457" y="89891"/>
                      <a:pt x="58847" y="89893"/>
                    </a:cubicBezTo>
                    <a:cubicBezTo>
                      <a:pt x="75058" y="90280"/>
                      <a:pt x="88513" y="77450"/>
                      <a:pt x="88898" y="61239"/>
                    </a:cubicBezTo>
                    <a:cubicBezTo>
                      <a:pt x="88913" y="60610"/>
                      <a:pt x="88908" y="59980"/>
                      <a:pt x="88883" y="59351"/>
                    </a:cubicBezTo>
                    <a:moveTo>
                      <a:pt x="46022" y="40789"/>
                    </a:moveTo>
                    <a:lnTo>
                      <a:pt x="58678" y="40789"/>
                    </a:lnTo>
                    <a:cubicBezTo>
                      <a:pt x="67115" y="40789"/>
                      <a:pt x="72515" y="44164"/>
                      <a:pt x="72515" y="51589"/>
                    </a:cubicBezTo>
                    <a:lnTo>
                      <a:pt x="72515" y="51589"/>
                    </a:lnTo>
                    <a:cubicBezTo>
                      <a:pt x="72788" y="56234"/>
                      <a:pt x="69638" y="60387"/>
                      <a:pt x="65090" y="61376"/>
                    </a:cubicBezTo>
                    <a:lnTo>
                      <a:pt x="74708" y="76731"/>
                    </a:lnTo>
                    <a:lnTo>
                      <a:pt x="66440" y="76731"/>
                    </a:lnTo>
                    <a:lnTo>
                      <a:pt x="57665" y="63063"/>
                    </a:lnTo>
                    <a:lnTo>
                      <a:pt x="53953" y="63063"/>
                    </a:lnTo>
                    <a:lnTo>
                      <a:pt x="53953" y="77069"/>
                    </a:lnTo>
                    <a:lnTo>
                      <a:pt x="46022" y="77069"/>
                    </a:lnTo>
                    <a:close/>
                    <a:moveTo>
                      <a:pt x="58509" y="57664"/>
                    </a:moveTo>
                    <a:cubicBezTo>
                      <a:pt x="62728" y="57664"/>
                      <a:pt x="64753" y="55807"/>
                      <a:pt x="64753" y="52264"/>
                    </a:cubicBezTo>
                    <a:lnTo>
                      <a:pt x="64753" y="52264"/>
                    </a:lnTo>
                    <a:cubicBezTo>
                      <a:pt x="64753" y="48551"/>
                      <a:pt x="62559" y="47201"/>
                      <a:pt x="58509" y="47201"/>
                    </a:cubicBezTo>
                    <a:lnTo>
                      <a:pt x="53953" y="47201"/>
                    </a:lnTo>
                    <a:lnTo>
                      <a:pt x="53953" y="57832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/>
              <p:cNvSpPr/>
              <p:nvPr/>
            </p:nvSpPr>
            <p:spPr>
              <a:xfrm>
                <a:off x="8638470" y="2717201"/>
                <a:ext cx="506224" cy="455601"/>
              </a:xfrm>
              <a:custGeom>
                <a:avLst/>
                <a:gdLst>
                  <a:gd name="connsiteX0" fmla="*/ 22397 w 506223"/>
                  <a:gd name="connsiteY0" fmla="*/ 22397 h 455601"/>
                  <a:gd name="connsiteX1" fmla="*/ 495716 w 506223"/>
                  <a:gd name="connsiteY1" fmla="*/ 22397 h 455601"/>
                  <a:gd name="connsiteX2" fmla="*/ 495716 w 506223"/>
                  <a:gd name="connsiteY2" fmla="*/ 435138 h 455601"/>
                  <a:gd name="connsiteX3" fmla="*/ 22397 w 506223"/>
                  <a:gd name="connsiteY3" fmla="*/ 435138 h 45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6223" h="455601">
                    <a:moveTo>
                      <a:pt x="22397" y="22397"/>
                    </a:moveTo>
                    <a:lnTo>
                      <a:pt x="495716" y="22397"/>
                    </a:lnTo>
                    <a:lnTo>
                      <a:pt x="495716" y="435138"/>
                    </a:lnTo>
                    <a:lnTo>
                      <a:pt x="22397" y="435138"/>
                    </a:lnTo>
                    <a:close/>
                  </a:path>
                </a:pathLst>
              </a:custGeom>
              <a:solidFill>
                <a:srgbClr val="B8FFF1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/>
              <p:cNvSpPr/>
              <p:nvPr/>
            </p:nvSpPr>
            <p:spPr>
              <a:xfrm>
                <a:off x="9566546" y="2717201"/>
                <a:ext cx="523098" cy="455601"/>
              </a:xfrm>
              <a:custGeom>
                <a:avLst/>
                <a:gdLst>
                  <a:gd name="connsiteX0" fmla="*/ 22397 w 523097"/>
                  <a:gd name="connsiteY0" fmla="*/ 22397 h 455601"/>
                  <a:gd name="connsiteX1" fmla="*/ 502466 w 523097"/>
                  <a:gd name="connsiteY1" fmla="*/ 22397 h 455601"/>
                  <a:gd name="connsiteX2" fmla="*/ 502466 w 523097"/>
                  <a:gd name="connsiteY2" fmla="*/ 435138 h 455601"/>
                  <a:gd name="connsiteX3" fmla="*/ 22397 w 523097"/>
                  <a:gd name="connsiteY3" fmla="*/ 435138 h 455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3097" h="455601">
                    <a:moveTo>
                      <a:pt x="22397" y="22397"/>
                    </a:moveTo>
                    <a:lnTo>
                      <a:pt x="502466" y="22397"/>
                    </a:lnTo>
                    <a:lnTo>
                      <a:pt x="502466" y="435138"/>
                    </a:lnTo>
                    <a:lnTo>
                      <a:pt x="22397" y="435138"/>
                    </a:lnTo>
                    <a:close/>
                  </a:path>
                </a:pathLst>
              </a:custGeom>
              <a:solidFill>
                <a:srgbClr val="D0F7C4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/>
              <p:cNvSpPr/>
              <p:nvPr/>
            </p:nvSpPr>
            <p:spPr>
              <a:xfrm>
                <a:off x="3863094" y="1891550"/>
                <a:ext cx="421853" cy="388105"/>
              </a:xfrm>
              <a:custGeom>
                <a:avLst/>
                <a:gdLst>
                  <a:gd name="connsiteX0" fmla="*/ 22397 w 421853"/>
                  <a:gd name="connsiteY0" fmla="*/ 22397 h 388104"/>
                  <a:gd name="connsiteX1" fmla="*/ 403414 w 421853"/>
                  <a:gd name="connsiteY1" fmla="*/ 22397 h 388104"/>
                  <a:gd name="connsiteX2" fmla="*/ 403414 w 421853"/>
                  <a:gd name="connsiteY2" fmla="*/ 371016 h 388104"/>
                  <a:gd name="connsiteX3" fmla="*/ 22397 w 421853"/>
                  <a:gd name="connsiteY3" fmla="*/ 371016 h 38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853" h="388104">
                    <a:moveTo>
                      <a:pt x="22397" y="22397"/>
                    </a:moveTo>
                    <a:lnTo>
                      <a:pt x="403414" y="22397"/>
                    </a:lnTo>
                    <a:lnTo>
                      <a:pt x="403414" y="371016"/>
                    </a:lnTo>
                    <a:lnTo>
                      <a:pt x="22397" y="371016"/>
                    </a:lnTo>
                    <a:close/>
                  </a:path>
                </a:pathLst>
              </a:custGeom>
              <a:solidFill>
                <a:srgbClr val="E05426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1" name="Forma Livre: Forma 80"/>
              <p:cNvSpPr/>
              <p:nvPr/>
            </p:nvSpPr>
            <p:spPr>
              <a:xfrm>
                <a:off x="3863094" y="2427472"/>
                <a:ext cx="421853" cy="388105"/>
              </a:xfrm>
              <a:custGeom>
                <a:avLst/>
                <a:gdLst>
                  <a:gd name="connsiteX0" fmla="*/ 22397 w 421853"/>
                  <a:gd name="connsiteY0" fmla="*/ 22397 h 388104"/>
                  <a:gd name="connsiteX1" fmla="*/ 403414 w 421853"/>
                  <a:gd name="connsiteY1" fmla="*/ 22397 h 388104"/>
                  <a:gd name="connsiteX2" fmla="*/ 403414 w 421853"/>
                  <a:gd name="connsiteY2" fmla="*/ 371016 h 388104"/>
                  <a:gd name="connsiteX3" fmla="*/ 22397 w 421853"/>
                  <a:gd name="connsiteY3" fmla="*/ 371016 h 38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853" h="388104">
                    <a:moveTo>
                      <a:pt x="22397" y="22397"/>
                    </a:moveTo>
                    <a:lnTo>
                      <a:pt x="403414" y="22397"/>
                    </a:lnTo>
                    <a:lnTo>
                      <a:pt x="403414" y="371016"/>
                    </a:lnTo>
                    <a:lnTo>
                      <a:pt x="22397" y="371016"/>
                    </a:lnTo>
                    <a:close/>
                  </a:path>
                </a:pathLst>
              </a:custGeom>
              <a:solidFill>
                <a:srgbClr val="E05426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2" name="Forma Livre: Forma 81"/>
              <p:cNvSpPr/>
              <p:nvPr/>
            </p:nvSpPr>
            <p:spPr>
              <a:xfrm>
                <a:off x="6039855" y="1891550"/>
                <a:ext cx="742461" cy="1282434"/>
              </a:xfrm>
              <a:custGeom>
                <a:avLst/>
                <a:gdLst>
                  <a:gd name="connsiteX0" fmla="*/ 733810 w 742461"/>
                  <a:gd name="connsiteY0" fmla="*/ 1260789 h 1282433"/>
                  <a:gd name="connsiteX1" fmla="*/ 523389 w 742461"/>
                  <a:gd name="connsiteY1" fmla="*/ 840117 h 1282433"/>
                  <a:gd name="connsiteX2" fmla="*/ 622575 w 742461"/>
                  <a:gd name="connsiteY2" fmla="*/ 208309 h 1282433"/>
                  <a:gd name="connsiteX3" fmla="*/ 257116 w 742461"/>
                  <a:gd name="connsiteY3" fmla="*/ 22397 h 1282433"/>
                  <a:gd name="connsiteX4" fmla="*/ 22397 w 742461"/>
                  <a:gd name="connsiteY4" fmla="*/ 22397 h 1282433"/>
                  <a:gd name="connsiteX5" fmla="*/ 22397 w 742461"/>
                  <a:gd name="connsiteY5" fmla="*/ 926850 h 1282433"/>
                  <a:gd name="connsiteX6" fmla="*/ 165489 w 742461"/>
                  <a:gd name="connsiteY6" fmla="*/ 926850 h 1282433"/>
                  <a:gd name="connsiteX7" fmla="*/ 332374 w 742461"/>
                  <a:gd name="connsiteY7" fmla="*/ 1260789 h 1282433"/>
                  <a:gd name="connsiteX8" fmla="*/ 87531 w 742461"/>
                  <a:gd name="connsiteY8" fmla="*/ 367473 h 1282433"/>
                  <a:gd name="connsiteX9" fmla="*/ 226574 w 742461"/>
                  <a:gd name="connsiteY9" fmla="*/ 367473 h 1282433"/>
                  <a:gd name="connsiteX10" fmla="*/ 333724 w 742461"/>
                  <a:gd name="connsiteY10" fmla="*/ 474623 h 1282433"/>
                  <a:gd name="connsiteX11" fmla="*/ 226574 w 742461"/>
                  <a:gd name="connsiteY11" fmla="*/ 581774 h 1282433"/>
                  <a:gd name="connsiteX12" fmla="*/ 87531 w 742461"/>
                  <a:gd name="connsiteY12" fmla="*/ 581774 h 128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42461" h="1282433">
                    <a:moveTo>
                      <a:pt x="733810" y="1260789"/>
                    </a:moveTo>
                    <a:lnTo>
                      <a:pt x="523389" y="840117"/>
                    </a:lnTo>
                    <a:cubicBezTo>
                      <a:pt x="725238" y="693035"/>
                      <a:pt x="769650" y="410166"/>
                      <a:pt x="622575" y="208309"/>
                    </a:cubicBezTo>
                    <a:cubicBezTo>
                      <a:pt x="537462" y="91501"/>
                      <a:pt x="401643" y="22410"/>
                      <a:pt x="257116" y="22397"/>
                    </a:cubicBezTo>
                    <a:lnTo>
                      <a:pt x="22397" y="22397"/>
                    </a:lnTo>
                    <a:lnTo>
                      <a:pt x="22397" y="926850"/>
                    </a:lnTo>
                    <a:lnTo>
                      <a:pt x="165489" y="926850"/>
                    </a:lnTo>
                    <a:lnTo>
                      <a:pt x="332374" y="1260789"/>
                    </a:lnTo>
                    <a:close/>
                    <a:moveTo>
                      <a:pt x="87531" y="367473"/>
                    </a:moveTo>
                    <a:lnTo>
                      <a:pt x="226574" y="367473"/>
                    </a:lnTo>
                    <a:cubicBezTo>
                      <a:pt x="285751" y="367473"/>
                      <a:pt x="333724" y="415446"/>
                      <a:pt x="333724" y="474623"/>
                    </a:cubicBezTo>
                    <a:cubicBezTo>
                      <a:pt x="333724" y="533801"/>
                      <a:pt x="285751" y="581774"/>
                      <a:pt x="226574" y="581774"/>
                    </a:cubicBezTo>
                    <a:lnTo>
                      <a:pt x="87531" y="581774"/>
                    </a:lnTo>
                    <a:close/>
                  </a:path>
                </a:pathLst>
              </a:custGeom>
              <a:solidFill>
                <a:srgbClr val="9A1B1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3" name="Forma Livre: Forma 82"/>
              <p:cNvSpPr/>
              <p:nvPr/>
            </p:nvSpPr>
            <p:spPr>
              <a:xfrm>
                <a:off x="7568033" y="1859658"/>
                <a:ext cx="708713" cy="1299308"/>
              </a:xfrm>
              <a:custGeom>
                <a:avLst/>
                <a:gdLst>
                  <a:gd name="connsiteX0" fmla="*/ 701185 w 708713"/>
                  <a:gd name="connsiteY0" fmla="*/ 1292681 h 1299307"/>
                  <a:gd name="connsiteX1" fmla="*/ 507301 w 708713"/>
                  <a:gd name="connsiteY1" fmla="*/ 904576 h 1299307"/>
                  <a:gd name="connsiteX2" fmla="*/ 66381 w 708713"/>
                  <a:gd name="connsiteY2" fmla="*/ 22397 h 1299307"/>
                  <a:gd name="connsiteX3" fmla="*/ 66381 w 708713"/>
                  <a:gd name="connsiteY3" fmla="*/ 902889 h 1299307"/>
                  <a:gd name="connsiteX4" fmla="*/ 261277 w 708713"/>
                  <a:gd name="connsiteY4" fmla="*/ 1292681 h 129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08713" h="1299307">
                    <a:moveTo>
                      <a:pt x="701185" y="1292681"/>
                    </a:moveTo>
                    <a:lnTo>
                      <a:pt x="507301" y="904576"/>
                    </a:lnTo>
                    <a:lnTo>
                      <a:pt x="66381" y="22397"/>
                    </a:lnTo>
                    <a:cubicBezTo>
                      <a:pt x="22002" y="365448"/>
                      <a:pt x="-4997" y="689094"/>
                      <a:pt x="66381" y="902889"/>
                    </a:cubicBezTo>
                    <a:lnTo>
                      <a:pt x="261277" y="1292681"/>
                    </a:lnTo>
                    <a:close/>
                  </a:path>
                </a:pathLst>
              </a:custGeom>
              <a:solidFill>
                <a:srgbClr val="CCF5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4" name="Forma Livre: Forma 83"/>
              <p:cNvSpPr/>
              <p:nvPr/>
            </p:nvSpPr>
            <p:spPr>
              <a:xfrm>
                <a:off x="6977381" y="1859658"/>
                <a:ext cx="674965" cy="1299308"/>
              </a:xfrm>
              <a:custGeom>
                <a:avLst/>
                <a:gdLst>
                  <a:gd name="connsiteX0" fmla="*/ 657033 w 674964"/>
                  <a:gd name="connsiteY0" fmla="*/ 902889 h 1299307"/>
                  <a:gd name="connsiteX1" fmla="*/ 657033 w 674964"/>
                  <a:gd name="connsiteY1" fmla="*/ 22397 h 1299307"/>
                  <a:gd name="connsiteX2" fmla="*/ 216112 w 674964"/>
                  <a:gd name="connsiteY2" fmla="*/ 904914 h 1299307"/>
                  <a:gd name="connsiteX3" fmla="*/ 22397 w 674964"/>
                  <a:gd name="connsiteY3" fmla="*/ 1292681 h 1299307"/>
                  <a:gd name="connsiteX4" fmla="*/ 462305 w 674964"/>
                  <a:gd name="connsiteY4" fmla="*/ 1292681 h 1299307"/>
                  <a:gd name="connsiteX5" fmla="*/ 657033 w 674964"/>
                  <a:gd name="connsiteY5" fmla="*/ 902889 h 129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4964" h="1299307">
                    <a:moveTo>
                      <a:pt x="657033" y="902889"/>
                    </a:moveTo>
                    <a:lnTo>
                      <a:pt x="657033" y="22397"/>
                    </a:lnTo>
                    <a:lnTo>
                      <a:pt x="216112" y="904914"/>
                    </a:lnTo>
                    <a:lnTo>
                      <a:pt x="22397" y="1292681"/>
                    </a:lnTo>
                    <a:lnTo>
                      <a:pt x="462305" y="1292681"/>
                    </a:lnTo>
                    <a:lnTo>
                      <a:pt x="657033" y="902889"/>
                    </a:lnTo>
                    <a:close/>
                  </a:path>
                </a:pathLst>
              </a:custGeom>
              <a:solidFill>
                <a:srgbClr val="51D0FC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5" name="Forma Livre: Forma 84"/>
              <p:cNvSpPr/>
              <p:nvPr/>
            </p:nvSpPr>
            <p:spPr>
              <a:xfrm>
                <a:off x="9765154" y="1891550"/>
                <a:ext cx="286860" cy="151867"/>
              </a:xfrm>
              <a:custGeom>
                <a:avLst/>
                <a:gdLst>
                  <a:gd name="connsiteX0" fmla="*/ 56145 w 286860"/>
                  <a:gd name="connsiteY0" fmla="*/ 44502 h 151867"/>
                  <a:gd name="connsiteX1" fmla="*/ 22397 w 286860"/>
                  <a:gd name="connsiteY1" fmla="*/ 44502 h 151867"/>
                  <a:gd name="connsiteX2" fmla="*/ 22397 w 286860"/>
                  <a:gd name="connsiteY2" fmla="*/ 22397 h 151867"/>
                  <a:gd name="connsiteX3" fmla="*/ 118242 w 286860"/>
                  <a:gd name="connsiteY3" fmla="*/ 22397 h 151867"/>
                  <a:gd name="connsiteX4" fmla="*/ 118242 w 286860"/>
                  <a:gd name="connsiteY4" fmla="*/ 44502 h 151867"/>
                  <a:gd name="connsiteX5" fmla="*/ 84494 w 286860"/>
                  <a:gd name="connsiteY5" fmla="*/ 44502 h 151867"/>
                  <a:gd name="connsiteX6" fmla="*/ 84494 w 286860"/>
                  <a:gd name="connsiteY6" fmla="*/ 140853 h 151867"/>
                  <a:gd name="connsiteX7" fmla="*/ 56483 w 286860"/>
                  <a:gd name="connsiteY7" fmla="*/ 140853 h 151867"/>
                  <a:gd name="connsiteX8" fmla="*/ 136466 w 286860"/>
                  <a:gd name="connsiteY8" fmla="*/ 22397 h 151867"/>
                  <a:gd name="connsiteX9" fmla="*/ 172071 w 286860"/>
                  <a:gd name="connsiteY9" fmla="*/ 22397 h 151867"/>
                  <a:gd name="connsiteX10" fmla="*/ 200756 w 286860"/>
                  <a:gd name="connsiteY10" fmla="*/ 95630 h 151867"/>
                  <a:gd name="connsiteX11" fmla="*/ 228767 w 286860"/>
                  <a:gd name="connsiteY11" fmla="*/ 22397 h 151867"/>
                  <a:gd name="connsiteX12" fmla="*/ 264878 w 286860"/>
                  <a:gd name="connsiteY12" fmla="*/ 22397 h 151867"/>
                  <a:gd name="connsiteX13" fmla="*/ 264878 w 286860"/>
                  <a:gd name="connsiteY13" fmla="*/ 140516 h 151867"/>
                  <a:gd name="connsiteX14" fmla="*/ 237204 w 286860"/>
                  <a:gd name="connsiteY14" fmla="*/ 140516 h 151867"/>
                  <a:gd name="connsiteX15" fmla="*/ 237204 w 286860"/>
                  <a:gd name="connsiteY15" fmla="*/ 58507 h 151867"/>
                  <a:gd name="connsiteX16" fmla="*/ 203456 w 286860"/>
                  <a:gd name="connsiteY16" fmla="*/ 140853 h 151867"/>
                  <a:gd name="connsiteX17" fmla="*/ 195019 w 286860"/>
                  <a:gd name="connsiteY17" fmla="*/ 140853 h 151867"/>
                  <a:gd name="connsiteX18" fmla="*/ 161271 w 286860"/>
                  <a:gd name="connsiteY18" fmla="*/ 58507 h 151867"/>
                  <a:gd name="connsiteX19" fmla="*/ 161271 w 286860"/>
                  <a:gd name="connsiteY19" fmla="*/ 140853 h 151867"/>
                  <a:gd name="connsiteX20" fmla="*/ 136635 w 286860"/>
                  <a:gd name="connsiteY20" fmla="*/ 140853 h 15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86860" h="151867">
                    <a:moveTo>
                      <a:pt x="56145" y="44502"/>
                    </a:moveTo>
                    <a:lnTo>
                      <a:pt x="22397" y="44502"/>
                    </a:lnTo>
                    <a:lnTo>
                      <a:pt x="22397" y="22397"/>
                    </a:lnTo>
                    <a:lnTo>
                      <a:pt x="118242" y="22397"/>
                    </a:lnTo>
                    <a:lnTo>
                      <a:pt x="118242" y="44502"/>
                    </a:lnTo>
                    <a:lnTo>
                      <a:pt x="84494" y="44502"/>
                    </a:lnTo>
                    <a:lnTo>
                      <a:pt x="84494" y="140853"/>
                    </a:lnTo>
                    <a:lnTo>
                      <a:pt x="56483" y="140853"/>
                    </a:lnTo>
                    <a:close/>
                    <a:moveTo>
                      <a:pt x="136466" y="22397"/>
                    </a:moveTo>
                    <a:lnTo>
                      <a:pt x="172071" y="22397"/>
                    </a:lnTo>
                    <a:lnTo>
                      <a:pt x="200756" y="95630"/>
                    </a:lnTo>
                    <a:lnTo>
                      <a:pt x="228767" y="22397"/>
                    </a:lnTo>
                    <a:lnTo>
                      <a:pt x="264878" y="22397"/>
                    </a:lnTo>
                    <a:lnTo>
                      <a:pt x="264878" y="140516"/>
                    </a:lnTo>
                    <a:lnTo>
                      <a:pt x="237204" y="140516"/>
                    </a:lnTo>
                    <a:lnTo>
                      <a:pt x="237204" y="58507"/>
                    </a:lnTo>
                    <a:lnTo>
                      <a:pt x="203456" y="140853"/>
                    </a:lnTo>
                    <a:lnTo>
                      <a:pt x="195019" y="140853"/>
                    </a:lnTo>
                    <a:lnTo>
                      <a:pt x="161271" y="58507"/>
                    </a:lnTo>
                    <a:lnTo>
                      <a:pt x="161271" y="140853"/>
                    </a:lnTo>
                    <a:lnTo>
                      <a:pt x="136635" y="140853"/>
                    </a:lnTo>
                    <a:close/>
                  </a:path>
                </a:pathLst>
              </a:custGeom>
              <a:solidFill>
                <a:srgbClr val="FFFFFF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6" name="Forma Livre: Forma 85"/>
              <p:cNvSpPr/>
              <p:nvPr/>
            </p:nvSpPr>
            <p:spPr>
              <a:xfrm>
                <a:off x="4950462" y="1859658"/>
                <a:ext cx="691839" cy="1299308"/>
              </a:xfrm>
              <a:custGeom>
                <a:avLst/>
                <a:gdLst>
                  <a:gd name="connsiteX0" fmla="*/ 42814 w 691838"/>
                  <a:gd name="connsiteY0" fmla="*/ 22397 h 1299307"/>
                  <a:gd name="connsiteX1" fmla="*/ 41127 w 691838"/>
                  <a:gd name="connsiteY1" fmla="*/ 22397 h 1299307"/>
                  <a:gd name="connsiteX2" fmla="*/ 41127 w 691838"/>
                  <a:gd name="connsiteY2" fmla="*/ 462980 h 1299307"/>
                  <a:gd name="connsiteX3" fmla="*/ 239567 w 691838"/>
                  <a:gd name="connsiteY3" fmla="*/ 661420 h 1299307"/>
                  <a:gd name="connsiteX4" fmla="*/ 41127 w 691838"/>
                  <a:gd name="connsiteY4" fmla="*/ 859860 h 1299307"/>
                  <a:gd name="connsiteX5" fmla="*/ 41127 w 691838"/>
                  <a:gd name="connsiteY5" fmla="*/ 1292681 h 1299307"/>
                  <a:gd name="connsiteX6" fmla="*/ 42814 w 691838"/>
                  <a:gd name="connsiteY6" fmla="*/ 1292681 h 1299307"/>
                  <a:gd name="connsiteX7" fmla="*/ 677956 w 691838"/>
                  <a:gd name="connsiteY7" fmla="*/ 657539 h 1299307"/>
                  <a:gd name="connsiteX8" fmla="*/ 42814 w 691838"/>
                  <a:gd name="connsiteY8" fmla="*/ 22397 h 129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1838" h="1299307">
                    <a:moveTo>
                      <a:pt x="42814" y="22397"/>
                    </a:moveTo>
                    <a:lnTo>
                      <a:pt x="41127" y="22397"/>
                    </a:lnTo>
                    <a:cubicBezTo>
                      <a:pt x="16153" y="22397"/>
                      <a:pt x="16153" y="462980"/>
                      <a:pt x="41127" y="462980"/>
                    </a:cubicBezTo>
                    <a:cubicBezTo>
                      <a:pt x="150724" y="462980"/>
                      <a:pt x="239567" y="551824"/>
                      <a:pt x="239567" y="661420"/>
                    </a:cubicBezTo>
                    <a:cubicBezTo>
                      <a:pt x="239567" y="771016"/>
                      <a:pt x="150724" y="859860"/>
                      <a:pt x="41127" y="859860"/>
                    </a:cubicBezTo>
                    <a:cubicBezTo>
                      <a:pt x="16153" y="859860"/>
                      <a:pt x="16153" y="1292681"/>
                      <a:pt x="41127" y="1292681"/>
                    </a:cubicBezTo>
                    <a:lnTo>
                      <a:pt x="42814" y="1292681"/>
                    </a:lnTo>
                    <a:cubicBezTo>
                      <a:pt x="393594" y="1292681"/>
                      <a:pt x="677956" y="1008318"/>
                      <a:pt x="677956" y="657539"/>
                    </a:cubicBezTo>
                    <a:cubicBezTo>
                      <a:pt x="677956" y="306760"/>
                      <a:pt x="393594" y="22397"/>
                      <a:pt x="42814" y="22397"/>
                    </a:cubicBezTo>
                  </a:path>
                </a:pathLst>
              </a:custGeom>
              <a:solidFill>
                <a:srgbClr val="F6921E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7" name="Forma Livre: Forma 86"/>
              <p:cNvSpPr/>
              <p:nvPr/>
            </p:nvSpPr>
            <p:spPr>
              <a:xfrm>
                <a:off x="4332211" y="1859658"/>
                <a:ext cx="674965" cy="1299308"/>
              </a:xfrm>
              <a:custGeom>
                <a:avLst/>
                <a:gdLst>
                  <a:gd name="connsiteX0" fmla="*/ 460938 w 674964"/>
                  <a:gd name="connsiteY0" fmla="*/ 661420 h 1299307"/>
                  <a:gd name="connsiteX1" fmla="*/ 659209 w 674964"/>
                  <a:gd name="connsiteY1" fmla="*/ 463149 h 1299307"/>
                  <a:gd name="connsiteX2" fmla="*/ 659378 w 674964"/>
                  <a:gd name="connsiteY2" fmla="*/ 463149 h 1299307"/>
                  <a:gd name="connsiteX3" fmla="*/ 659378 w 674964"/>
                  <a:gd name="connsiteY3" fmla="*/ 22397 h 1299307"/>
                  <a:gd name="connsiteX4" fmla="*/ 657691 w 674964"/>
                  <a:gd name="connsiteY4" fmla="*/ 22397 h 1299307"/>
                  <a:gd name="connsiteX5" fmla="*/ 22397 w 674964"/>
                  <a:gd name="connsiteY5" fmla="*/ 657384 h 1299307"/>
                  <a:gd name="connsiteX6" fmla="*/ 657387 w 674964"/>
                  <a:gd name="connsiteY6" fmla="*/ 1292681 h 1299307"/>
                  <a:gd name="connsiteX7" fmla="*/ 659378 w 674964"/>
                  <a:gd name="connsiteY7" fmla="*/ 1292681 h 1299307"/>
                  <a:gd name="connsiteX8" fmla="*/ 659378 w 674964"/>
                  <a:gd name="connsiteY8" fmla="*/ 859860 h 1299307"/>
                  <a:gd name="connsiteX9" fmla="*/ 460938 w 674964"/>
                  <a:gd name="connsiteY9" fmla="*/ 661420 h 1299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4964" h="1299307">
                    <a:moveTo>
                      <a:pt x="460938" y="661420"/>
                    </a:moveTo>
                    <a:cubicBezTo>
                      <a:pt x="460938" y="551919"/>
                      <a:pt x="549713" y="463149"/>
                      <a:pt x="659209" y="463149"/>
                    </a:cubicBezTo>
                    <a:lnTo>
                      <a:pt x="659378" y="463149"/>
                    </a:lnTo>
                    <a:lnTo>
                      <a:pt x="659378" y="22397"/>
                    </a:lnTo>
                    <a:lnTo>
                      <a:pt x="657691" y="22397"/>
                    </a:lnTo>
                    <a:cubicBezTo>
                      <a:pt x="306911" y="22311"/>
                      <a:pt x="22481" y="306604"/>
                      <a:pt x="22397" y="657384"/>
                    </a:cubicBezTo>
                    <a:cubicBezTo>
                      <a:pt x="22313" y="1008163"/>
                      <a:pt x="306608" y="1292595"/>
                      <a:pt x="657387" y="1292681"/>
                    </a:cubicBezTo>
                    <a:lnTo>
                      <a:pt x="659378" y="1292681"/>
                    </a:lnTo>
                    <a:lnTo>
                      <a:pt x="659378" y="859860"/>
                    </a:lnTo>
                    <a:cubicBezTo>
                      <a:pt x="549780" y="859860"/>
                      <a:pt x="460938" y="771016"/>
                      <a:pt x="460938" y="661420"/>
                    </a:cubicBezTo>
                  </a:path>
                </a:pathLst>
              </a:custGeom>
              <a:solidFill>
                <a:srgbClr val="FCB71A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8" name="Forma Livre: Forma 87"/>
              <p:cNvSpPr/>
              <p:nvPr/>
            </p:nvSpPr>
            <p:spPr>
              <a:xfrm>
                <a:off x="8286307" y="1891550"/>
                <a:ext cx="455601" cy="1282434"/>
              </a:xfrm>
              <a:custGeom>
                <a:avLst/>
                <a:gdLst>
                  <a:gd name="connsiteX0" fmla="*/ 22397 w 455601"/>
                  <a:gd name="connsiteY0" fmla="*/ 22397 h 1282433"/>
                  <a:gd name="connsiteX1" fmla="*/ 435138 w 455601"/>
                  <a:gd name="connsiteY1" fmla="*/ 22397 h 1282433"/>
                  <a:gd name="connsiteX2" fmla="*/ 435138 w 455601"/>
                  <a:gd name="connsiteY2" fmla="*/ 1260789 h 1282433"/>
                  <a:gd name="connsiteX3" fmla="*/ 22397 w 455601"/>
                  <a:gd name="connsiteY3" fmla="*/ 1260789 h 128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2CD9DD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9" name="Forma Livre: Forma 88"/>
              <p:cNvSpPr/>
              <p:nvPr/>
            </p:nvSpPr>
            <p:spPr>
              <a:xfrm>
                <a:off x="5691573" y="1891550"/>
                <a:ext cx="455601" cy="1282434"/>
              </a:xfrm>
              <a:custGeom>
                <a:avLst/>
                <a:gdLst>
                  <a:gd name="connsiteX0" fmla="*/ 22397 w 455601"/>
                  <a:gd name="connsiteY0" fmla="*/ 22397 h 1282433"/>
                  <a:gd name="connsiteX1" fmla="*/ 435138 w 455601"/>
                  <a:gd name="connsiteY1" fmla="*/ 22397 h 1282433"/>
                  <a:gd name="connsiteX2" fmla="*/ 435138 w 455601"/>
                  <a:gd name="connsiteY2" fmla="*/ 1260789 h 1282433"/>
                  <a:gd name="connsiteX3" fmla="*/ 22397 w 455601"/>
                  <a:gd name="connsiteY3" fmla="*/ 1260789 h 128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E51E26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/>
              <p:cNvSpPr/>
              <p:nvPr/>
            </p:nvSpPr>
            <p:spPr>
              <a:xfrm>
                <a:off x="9220964" y="1891550"/>
                <a:ext cx="455601" cy="1282434"/>
              </a:xfrm>
              <a:custGeom>
                <a:avLst/>
                <a:gdLst>
                  <a:gd name="connsiteX0" fmla="*/ 22397 w 455601"/>
                  <a:gd name="connsiteY0" fmla="*/ 22397 h 1282433"/>
                  <a:gd name="connsiteX1" fmla="*/ 435137 w 455601"/>
                  <a:gd name="connsiteY1" fmla="*/ 22397 h 1282433"/>
                  <a:gd name="connsiteX2" fmla="*/ 435137 w 455601"/>
                  <a:gd name="connsiteY2" fmla="*/ 1260789 h 1282433"/>
                  <a:gd name="connsiteX3" fmla="*/ 22397 w 455601"/>
                  <a:gd name="connsiteY3" fmla="*/ 1260789 h 128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7" y="22397"/>
                    </a:lnTo>
                    <a:lnTo>
                      <a:pt x="435137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2FD18B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: Forma 90"/>
              <p:cNvSpPr/>
              <p:nvPr/>
            </p:nvSpPr>
            <p:spPr>
              <a:xfrm>
                <a:off x="3490174" y="1891550"/>
                <a:ext cx="455602" cy="1282435"/>
              </a:xfrm>
              <a:custGeom>
                <a:avLst/>
                <a:gdLst>
                  <a:gd name="connsiteX0" fmla="*/ 22397 w 455601"/>
                  <a:gd name="connsiteY0" fmla="*/ 22397 h 1282433"/>
                  <a:gd name="connsiteX1" fmla="*/ 435138 w 455601"/>
                  <a:gd name="connsiteY1" fmla="*/ 22397 h 1282433"/>
                  <a:gd name="connsiteX2" fmla="*/ 435138 w 455601"/>
                  <a:gd name="connsiteY2" fmla="*/ 1260789 h 1282433"/>
                  <a:gd name="connsiteX3" fmla="*/ 22397 w 455601"/>
                  <a:gd name="connsiteY3" fmla="*/ 1260789 h 1282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5601" h="1282433">
                    <a:moveTo>
                      <a:pt x="22397" y="22397"/>
                    </a:moveTo>
                    <a:lnTo>
                      <a:pt x="435138" y="22397"/>
                    </a:lnTo>
                    <a:lnTo>
                      <a:pt x="435138" y="1260789"/>
                    </a:lnTo>
                    <a:lnTo>
                      <a:pt x="22397" y="1260789"/>
                    </a:lnTo>
                    <a:close/>
                  </a:path>
                </a:pathLst>
              </a:custGeom>
              <a:solidFill>
                <a:srgbClr val="F16722"/>
              </a:solidFill>
              <a:ln w="1685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96" name="TextBox 11"/>
          <p:cNvSpPr txBox="1"/>
          <p:nvPr/>
        </p:nvSpPr>
        <p:spPr>
          <a:xfrm>
            <a:off x="1112198" y="268438"/>
            <a:ext cx="840291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Introdução</a:t>
            </a:r>
            <a:endParaRPr lang="pt-BR" sz="1000">
              <a:solidFill>
                <a:srgbClr val="5C6066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7" name="TextBox 11"/>
          <p:cNvSpPr txBox="1"/>
          <p:nvPr/>
        </p:nvSpPr>
        <p:spPr>
          <a:xfrm>
            <a:off x="2299915" y="268438"/>
            <a:ext cx="137064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Metodologia GPTW</a:t>
            </a:r>
            <a:endParaRPr lang="pt-BR" sz="1000">
              <a:solidFill>
                <a:srgbClr val="5C6066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8" name="TextBox 11"/>
          <p:cNvSpPr txBox="1"/>
          <p:nvPr/>
        </p:nvSpPr>
        <p:spPr>
          <a:xfrm>
            <a:off x="3705760" y="272031"/>
            <a:ext cx="105010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00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99" name="TextBox 11"/>
          <p:cNvSpPr txBox="1"/>
          <p:nvPr/>
        </p:nvSpPr>
        <p:spPr>
          <a:xfrm>
            <a:off x="4857355" y="269901"/>
            <a:ext cx="303981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100" name="TextBox 11"/>
          <p:cNvSpPr txBox="1"/>
          <p:nvPr/>
        </p:nvSpPr>
        <p:spPr>
          <a:xfrm>
            <a:off x="6973221" y="277148"/>
            <a:ext cx="176462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 de Práticas</a:t>
            </a:r>
            <a:endParaRPr lang="pt-BR" sz="1000">
              <a:solidFill>
                <a:srgbClr val="5C6066"/>
              </a:solidFill>
              <a:latin typeface="Segoe UI Semibold" panose="020B0702040204020203" pitchFamily="34" charset="0"/>
              <a:ea typeface="Segoe UI Black" panose="020B0A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1" name="TextBox 11"/>
          <p:cNvSpPr txBox="1"/>
          <p:nvPr/>
        </p:nvSpPr>
        <p:spPr>
          <a:xfrm>
            <a:off x="8567611" y="272925"/>
            <a:ext cx="156635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  <p:cxnSp>
        <p:nvCxnSpPr>
          <p:cNvPr id="102" name="Conector reto 101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E6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ector reto 103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1"/>
          <p:cNvSpPr txBox="1"/>
          <p:nvPr/>
        </p:nvSpPr>
        <p:spPr>
          <a:xfrm>
            <a:off x="10256075" y="278475"/>
            <a:ext cx="128084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1000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GPTW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3" name="Imagem 73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054" name="Retângulo: Cantos Arredondados 103"/>
          <p:cNvSpPr/>
          <p:nvPr/>
        </p:nvSpPr>
        <p:spPr>
          <a:xfrm>
            <a:off x="2748240" y="5529960"/>
            <a:ext cx="6806880" cy="436680"/>
          </a:xfrm>
          <a:prstGeom prst="roundRect">
            <a:avLst>
              <a:gd name="adj" fmla="val 16667"/>
            </a:avLst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1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EMPRESA ESTÁ NO: Estágio 4 - O bom Líder</a:t>
            </a:r>
            <a:endParaRPr lang="pt-BR" sz="1800" b="1" strike="noStrike" spc="-1" err="1">
              <a:latin typeface="Segoe UI Black"/>
            </a:endParaRPr>
          </a:p>
        </p:txBody>
      </p:sp>
      <p:sp>
        <p:nvSpPr>
          <p:cNvPr id="1055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6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 dirty="0">
              <a:latin typeface="Arial" panose="020B0604020202020204"/>
            </a:endParaRPr>
          </a:p>
        </p:txBody>
      </p:sp>
      <p:sp>
        <p:nvSpPr>
          <p:cNvPr id="1057" name="Retângulo 76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8F92305-14BD-42DE-9EA7-08052D09EA34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54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058" name="Título 5"/>
          <p:cNvSpPr/>
          <p:nvPr/>
        </p:nvSpPr>
        <p:spPr>
          <a:xfrm>
            <a:off x="1074600" y="76932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Estágios da Liderança: Diagnóstico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059" name="Retângulo 43"/>
          <p:cNvSpPr/>
          <p:nvPr/>
        </p:nvSpPr>
        <p:spPr>
          <a:xfrm>
            <a:off x="695520" y="91440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7" name="CaixaDeTexto 165"/>
          <p:cNvSpPr/>
          <p:nvPr/>
        </p:nvSpPr>
        <p:spPr>
          <a:xfrm>
            <a:off x="1061280" y="180972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1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68" name="CaixaDeTexto 166"/>
          <p:cNvSpPr/>
          <p:nvPr/>
        </p:nvSpPr>
        <p:spPr>
          <a:xfrm>
            <a:off x="1061280" y="219780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69" name="Seta: Pentágono 167"/>
          <p:cNvSpPr/>
          <p:nvPr/>
        </p:nvSpPr>
        <p:spPr>
          <a:xfrm>
            <a:off x="875880" y="2495880"/>
            <a:ext cx="1338840" cy="304200"/>
          </a:xfrm>
          <a:prstGeom prst="homePlate">
            <a:avLst>
              <a:gd name="adj" fmla="val 0"/>
            </a:avLst>
          </a:prstGeom>
          <a:solidFill>
            <a:srgbClr val="DCF8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8250"/>
                </a:solidFill>
                <a:latin typeface="Segoe UI Black"/>
                <a:ea typeface="Segoe UI Black"/>
              </a:rPr>
              <a:t> Inconsciente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0" name="CaixaDeTexto 168"/>
          <p:cNvSpPr/>
          <p:nvPr/>
        </p:nvSpPr>
        <p:spPr>
          <a:xfrm>
            <a:off x="925200" y="4210920"/>
            <a:ext cx="121896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abaixo de 55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71" name="Gráfico 169"/>
          <p:cNvGraphicFramePr/>
          <p:nvPr/>
        </p:nvGraphicFramePr>
        <p:xfrm>
          <a:off x="760320" y="279108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72" name="CaixaDeTexto 170"/>
          <p:cNvSpPr/>
          <p:nvPr/>
        </p:nvSpPr>
        <p:spPr>
          <a:xfrm>
            <a:off x="3471480" y="178056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2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3" name="CaixaDeTexto 171"/>
          <p:cNvSpPr/>
          <p:nvPr/>
        </p:nvSpPr>
        <p:spPr>
          <a:xfrm>
            <a:off x="3471480" y="218952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4" name="Seta: Pentágono 172"/>
          <p:cNvSpPr/>
          <p:nvPr/>
        </p:nvSpPr>
        <p:spPr>
          <a:xfrm>
            <a:off x="3355920" y="2493360"/>
            <a:ext cx="1140840" cy="304200"/>
          </a:xfrm>
          <a:prstGeom prst="homePlate">
            <a:avLst>
              <a:gd name="adj" fmla="val 0"/>
            </a:avLst>
          </a:prstGeom>
          <a:solidFill>
            <a:srgbClr val="CCF5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1460A5"/>
                </a:solidFill>
                <a:latin typeface="Segoe UI Black"/>
                <a:ea typeface="Segoe UI Black"/>
              </a:rPr>
              <a:t> Aleatório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5" name="CaixaDeTexto 173"/>
          <p:cNvSpPr/>
          <p:nvPr/>
        </p:nvSpPr>
        <p:spPr>
          <a:xfrm>
            <a:off x="3266280" y="421092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55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64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76" name="Gráfico 174"/>
          <p:cNvGraphicFramePr/>
          <p:nvPr/>
        </p:nvGraphicFramePr>
        <p:xfrm>
          <a:off x="314640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77" name="Seta: Pentágono 175"/>
          <p:cNvSpPr/>
          <p:nvPr/>
        </p:nvSpPr>
        <p:spPr>
          <a:xfrm>
            <a:off x="5650200" y="2499480"/>
            <a:ext cx="1367280" cy="298080"/>
          </a:xfrm>
          <a:prstGeom prst="homePlate">
            <a:avLst>
              <a:gd name="adj" fmla="val 0"/>
            </a:avLst>
          </a:prstGeom>
          <a:solidFill>
            <a:srgbClr val="C7ABF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5E22B8"/>
                </a:solidFill>
                <a:latin typeface="Segoe UI Black"/>
                <a:ea typeface="Segoe UI Black"/>
              </a:rPr>
              <a:t> Transacional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8" name="CaixaDeTexto 176"/>
          <p:cNvSpPr/>
          <p:nvPr/>
        </p:nvSpPr>
        <p:spPr>
          <a:xfrm>
            <a:off x="5794200" y="175320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3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79" name="CaixaDeTexto 177"/>
          <p:cNvSpPr/>
          <p:nvPr/>
        </p:nvSpPr>
        <p:spPr>
          <a:xfrm>
            <a:off x="5789880" y="218952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0" name="CaixaDeTexto 178"/>
          <p:cNvSpPr/>
          <p:nvPr/>
        </p:nvSpPr>
        <p:spPr>
          <a:xfrm>
            <a:off x="5664240" y="421092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65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79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81" name="Gráfico 179"/>
          <p:cNvGraphicFramePr/>
          <p:nvPr/>
        </p:nvGraphicFramePr>
        <p:xfrm>
          <a:off x="556344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82" name="CaixaDeTexto 180"/>
          <p:cNvSpPr/>
          <p:nvPr/>
        </p:nvSpPr>
        <p:spPr>
          <a:xfrm>
            <a:off x="8110080" y="1764000"/>
            <a:ext cx="952920" cy="51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Estágio 4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3" name="CaixaDeTexto 181"/>
          <p:cNvSpPr/>
          <p:nvPr/>
        </p:nvSpPr>
        <p:spPr>
          <a:xfrm>
            <a:off x="8106120" y="2194560"/>
            <a:ext cx="95292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O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4" name="Seta: Pentágono 182"/>
          <p:cNvSpPr/>
          <p:nvPr/>
        </p:nvSpPr>
        <p:spPr>
          <a:xfrm>
            <a:off x="8035920" y="2505600"/>
            <a:ext cx="1140840" cy="298080"/>
          </a:xfrm>
          <a:prstGeom prst="homePlate">
            <a:avLst>
              <a:gd name="adj" fmla="val 0"/>
            </a:avLst>
          </a:prstGeom>
          <a:solidFill>
            <a:srgbClr val="FFC9DD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B20084"/>
                </a:solidFill>
                <a:latin typeface="Segoe UI Black"/>
                <a:ea typeface="Segoe UI Black"/>
              </a:rPr>
              <a:t> Bom líder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085" name="CaixaDeTexto 183"/>
          <p:cNvSpPr/>
          <p:nvPr/>
        </p:nvSpPr>
        <p:spPr>
          <a:xfrm>
            <a:off x="7900200" y="4218480"/>
            <a:ext cx="1363320" cy="637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Positivos entre 80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 </a:t>
            </a:r>
            <a:r>
              <a:rPr lang="pt-BR" sz="120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 89</a:t>
            </a:r>
            <a:r>
              <a:rPr lang="pt-BR" sz="1050" b="1" i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%</a:t>
            </a:r>
            <a:endParaRPr lang="pt-BR" sz="1050" b="0" strike="noStrike" spc="-1">
              <a:latin typeface="Arial" panose="020B0604020202020204"/>
            </a:endParaRPr>
          </a:p>
        </p:txBody>
      </p:sp>
      <p:graphicFrame>
        <p:nvGraphicFramePr>
          <p:cNvPr id="1086" name="Gráfico 184"/>
          <p:cNvGraphicFramePr/>
          <p:nvPr/>
        </p:nvGraphicFramePr>
        <p:xfrm>
          <a:off x="7827120" y="2794320"/>
          <a:ext cx="1564560" cy="146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1087" name="Agrupar 185"/>
          <p:cNvGrpSpPr/>
          <p:nvPr/>
        </p:nvGrpSpPr>
        <p:grpSpPr>
          <a:xfrm>
            <a:off x="10090440" y="1748160"/>
            <a:ext cx="1564560" cy="2917440"/>
            <a:chOff x="10090440" y="1748160"/>
            <a:chExt cx="1564560" cy="2917440"/>
          </a:xfrm>
        </p:grpSpPr>
        <p:grpSp>
          <p:nvGrpSpPr>
            <p:cNvPr id="1088" name="Agrupar 186"/>
            <p:cNvGrpSpPr/>
            <p:nvPr/>
          </p:nvGrpSpPr>
          <p:grpSpPr>
            <a:xfrm>
              <a:off x="10124280" y="2502360"/>
              <a:ext cx="1509120" cy="295200"/>
              <a:chOff x="10124280" y="2502360"/>
              <a:chExt cx="1509120" cy="295200"/>
            </a:xfrm>
          </p:grpSpPr>
          <p:sp>
            <p:nvSpPr>
              <p:cNvPr id="1089" name="Retângulo 191"/>
              <p:cNvSpPr/>
              <p:nvPr/>
            </p:nvSpPr>
            <p:spPr>
              <a:xfrm>
                <a:off x="10124280" y="2502360"/>
                <a:ext cx="1509120" cy="295200"/>
              </a:xfrm>
              <a:prstGeom prst="rect">
                <a:avLst/>
              </a:prstGeom>
              <a:solidFill>
                <a:srgbClr val="292B3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</p:sp>
          <p:grpSp>
            <p:nvGrpSpPr>
              <p:cNvPr id="1090" name="Gráfico 4"/>
              <p:cNvGrpSpPr/>
              <p:nvPr/>
            </p:nvGrpSpPr>
            <p:grpSpPr>
              <a:xfrm>
                <a:off x="10162080" y="2535480"/>
                <a:ext cx="1420200" cy="230760"/>
                <a:chOff x="10162080" y="2535480"/>
                <a:chExt cx="1420200" cy="230760"/>
              </a:xfrm>
            </p:grpSpPr>
            <p:sp>
              <p:nvSpPr>
                <p:cNvPr id="1091" name="Forma Livre: Forma 193"/>
                <p:cNvSpPr/>
                <p:nvPr/>
              </p:nvSpPr>
              <p:spPr>
                <a:xfrm>
                  <a:off x="10162080" y="2540880"/>
                  <a:ext cx="225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433" h="1282433">
                      <a:moveTo>
                        <a:pt x="22397" y="22397"/>
                      </a:moveTo>
                      <a:lnTo>
                        <a:pt x="22397" y="848217"/>
                      </a:lnTo>
                      <a:lnTo>
                        <a:pt x="22397" y="1261127"/>
                      </a:lnTo>
                      <a:lnTo>
                        <a:pt x="1261126" y="1261127"/>
                      </a:lnTo>
                      <a:lnTo>
                        <a:pt x="1261126" y="848217"/>
                      </a:lnTo>
                      <a:lnTo>
                        <a:pt x="1261126" y="22397"/>
                      </a:lnTo>
                      <a:lnTo>
                        <a:pt x="22397" y="22397"/>
                      </a:lnTo>
                      <a:close/>
                    </a:path>
                  </a:pathLst>
                </a:custGeom>
                <a:solidFill>
                  <a:srgbClr val="E51E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2" name="Forma Livre: Forma 194"/>
                <p:cNvSpPr/>
                <p:nvPr/>
              </p:nvSpPr>
              <p:spPr>
                <a:xfrm>
                  <a:off x="10174320" y="2552040"/>
                  <a:ext cx="4464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985" h="269986">
                      <a:moveTo>
                        <a:pt x="254467" y="133118"/>
                      </a:moveTo>
                      <a:lnTo>
                        <a:pt x="254467" y="149992"/>
                      </a:lnTo>
                      <a:cubicBezTo>
                        <a:pt x="255639" y="179404"/>
                        <a:pt x="244369" y="207950"/>
                        <a:pt x="223418" y="228625"/>
                      </a:cubicBezTo>
                      <a:cubicBezTo>
                        <a:pt x="201769" y="248915"/>
                        <a:pt x="172917" y="259726"/>
                        <a:pt x="143266" y="258661"/>
                      </a:cubicBezTo>
                      <a:cubicBezTo>
                        <a:pt x="110859" y="259730"/>
                        <a:pt x="79418" y="247543"/>
                        <a:pt x="56196" y="224913"/>
                      </a:cubicBezTo>
                      <a:cubicBezTo>
                        <a:pt x="33729" y="202688"/>
                        <a:pt x="21505" y="172129"/>
                        <a:pt x="22447" y="140543"/>
                      </a:cubicBezTo>
                      <a:cubicBezTo>
                        <a:pt x="21509" y="76245"/>
                        <a:pt x="72871" y="23362"/>
                        <a:pt x="137166" y="22424"/>
                      </a:cubicBezTo>
                      <a:cubicBezTo>
                        <a:pt x="138300" y="22407"/>
                        <a:pt x="139432" y="22407"/>
                        <a:pt x="140566" y="22424"/>
                      </a:cubicBezTo>
                      <a:cubicBezTo>
                        <a:pt x="180441" y="21560"/>
                        <a:pt x="217872" y="41588"/>
                        <a:pt x="239280" y="75240"/>
                      </a:cubicBezTo>
                      <a:lnTo>
                        <a:pt x="201144" y="97176"/>
                      </a:lnTo>
                      <a:cubicBezTo>
                        <a:pt x="187734" y="76752"/>
                        <a:pt x="164649" y="64793"/>
                        <a:pt x="140229" y="65621"/>
                      </a:cubicBezTo>
                      <a:cubicBezTo>
                        <a:pt x="120233" y="64957"/>
                        <a:pt x="100882" y="72736"/>
                        <a:pt x="86907" y="87052"/>
                      </a:cubicBezTo>
                      <a:cubicBezTo>
                        <a:pt x="72925" y="101199"/>
                        <a:pt x="65414" y="120496"/>
                        <a:pt x="66151" y="140374"/>
                      </a:cubicBezTo>
                      <a:cubicBezTo>
                        <a:pt x="65637" y="160177"/>
                        <a:pt x="73259" y="179328"/>
                        <a:pt x="87244" y="193359"/>
                      </a:cubicBezTo>
                      <a:cubicBezTo>
                        <a:pt x="102432" y="207642"/>
                        <a:pt x="122778" y="215135"/>
                        <a:pt x="143604" y="214114"/>
                      </a:cubicBezTo>
                      <a:cubicBezTo>
                        <a:pt x="172995" y="217138"/>
                        <a:pt x="200498" y="199200"/>
                        <a:pt x="209581" y="171085"/>
                      </a:cubicBezTo>
                      <a:lnTo>
                        <a:pt x="140904" y="171085"/>
                      </a:lnTo>
                      <a:lnTo>
                        <a:pt x="140904" y="1331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3" name="Forma Livre: Forma 195"/>
                <p:cNvSpPr/>
                <p:nvPr/>
              </p:nvSpPr>
              <p:spPr>
                <a:xfrm>
                  <a:off x="10220400" y="2563920"/>
                  <a:ext cx="1728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118" h="202489">
                      <a:moveTo>
                        <a:pt x="62051" y="53503"/>
                      </a:moveTo>
                      <a:cubicBezTo>
                        <a:pt x="69133" y="34021"/>
                        <a:pt x="88088" y="21429"/>
                        <a:pt x="108792" y="22455"/>
                      </a:cubicBezTo>
                      <a:lnTo>
                        <a:pt x="108792" y="69028"/>
                      </a:lnTo>
                      <a:cubicBezTo>
                        <a:pt x="97287" y="67291"/>
                        <a:pt x="85557" y="70072"/>
                        <a:pt x="76056" y="76790"/>
                      </a:cubicBezTo>
                      <a:cubicBezTo>
                        <a:pt x="65940" y="84926"/>
                        <a:pt x="60610" y="97617"/>
                        <a:pt x="61882" y="110538"/>
                      </a:cubicBezTo>
                      <a:lnTo>
                        <a:pt x="61882" y="187822"/>
                      </a:lnTo>
                      <a:lnTo>
                        <a:pt x="22397" y="187822"/>
                      </a:lnTo>
                      <a:lnTo>
                        <a:pt x="22397" y="25830"/>
                      </a:lnTo>
                      <a:lnTo>
                        <a:pt x="62051" y="258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4" name="Forma Livre: Forma 196"/>
                <p:cNvSpPr/>
                <p:nvPr/>
              </p:nvSpPr>
              <p:spPr>
                <a:xfrm>
                  <a:off x="10239840" y="25639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66136" y="124704"/>
                      </a:moveTo>
                      <a:cubicBezTo>
                        <a:pt x="71411" y="144945"/>
                        <a:pt x="90970" y="158056"/>
                        <a:pt x="111697" y="155246"/>
                      </a:cubicBezTo>
                      <a:cubicBezTo>
                        <a:pt x="125822" y="155899"/>
                        <a:pt x="139373" y="149597"/>
                        <a:pt x="147976" y="138372"/>
                      </a:cubicBezTo>
                      <a:lnTo>
                        <a:pt x="181724" y="157777"/>
                      </a:lnTo>
                      <a:cubicBezTo>
                        <a:pt x="165886" y="180856"/>
                        <a:pt x="139134" y="193974"/>
                        <a:pt x="111190" y="192369"/>
                      </a:cubicBezTo>
                      <a:cubicBezTo>
                        <a:pt x="87391" y="193761"/>
                        <a:pt x="64071" y="185276"/>
                        <a:pt x="46731" y="168914"/>
                      </a:cubicBezTo>
                      <a:cubicBezTo>
                        <a:pt x="30554" y="152774"/>
                        <a:pt x="21762" y="130671"/>
                        <a:pt x="22432" y="107830"/>
                      </a:cubicBezTo>
                      <a:cubicBezTo>
                        <a:pt x="21896" y="85128"/>
                        <a:pt x="30534" y="63168"/>
                        <a:pt x="46394" y="46914"/>
                      </a:cubicBezTo>
                      <a:cubicBezTo>
                        <a:pt x="62539" y="30519"/>
                        <a:pt x="84819" y="21644"/>
                        <a:pt x="107815" y="22447"/>
                      </a:cubicBezTo>
                      <a:cubicBezTo>
                        <a:pt x="129953" y="21755"/>
                        <a:pt x="151305" y="30678"/>
                        <a:pt x="166369" y="46914"/>
                      </a:cubicBezTo>
                      <a:cubicBezTo>
                        <a:pt x="181901" y="63328"/>
                        <a:pt x="190278" y="85241"/>
                        <a:pt x="189655" y="107830"/>
                      </a:cubicBezTo>
                      <a:cubicBezTo>
                        <a:pt x="189613" y="113486"/>
                        <a:pt x="189105" y="119131"/>
                        <a:pt x="188136" y="124704"/>
                      </a:cubicBezTo>
                      <a:close/>
                      <a:moveTo>
                        <a:pt x="147976" y="92475"/>
                      </a:moveTo>
                      <a:cubicBezTo>
                        <a:pt x="144758" y="72998"/>
                        <a:pt x="127541" y="58964"/>
                        <a:pt x="107815" y="59739"/>
                      </a:cubicBezTo>
                      <a:cubicBezTo>
                        <a:pt x="87447" y="58357"/>
                        <a:pt x="69258" y="72415"/>
                        <a:pt x="65461" y="924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5" name="Forma Livre: Forma 197"/>
                <p:cNvSpPr/>
                <p:nvPr/>
              </p:nvSpPr>
              <p:spPr>
                <a:xfrm>
                  <a:off x="10273320" y="25639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53701" y="26873"/>
                      </a:moveTo>
                      <a:lnTo>
                        <a:pt x="195380" y="26873"/>
                      </a:lnTo>
                      <a:lnTo>
                        <a:pt x="195380" y="188696"/>
                      </a:lnTo>
                      <a:lnTo>
                        <a:pt x="153701" y="188696"/>
                      </a:lnTo>
                      <a:lnTo>
                        <a:pt x="153701" y="169122"/>
                      </a:lnTo>
                      <a:cubicBezTo>
                        <a:pt x="140954" y="185323"/>
                        <a:pt x="121134" y="194320"/>
                        <a:pt x="100547" y="193252"/>
                      </a:cubicBezTo>
                      <a:cubicBezTo>
                        <a:pt x="79546" y="193493"/>
                        <a:pt x="59450" y="184705"/>
                        <a:pt x="45369" y="169122"/>
                      </a:cubicBezTo>
                      <a:cubicBezTo>
                        <a:pt x="30127" y="152617"/>
                        <a:pt x="21897" y="130834"/>
                        <a:pt x="22420" y="108375"/>
                      </a:cubicBezTo>
                      <a:cubicBezTo>
                        <a:pt x="21906" y="85968"/>
                        <a:pt x="30137" y="64239"/>
                        <a:pt x="45369" y="47797"/>
                      </a:cubicBezTo>
                      <a:cubicBezTo>
                        <a:pt x="59248" y="31793"/>
                        <a:pt x="79364" y="22565"/>
                        <a:pt x="100547" y="22486"/>
                      </a:cubicBezTo>
                      <a:cubicBezTo>
                        <a:pt x="120928" y="21407"/>
                        <a:pt x="140583" y="30199"/>
                        <a:pt x="153363" y="46109"/>
                      </a:cubicBezTo>
                      <a:close/>
                      <a:moveTo>
                        <a:pt x="108647" y="153429"/>
                      </a:moveTo>
                      <a:cubicBezTo>
                        <a:pt x="120624" y="153820"/>
                        <a:pt x="132229" y="149241"/>
                        <a:pt x="140708" y="140773"/>
                      </a:cubicBezTo>
                      <a:cubicBezTo>
                        <a:pt x="149430" y="132091"/>
                        <a:pt x="154138" y="120167"/>
                        <a:pt x="153701" y="107869"/>
                      </a:cubicBezTo>
                      <a:cubicBezTo>
                        <a:pt x="154195" y="95610"/>
                        <a:pt x="149474" y="83715"/>
                        <a:pt x="140708" y="75133"/>
                      </a:cubicBezTo>
                      <a:cubicBezTo>
                        <a:pt x="122899" y="57837"/>
                        <a:pt x="94564" y="57837"/>
                        <a:pt x="76755" y="75133"/>
                      </a:cubicBezTo>
                      <a:cubicBezTo>
                        <a:pt x="68217" y="83842"/>
                        <a:pt x="63640" y="95680"/>
                        <a:pt x="64099" y="107869"/>
                      </a:cubicBezTo>
                      <a:cubicBezTo>
                        <a:pt x="63713" y="120094"/>
                        <a:pt x="68276" y="131958"/>
                        <a:pt x="76755" y="140773"/>
                      </a:cubicBezTo>
                      <a:cubicBezTo>
                        <a:pt x="85172" y="149230"/>
                        <a:pt x="96722" y="153815"/>
                        <a:pt x="108647" y="153429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6" name="Forma Livre: Forma 198"/>
                <p:cNvSpPr/>
                <p:nvPr/>
              </p:nvSpPr>
              <p:spPr>
                <a:xfrm>
                  <a:off x="10309320" y="2556360"/>
                  <a:ext cx="2052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92" h="253111">
                      <a:moveTo>
                        <a:pt x="128704" y="108624"/>
                      </a:moveTo>
                      <a:lnTo>
                        <a:pt x="92256" y="108624"/>
                      </a:lnTo>
                      <a:lnTo>
                        <a:pt x="92256" y="176120"/>
                      </a:lnTo>
                      <a:cubicBezTo>
                        <a:pt x="92256" y="192994"/>
                        <a:pt x="104742" y="192994"/>
                        <a:pt x="128704" y="192994"/>
                      </a:cubicBezTo>
                      <a:lnTo>
                        <a:pt x="128704" y="230792"/>
                      </a:lnTo>
                      <a:cubicBezTo>
                        <a:pt x="71500" y="237204"/>
                        <a:pt x="50408" y="220836"/>
                        <a:pt x="50408" y="176458"/>
                      </a:cubicBezTo>
                      <a:lnTo>
                        <a:pt x="50408" y="108624"/>
                      </a:lnTo>
                      <a:lnTo>
                        <a:pt x="22397" y="108624"/>
                      </a:lnTo>
                      <a:lnTo>
                        <a:pt x="22397" y="67619"/>
                      </a:lnTo>
                      <a:lnTo>
                        <a:pt x="50408" y="67619"/>
                      </a:lnTo>
                      <a:lnTo>
                        <a:pt x="50408" y="35052"/>
                      </a:lnTo>
                      <a:lnTo>
                        <a:pt x="92256" y="22397"/>
                      </a:lnTo>
                      <a:lnTo>
                        <a:pt x="92256" y="67619"/>
                      </a:lnTo>
                      <a:lnTo>
                        <a:pt x="128704" y="676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7" name="Forma Livre: Forma 199"/>
                <p:cNvSpPr/>
                <p:nvPr/>
              </p:nvSpPr>
              <p:spPr>
                <a:xfrm>
                  <a:off x="10179360" y="2603880"/>
                  <a:ext cx="3240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69986">
                      <a:moveTo>
                        <a:pt x="106767" y="22414"/>
                      </a:moveTo>
                      <a:cubicBezTo>
                        <a:pt x="148705" y="21531"/>
                        <a:pt x="183416" y="54814"/>
                        <a:pt x="184297" y="96751"/>
                      </a:cubicBezTo>
                      <a:cubicBezTo>
                        <a:pt x="184733" y="117405"/>
                        <a:pt x="176734" y="137345"/>
                        <a:pt x="162147" y="151975"/>
                      </a:cubicBezTo>
                      <a:lnTo>
                        <a:pt x="161777" y="152345"/>
                      </a:lnTo>
                      <a:cubicBezTo>
                        <a:pt x="147237" y="166929"/>
                        <a:pt x="127355" y="174919"/>
                        <a:pt x="106767" y="174450"/>
                      </a:cubicBezTo>
                      <a:lnTo>
                        <a:pt x="67113" y="174450"/>
                      </a:lnTo>
                      <a:lnTo>
                        <a:pt x="67113" y="248527"/>
                      </a:lnTo>
                      <a:lnTo>
                        <a:pt x="22397" y="248527"/>
                      </a:lnTo>
                      <a:lnTo>
                        <a:pt x="22397" y="22414"/>
                      </a:lnTo>
                      <a:close/>
                      <a:moveTo>
                        <a:pt x="106767" y="132602"/>
                      </a:moveTo>
                      <a:cubicBezTo>
                        <a:pt x="125685" y="132602"/>
                        <a:pt x="141022" y="117265"/>
                        <a:pt x="141022" y="98347"/>
                      </a:cubicBezTo>
                      <a:cubicBezTo>
                        <a:pt x="141022" y="79430"/>
                        <a:pt x="125685" y="64093"/>
                        <a:pt x="106767" y="64093"/>
                      </a:cubicBezTo>
                      <a:lnTo>
                        <a:pt x="67113" y="64093"/>
                      </a:lnTo>
                      <a:lnTo>
                        <a:pt x="67113" y="13260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8" name="Forma Livre: Forma 200"/>
                <p:cNvSpPr/>
                <p:nvPr/>
              </p:nvSpPr>
              <p:spPr>
                <a:xfrm>
                  <a:off x="10213560" y="2604240"/>
                  <a:ext cx="1152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70" h="253111">
                      <a:moveTo>
                        <a:pt x="22397" y="22397"/>
                      </a:moveTo>
                      <a:lnTo>
                        <a:pt x="64076" y="22397"/>
                      </a:lnTo>
                      <a:lnTo>
                        <a:pt x="64076" y="246823"/>
                      </a:lnTo>
                      <a:lnTo>
                        <a:pt x="22397" y="2468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99" name="Forma Livre: Forma 201"/>
                <p:cNvSpPr/>
                <p:nvPr/>
              </p:nvSpPr>
              <p:spPr>
                <a:xfrm>
                  <a:off x="1022760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53700" y="27042"/>
                      </a:moveTo>
                      <a:lnTo>
                        <a:pt x="195548" y="27042"/>
                      </a:lnTo>
                      <a:lnTo>
                        <a:pt x="195548" y="188527"/>
                      </a:lnTo>
                      <a:lnTo>
                        <a:pt x="153700" y="188527"/>
                      </a:lnTo>
                      <a:lnTo>
                        <a:pt x="153700" y="169628"/>
                      </a:lnTo>
                      <a:cubicBezTo>
                        <a:pt x="140989" y="185535"/>
                        <a:pt x="121384" y="194332"/>
                        <a:pt x="101053" y="193252"/>
                      </a:cubicBezTo>
                      <a:cubicBezTo>
                        <a:pt x="79844" y="193444"/>
                        <a:pt x="59571" y="184536"/>
                        <a:pt x="45368" y="168784"/>
                      </a:cubicBezTo>
                      <a:cubicBezTo>
                        <a:pt x="30131" y="152211"/>
                        <a:pt x="21906" y="130377"/>
                        <a:pt x="22419" y="107869"/>
                      </a:cubicBezTo>
                      <a:cubicBezTo>
                        <a:pt x="21913" y="85512"/>
                        <a:pt x="30146" y="63841"/>
                        <a:pt x="45368" y="47459"/>
                      </a:cubicBezTo>
                      <a:cubicBezTo>
                        <a:pt x="59467" y="31502"/>
                        <a:pt x="79761" y="22400"/>
                        <a:pt x="101053" y="22486"/>
                      </a:cubicBezTo>
                      <a:cubicBezTo>
                        <a:pt x="121384" y="21406"/>
                        <a:pt x="140989" y="30202"/>
                        <a:pt x="153700" y="46110"/>
                      </a:cubicBezTo>
                      <a:close/>
                      <a:moveTo>
                        <a:pt x="108815" y="153598"/>
                      </a:moveTo>
                      <a:cubicBezTo>
                        <a:pt x="120792" y="153989"/>
                        <a:pt x="132396" y="149410"/>
                        <a:pt x="140876" y="140942"/>
                      </a:cubicBezTo>
                      <a:cubicBezTo>
                        <a:pt x="149721" y="132007"/>
                        <a:pt x="154380" y="119748"/>
                        <a:pt x="153700" y="107194"/>
                      </a:cubicBezTo>
                      <a:cubicBezTo>
                        <a:pt x="154255" y="95007"/>
                        <a:pt x="149590" y="83163"/>
                        <a:pt x="140876" y="74627"/>
                      </a:cubicBezTo>
                      <a:cubicBezTo>
                        <a:pt x="123009" y="57311"/>
                        <a:pt x="94620" y="57311"/>
                        <a:pt x="76754" y="74627"/>
                      </a:cubicBezTo>
                      <a:cubicBezTo>
                        <a:pt x="68226" y="83273"/>
                        <a:pt x="63646" y="95058"/>
                        <a:pt x="64098" y="107194"/>
                      </a:cubicBezTo>
                      <a:cubicBezTo>
                        <a:pt x="63518" y="119701"/>
                        <a:pt x="68093" y="131899"/>
                        <a:pt x="76754" y="140942"/>
                      </a:cubicBezTo>
                      <a:cubicBezTo>
                        <a:pt x="85233" y="149410"/>
                        <a:pt x="96839" y="153989"/>
                        <a:pt x="108815" y="153598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0" name="Forma Livre: Forma 202"/>
                <p:cNvSpPr/>
                <p:nvPr/>
              </p:nvSpPr>
              <p:spPr>
                <a:xfrm>
                  <a:off x="1026468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47714" y="168720"/>
                      </a:moveTo>
                      <a:cubicBezTo>
                        <a:pt x="14161" y="135452"/>
                        <a:pt x="13929" y="81285"/>
                        <a:pt x="47196" y="47732"/>
                      </a:cubicBezTo>
                      <a:cubicBezTo>
                        <a:pt x="63508" y="31278"/>
                        <a:pt x="85799" y="22146"/>
                        <a:pt x="108967" y="22421"/>
                      </a:cubicBezTo>
                      <a:cubicBezTo>
                        <a:pt x="139038" y="21682"/>
                        <a:pt x="166990" y="37841"/>
                        <a:pt x="181357" y="64269"/>
                      </a:cubicBezTo>
                      <a:lnTo>
                        <a:pt x="145415" y="85193"/>
                      </a:lnTo>
                      <a:cubicBezTo>
                        <a:pt x="138368" y="71479"/>
                        <a:pt x="124039" y="63066"/>
                        <a:pt x="108630" y="63594"/>
                      </a:cubicBezTo>
                      <a:cubicBezTo>
                        <a:pt x="85245" y="63012"/>
                        <a:pt x="65817" y="81497"/>
                        <a:pt x="65234" y="104882"/>
                      </a:cubicBezTo>
                      <a:cubicBezTo>
                        <a:pt x="65211" y="105855"/>
                        <a:pt x="65221" y="106831"/>
                        <a:pt x="65263" y="107804"/>
                      </a:cubicBezTo>
                      <a:cubicBezTo>
                        <a:pt x="64971" y="119599"/>
                        <a:pt x="69407" y="131020"/>
                        <a:pt x="77581" y="139527"/>
                      </a:cubicBezTo>
                      <a:cubicBezTo>
                        <a:pt x="85784" y="147747"/>
                        <a:pt x="97022" y="152207"/>
                        <a:pt x="108630" y="151846"/>
                      </a:cubicBezTo>
                      <a:cubicBezTo>
                        <a:pt x="124083" y="152571"/>
                        <a:pt x="138559" y="144281"/>
                        <a:pt x="145753" y="130584"/>
                      </a:cubicBezTo>
                      <a:lnTo>
                        <a:pt x="182707" y="151171"/>
                      </a:lnTo>
                      <a:cubicBezTo>
                        <a:pt x="158175" y="192097"/>
                        <a:pt x="105113" y="205387"/>
                        <a:pt x="64186" y="180857"/>
                      </a:cubicBezTo>
                      <a:cubicBezTo>
                        <a:pt x="58198" y="177268"/>
                        <a:pt x="52667" y="172965"/>
                        <a:pt x="47714" y="168045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1" name="Forma Livre: Forma 203"/>
                <p:cNvSpPr/>
                <p:nvPr/>
              </p:nvSpPr>
              <p:spPr>
                <a:xfrm>
                  <a:off x="10297080" y="261432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65959" y="125718"/>
                      </a:moveTo>
                      <a:cubicBezTo>
                        <a:pt x="71237" y="145937"/>
                        <a:pt x="90825" y="158996"/>
                        <a:pt x="111519" y="156092"/>
                      </a:cubicBezTo>
                      <a:cubicBezTo>
                        <a:pt x="125663" y="156833"/>
                        <a:pt x="139253" y="150512"/>
                        <a:pt x="147798" y="139218"/>
                      </a:cubicBezTo>
                      <a:lnTo>
                        <a:pt x="181547" y="158623"/>
                      </a:lnTo>
                      <a:cubicBezTo>
                        <a:pt x="165641" y="181624"/>
                        <a:pt x="138936" y="194720"/>
                        <a:pt x="111013" y="193215"/>
                      </a:cubicBezTo>
                      <a:cubicBezTo>
                        <a:pt x="87134" y="194305"/>
                        <a:pt x="63846" y="185588"/>
                        <a:pt x="46554" y="169085"/>
                      </a:cubicBezTo>
                      <a:cubicBezTo>
                        <a:pt x="14344" y="134797"/>
                        <a:pt x="14344" y="81373"/>
                        <a:pt x="46554" y="47085"/>
                      </a:cubicBezTo>
                      <a:cubicBezTo>
                        <a:pt x="62635" y="30574"/>
                        <a:pt x="84942" y="21627"/>
                        <a:pt x="107975" y="22449"/>
                      </a:cubicBezTo>
                      <a:cubicBezTo>
                        <a:pt x="130151" y="21733"/>
                        <a:pt x="151536" y="30731"/>
                        <a:pt x="166529" y="47085"/>
                      </a:cubicBezTo>
                      <a:cubicBezTo>
                        <a:pt x="182100" y="63407"/>
                        <a:pt x="190485" y="85285"/>
                        <a:pt x="189815" y="107832"/>
                      </a:cubicBezTo>
                      <a:cubicBezTo>
                        <a:pt x="189764" y="113488"/>
                        <a:pt x="189256" y="119131"/>
                        <a:pt x="188296" y="124706"/>
                      </a:cubicBezTo>
                      <a:close/>
                      <a:moveTo>
                        <a:pt x="147798" y="93320"/>
                      </a:moveTo>
                      <a:cubicBezTo>
                        <a:pt x="144581" y="73844"/>
                        <a:pt x="127364" y="59810"/>
                        <a:pt x="107638" y="60584"/>
                      </a:cubicBezTo>
                      <a:cubicBezTo>
                        <a:pt x="87269" y="59202"/>
                        <a:pt x="69081" y="73260"/>
                        <a:pt x="65284" y="933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2" name="Forma Livre: Forma 204"/>
                <p:cNvSpPr/>
                <p:nvPr/>
              </p:nvSpPr>
              <p:spPr>
                <a:xfrm>
                  <a:off x="10173960" y="2656440"/>
                  <a:ext cx="32400" cy="4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53111">
                      <a:moveTo>
                        <a:pt x="188944" y="22397"/>
                      </a:moveTo>
                      <a:lnTo>
                        <a:pt x="188944" y="63063"/>
                      </a:lnTo>
                      <a:lnTo>
                        <a:pt x="127860" y="63063"/>
                      </a:lnTo>
                      <a:lnTo>
                        <a:pt x="127860" y="237542"/>
                      </a:lnTo>
                      <a:lnTo>
                        <a:pt x="83144" y="237542"/>
                      </a:lnTo>
                      <a:lnTo>
                        <a:pt x="83144" y="63063"/>
                      </a:lnTo>
                      <a:lnTo>
                        <a:pt x="22397" y="63063"/>
                      </a:lnTo>
                      <a:lnTo>
                        <a:pt x="22397" y="22397"/>
                      </a:lnTo>
                      <a:lnTo>
                        <a:pt x="188944" y="2239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3" name="Forma Livre: Forma 205"/>
                <p:cNvSpPr/>
                <p:nvPr/>
              </p:nvSpPr>
              <p:spPr>
                <a:xfrm>
                  <a:off x="10200960" y="266508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07817" y="193163"/>
                      </a:moveTo>
                      <a:cubicBezTo>
                        <a:pt x="60661" y="193183"/>
                        <a:pt x="22417" y="154973"/>
                        <a:pt x="22397" y="107817"/>
                      </a:cubicBezTo>
                      <a:cubicBezTo>
                        <a:pt x="22375" y="60662"/>
                        <a:pt x="60586" y="22417"/>
                        <a:pt x="107743" y="22397"/>
                      </a:cubicBezTo>
                      <a:lnTo>
                        <a:pt x="107817" y="22397"/>
                      </a:lnTo>
                      <a:cubicBezTo>
                        <a:pt x="154973" y="22376"/>
                        <a:pt x="193217" y="60586"/>
                        <a:pt x="193237" y="107743"/>
                      </a:cubicBezTo>
                      <a:cubicBezTo>
                        <a:pt x="193259" y="154897"/>
                        <a:pt x="155048" y="193143"/>
                        <a:pt x="107891" y="193163"/>
                      </a:cubicBezTo>
                      <a:lnTo>
                        <a:pt x="107817" y="193163"/>
                      </a:lnTo>
                      <a:moveTo>
                        <a:pt x="107817" y="152328"/>
                      </a:moveTo>
                      <a:cubicBezTo>
                        <a:pt x="119497" y="152726"/>
                        <a:pt x="130835" y="148339"/>
                        <a:pt x="139203" y="140178"/>
                      </a:cubicBezTo>
                      <a:cubicBezTo>
                        <a:pt x="156090" y="122140"/>
                        <a:pt x="156090" y="94095"/>
                        <a:pt x="139203" y="76056"/>
                      </a:cubicBezTo>
                      <a:cubicBezTo>
                        <a:pt x="121686" y="59171"/>
                        <a:pt x="93948" y="59171"/>
                        <a:pt x="76431" y="76056"/>
                      </a:cubicBezTo>
                      <a:cubicBezTo>
                        <a:pt x="60026" y="94282"/>
                        <a:pt x="60026" y="121952"/>
                        <a:pt x="76431" y="140178"/>
                      </a:cubicBezTo>
                      <a:cubicBezTo>
                        <a:pt x="84743" y="148462"/>
                        <a:pt x="96086" y="152974"/>
                        <a:pt x="107817" y="152665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4" name="Forma Livre: Forma 206"/>
                <p:cNvSpPr/>
                <p:nvPr/>
              </p:nvSpPr>
              <p:spPr>
                <a:xfrm>
                  <a:off x="10175400" y="2707560"/>
                  <a:ext cx="5940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356" h="269986">
                      <a:moveTo>
                        <a:pt x="85843" y="248848"/>
                      </a:moveTo>
                      <a:lnTo>
                        <a:pt x="22397" y="22397"/>
                      </a:lnTo>
                      <a:lnTo>
                        <a:pt x="69307" y="22397"/>
                      </a:lnTo>
                      <a:lnTo>
                        <a:pt x="112673" y="190294"/>
                      </a:lnTo>
                      <a:lnTo>
                        <a:pt x="159921" y="22397"/>
                      </a:lnTo>
                      <a:lnTo>
                        <a:pt x="198056" y="22397"/>
                      </a:lnTo>
                      <a:lnTo>
                        <a:pt x="245641" y="190294"/>
                      </a:lnTo>
                      <a:lnTo>
                        <a:pt x="289008" y="22397"/>
                      </a:lnTo>
                      <a:lnTo>
                        <a:pt x="335918" y="22397"/>
                      </a:lnTo>
                      <a:lnTo>
                        <a:pt x="272471" y="248848"/>
                      </a:lnTo>
                      <a:lnTo>
                        <a:pt x="221680" y="248848"/>
                      </a:lnTo>
                      <a:lnTo>
                        <a:pt x="178989" y="99343"/>
                      </a:lnTo>
                      <a:lnTo>
                        <a:pt x="136635" y="248848"/>
                      </a:lnTo>
                      <a:lnTo>
                        <a:pt x="85843" y="2488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5" name="Forma Livre: Forma 207"/>
                <p:cNvSpPr/>
                <p:nvPr/>
              </p:nvSpPr>
              <p:spPr>
                <a:xfrm>
                  <a:off x="10230840" y="2718360"/>
                  <a:ext cx="3240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89" h="202489">
                      <a:moveTo>
                        <a:pt x="105613" y="191131"/>
                      </a:moveTo>
                      <a:cubicBezTo>
                        <a:pt x="59020" y="190493"/>
                        <a:pt x="21767" y="152206"/>
                        <a:pt x="22405" y="105613"/>
                      </a:cubicBezTo>
                      <a:cubicBezTo>
                        <a:pt x="23044" y="59020"/>
                        <a:pt x="61332" y="21767"/>
                        <a:pt x="107923" y="22405"/>
                      </a:cubicBezTo>
                      <a:cubicBezTo>
                        <a:pt x="154516" y="23043"/>
                        <a:pt x="191769" y="61332"/>
                        <a:pt x="191131" y="107923"/>
                      </a:cubicBezTo>
                      <a:cubicBezTo>
                        <a:pt x="190829" y="129930"/>
                        <a:pt x="181939" y="150949"/>
                        <a:pt x="166360" y="166495"/>
                      </a:cubicBezTo>
                      <a:cubicBezTo>
                        <a:pt x="150405" y="182776"/>
                        <a:pt x="128403" y="191700"/>
                        <a:pt x="105613" y="191131"/>
                      </a:cubicBezTo>
                      <a:moveTo>
                        <a:pt x="105613" y="150296"/>
                      </a:moveTo>
                      <a:cubicBezTo>
                        <a:pt x="117344" y="150604"/>
                        <a:pt x="128686" y="146092"/>
                        <a:pt x="136999" y="137809"/>
                      </a:cubicBezTo>
                      <a:cubicBezTo>
                        <a:pt x="153886" y="119770"/>
                        <a:pt x="153886" y="91725"/>
                        <a:pt x="136999" y="73687"/>
                      </a:cubicBezTo>
                      <a:cubicBezTo>
                        <a:pt x="119482" y="56801"/>
                        <a:pt x="91744" y="56801"/>
                        <a:pt x="74227" y="73687"/>
                      </a:cubicBezTo>
                      <a:cubicBezTo>
                        <a:pt x="57822" y="91913"/>
                        <a:pt x="57822" y="119583"/>
                        <a:pt x="74227" y="137809"/>
                      </a:cubicBezTo>
                      <a:cubicBezTo>
                        <a:pt x="82539" y="146092"/>
                        <a:pt x="93882" y="150604"/>
                        <a:pt x="105613" y="150296"/>
                      </a:cubicBezTo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6" name="Forma Livre: Forma 208"/>
                <p:cNvSpPr/>
                <p:nvPr/>
              </p:nvSpPr>
              <p:spPr>
                <a:xfrm>
                  <a:off x="10266120" y="2718360"/>
                  <a:ext cx="20520" cy="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992" h="202489">
                      <a:moveTo>
                        <a:pt x="64582" y="53502"/>
                      </a:moveTo>
                      <a:cubicBezTo>
                        <a:pt x="72791" y="33856"/>
                        <a:pt x="92418" y="21446"/>
                        <a:pt x="113686" y="22454"/>
                      </a:cubicBezTo>
                      <a:lnTo>
                        <a:pt x="113686" y="69026"/>
                      </a:lnTo>
                      <a:cubicBezTo>
                        <a:pt x="101867" y="67445"/>
                        <a:pt x="89878" y="70202"/>
                        <a:pt x="79937" y="76788"/>
                      </a:cubicBezTo>
                      <a:cubicBezTo>
                        <a:pt x="69438" y="84675"/>
                        <a:pt x="63811" y="97466"/>
                        <a:pt x="65088" y="110537"/>
                      </a:cubicBezTo>
                      <a:lnTo>
                        <a:pt x="65088" y="187820"/>
                      </a:lnTo>
                      <a:lnTo>
                        <a:pt x="22397" y="187820"/>
                      </a:lnTo>
                      <a:lnTo>
                        <a:pt x="22397" y="25829"/>
                      </a:lnTo>
                      <a:lnTo>
                        <a:pt x="64582" y="258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7" name="Forma Livre: Forma 209"/>
                <p:cNvSpPr/>
                <p:nvPr/>
              </p:nvSpPr>
              <p:spPr>
                <a:xfrm>
                  <a:off x="10287720" y="2707560"/>
                  <a:ext cx="29520" cy="44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15" h="269986">
                      <a:moveTo>
                        <a:pt x="171564" y="248848"/>
                      </a:moveTo>
                      <a:lnTo>
                        <a:pt x="123135" y="248848"/>
                      </a:lnTo>
                      <a:lnTo>
                        <a:pt x="64245" y="175445"/>
                      </a:lnTo>
                      <a:lnTo>
                        <a:pt x="64245" y="248848"/>
                      </a:lnTo>
                      <a:lnTo>
                        <a:pt x="22397" y="248848"/>
                      </a:lnTo>
                      <a:lnTo>
                        <a:pt x="22397" y="22397"/>
                      </a:lnTo>
                      <a:lnTo>
                        <a:pt x="64245" y="22397"/>
                      </a:lnTo>
                      <a:lnTo>
                        <a:pt x="64245" y="158233"/>
                      </a:lnTo>
                      <a:lnTo>
                        <a:pt x="119929" y="87025"/>
                      </a:lnTo>
                      <a:lnTo>
                        <a:pt x="169708" y="87025"/>
                      </a:lnTo>
                      <a:lnTo>
                        <a:pt x="104574" y="167008"/>
                      </a:lnTo>
                      <a:lnTo>
                        <a:pt x="171564" y="2488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8" name="Forma Livre: Forma 210"/>
                <p:cNvSpPr/>
                <p:nvPr/>
              </p:nvSpPr>
              <p:spPr>
                <a:xfrm>
                  <a:off x="10317240" y="2736000"/>
                  <a:ext cx="14400" cy="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4" h="101244">
                      <a:moveTo>
                        <a:pt x="22399" y="59351"/>
                      </a:moveTo>
                      <a:cubicBezTo>
                        <a:pt x="22213" y="39129"/>
                        <a:pt x="38454" y="22584"/>
                        <a:pt x="58676" y="22398"/>
                      </a:cubicBezTo>
                      <a:cubicBezTo>
                        <a:pt x="78898" y="22213"/>
                        <a:pt x="95443" y="38454"/>
                        <a:pt x="95629" y="58676"/>
                      </a:cubicBezTo>
                      <a:cubicBezTo>
                        <a:pt x="95814" y="78900"/>
                        <a:pt x="79573" y="95443"/>
                        <a:pt x="59351" y="95629"/>
                      </a:cubicBezTo>
                      <a:cubicBezTo>
                        <a:pt x="59182" y="95630"/>
                        <a:pt x="59015" y="95630"/>
                        <a:pt x="58847" y="95630"/>
                      </a:cubicBezTo>
                      <a:cubicBezTo>
                        <a:pt x="38999" y="95910"/>
                        <a:pt x="22680" y="80049"/>
                        <a:pt x="22400" y="60200"/>
                      </a:cubicBezTo>
                      <a:cubicBezTo>
                        <a:pt x="22397" y="59916"/>
                        <a:pt x="22395" y="59634"/>
                        <a:pt x="22399" y="59351"/>
                      </a:cubicBezTo>
                      <a:moveTo>
                        <a:pt x="88883" y="59351"/>
                      </a:moveTo>
                      <a:cubicBezTo>
                        <a:pt x="88602" y="42765"/>
                        <a:pt x="74931" y="29546"/>
                        <a:pt x="58345" y="29826"/>
                      </a:cubicBezTo>
                      <a:cubicBezTo>
                        <a:pt x="41758" y="30105"/>
                        <a:pt x="28539" y="43778"/>
                        <a:pt x="28819" y="60363"/>
                      </a:cubicBezTo>
                      <a:cubicBezTo>
                        <a:pt x="29096" y="76750"/>
                        <a:pt x="42457" y="89891"/>
                        <a:pt x="58847" y="89893"/>
                      </a:cubicBezTo>
                      <a:cubicBezTo>
                        <a:pt x="75058" y="90280"/>
                        <a:pt x="88513" y="77450"/>
                        <a:pt x="88898" y="61239"/>
                      </a:cubicBezTo>
                      <a:cubicBezTo>
                        <a:pt x="88913" y="60610"/>
                        <a:pt x="88908" y="59980"/>
                        <a:pt x="88883" y="59351"/>
                      </a:cubicBezTo>
                      <a:moveTo>
                        <a:pt x="46022" y="40789"/>
                      </a:moveTo>
                      <a:lnTo>
                        <a:pt x="58678" y="40789"/>
                      </a:lnTo>
                      <a:cubicBezTo>
                        <a:pt x="67115" y="40789"/>
                        <a:pt x="72515" y="44164"/>
                        <a:pt x="72515" y="51589"/>
                      </a:cubicBezTo>
                      <a:lnTo>
                        <a:pt x="72515" y="51589"/>
                      </a:lnTo>
                      <a:cubicBezTo>
                        <a:pt x="72788" y="56234"/>
                        <a:pt x="69638" y="60387"/>
                        <a:pt x="65090" y="61376"/>
                      </a:cubicBezTo>
                      <a:lnTo>
                        <a:pt x="74708" y="76731"/>
                      </a:lnTo>
                      <a:lnTo>
                        <a:pt x="66440" y="76731"/>
                      </a:lnTo>
                      <a:lnTo>
                        <a:pt x="57665" y="63063"/>
                      </a:lnTo>
                      <a:lnTo>
                        <a:pt x="53953" y="63063"/>
                      </a:lnTo>
                      <a:lnTo>
                        <a:pt x="53953" y="77069"/>
                      </a:lnTo>
                      <a:lnTo>
                        <a:pt x="46022" y="77069"/>
                      </a:lnTo>
                      <a:close/>
                      <a:moveTo>
                        <a:pt x="58509" y="57664"/>
                      </a:moveTo>
                      <a:cubicBezTo>
                        <a:pt x="62728" y="57664"/>
                        <a:pt x="64753" y="55807"/>
                        <a:pt x="64753" y="52264"/>
                      </a:cubicBezTo>
                      <a:lnTo>
                        <a:pt x="64753" y="52264"/>
                      </a:lnTo>
                      <a:cubicBezTo>
                        <a:pt x="64753" y="48551"/>
                        <a:pt x="62559" y="47201"/>
                        <a:pt x="58509" y="47201"/>
                      </a:cubicBezTo>
                      <a:lnTo>
                        <a:pt x="53953" y="47201"/>
                      </a:lnTo>
                      <a:lnTo>
                        <a:pt x="53953" y="5783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09" name="Forma Livre: Forma 211"/>
                <p:cNvSpPr/>
                <p:nvPr/>
              </p:nvSpPr>
              <p:spPr>
                <a:xfrm>
                  <a:off x="11327040" y="2688120"/>
                  <a:ext cx="86760" cy="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223" h="455601">
                      <a:moveTo>
                        <a:pt x="22397" y="22397"/>
                      </a:moveTo>
                      <a:lnTo>
                        <a:pt x="495716" y="22397"/>
                      </a:lnTo>
                      <a:lnTo>
                        <a:pt x="495716" y="435138"/>
                      </a:lnTo>
                      <a:lnTo>
                        <a:pt x="22397" y="435138"/>
                      </a:lnTo>
                      <a:close/>
                    </a:path>
                  </a:pathLst>
                </a:custGeom>
                <a:solidFill>
                  <a:srgbClr val="B8FFF1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0" name="Forma Livre: Forma 212"/>
                <p:cNvSpPr/>
                <p:nvPr/>
              </p:nvSpPr>
              <p:spPr>
                <a:xfrm>
                  <a:off x="11492640" y="2688120"/>
                  <a:ext cx="89640" cy="7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097" h="455601">
                      <a:moveTo>
                        <a:pt x="22397" y="22397"/>
                      </a:moveTo>
                      <a:lnTo>
                        <a:pt x="502466" y="22397"/>
                      </a:lnTo>
                      <a:lnTo>
                        <a:pt x="502466" y="435138"/>
                      </a:lnTo>
                      <a:lnTo>
                        <a:pt x="22397" y="435138"/>
                      </a:lnTo>
                      <a:close/>
                    </a:path>
                  </a:pathLst>
                </a:custGeom>
                <a:solidFill>
                  <a:srgbClr val="D0F7C4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1" name="Forma Livre: Forma 213"/>
                <p:cNvSpPr/>
                <p:nvPr/>
              </p:nvSpPr>
              <p:spPr>
                <a:xfrm>
                  <a:off x="10476360" y="2541240"/>
                  <a:ext cx="71640" cy="6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53" h="388104">
                      <a:moveTo>
                        <a:pt x="22397" y="22397"/>
                      </a:moveTo>
                      <a:lnTo>
                        <a:pt x="403414" y="22397"/>
                      </a:lnTo>
                      <a:lnTo>
                        <a:pt x="403414" y="371016"/>
                      </a:lnTo>
                      <a:lnTo>
                        <a:pt x="22397" y="371016"/>
                      </a:lnTo>
                      <a:close/>
                    </a:path>
                  </a:pathLst>
                </a:custGeom>
                <a:solidFill>
                  <a:srgbClr val="E054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2" name="Forma Livre: Forma 214"/>
                <p:cNvSpPr/>
                <p:nvPr/>
              </p:nvSpPr>
              <p:spPr>
                <a:xfrm>
                  <a:off x="10476360" y="2636640"/>
                  <a:ext cx="71640" cy="655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853" h="388104">
                      <a:moveTo>
                        <a:pt x="22397" y="22397"/>
                      </a:moveTo>
                      <a:lnTo>
                        <a:pt x="403414" y="22397"/>
                      </a:lnTo>
                      <a:lnTo>
                        <a:pt x="403414" y="371016"/>
                      </a:lnTo>
                      <a:lnTo>
                        <a:pt x="22397" y="371016"/>
                      </a:lnTo>
                      <a:close/>
                    </a:path>
                  </a:pathLst>
                </a:custGeom>
                <a:solidFill>
                  <a:srgbClr val="E054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3" name="Forma Livre: Forma 215"/>
                <p:cNvSpPr/>
                <p:nvPr/>
              </p:nvSpPr>
              <p:spPr>
                <a:xfrm>
                  <a:off x="10864080" y="2541240"/>
                  <a:ext cx="12852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461" h="1282433">
                      <a:moveTo>
                        <a:pt x="733810" y="1260789"/>
                      </a:moveTo>
                      <a:lnTo>
                        <a:pt x="523389" y="840117"/>
                      </a:lnTo>
                      <a:cubicBezTo>
                        <a:pt x="725238" y="693035"/>
                        <a:pt x="769650" y="410166"/>
                        <a:pt x="622575" y="208309"/>
                      </a:cubicBezTo>
                      <a:cubicBezTo>
                        <a:pt x="537462" y="91501"/>
                        <a:pt x="401643" y="22410"/>
                        <a:pt x="257116" y="22397"/>
                      </a:cubicBezTo>
                      <a:lnTo>
                        <a:pt x="22397" y="22397"/>
                      </a:lnTo>
                      <a:lnTo>
                        <a:pt x="22397" y="926850"/>
                      </a:lnTo>
                      <a:lnTo>
                        <a:pt x="165489" y="926850"/>
                      </a:lnTo>
                      <a:lnTo>
                        <a:pt x="332374" y="1260789"/>
                      </a:lnTo>
                      <a:close/>
                      <a:moveTo>
                        <a:pt x="87531" y="367473"/>
                      </a:moveTo>
                      <a:lnTo>
                        <a:pt x="226574" y="367473"/>
                      </a:lnTo>
                      <a:cubicBezTo>
                        <a:pt x="285751" y="367473"/>
                        <a:pt x="333724" y="415446"/>
                        <a:pt x="333724" y="474623"/>
                      </a:cubicBezTo>
                      <a:cubicBezTo>
                        <a:pt x="333724" y="533801"/>
                        <a:pt x="285751" y="581774"/>
                        <a:pt x="226574" y="581774"/>
                      </a:cubicBezTo>
                      <a:lnTo>
                        <a:pt x="87531" y="581774"/>
                      </a:lnTo>
                      <a:close/>
                    </a:path>
                  </a:pathLst>
                </a:custGeom>
                <a:solidFill>
                  <a:srgbClr val="9A1B1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4" name="Forma Livre: Forma 216"/>
                <p:cNvSpPr/>
                <p:nvPr/>
              </p:nvSpPr>
              <p:spPr>
                <a:xfrm>
                  <a:off x="11136600" y="2535480"/>
                  <a:ext cx="12276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713" h="1299307">
                      <a:moveTo>
                        <a:pt x="701185" y="1292681"/>
                      </a:moveTo>
                      <a:lnTo>
                        <a:pt x="507301" y="904576"/>
                      </a:lnTo>
                      <a:lnTo>
                        <a:pt x="66381" y="22397"/>
                      </a:lnTo>
                      <a:cubicBezTo>
                        <a:pt x="22002" y="365448"/>
                        <a:pt x="-4997" y="689094"/>
                        <a:pt x="66381" y="902889"/>
                      </a:cubicBezTo>
                      <a:lnTo>
                        <a:pt x="261277" y="1292681"/>
                      </a:lnTo>
                      <a:close/>
                    </a:path>
                  </a:pathLst>
                </a:custGeom>
                <a:solidFill>
                  <a:srgbClr val="CCF5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5" name="Forma Livre: Forma 217"/>
                <p:cNvSpPr/>
                <p:nvPr/>
              </p:nvSpPr>
              <p:spPr>
                <a:xfrm>
                  <a:off x="11031120" y="2535480"/>
                  <a:ext cx="11664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64" h="1299307">
                      <a:moveTo>
                        <a:pt x="657033" y="902889"/>
                      </a:moveTo>
                      <a:lnTo>
                        <a:pt x="657033" y="22397"/>
                      </a:lnTo>
                      <a:lnTo>
                        <a:pt x="216112" y="904914"/>
                      </a:lnTo>
                      <a:lnTo>
                        <a:pt x="22397" y="1292681"/>
                      </a:lnTo>
                      <a:lnTo>
                        <a:pt x="462305" y="1292681"/>
                      </a:lnTo>
                      <a:lnTo>
                        <a:pt x="657033" y="902889"/>
                      </a:lnTo>
                      <a:close/>
                    </a:path>
                  </a:pathLst>
                </a:custGeom>
                <a:solidFill>
                  <a:srgbClr val="51D0FC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6" name="Forma Livre: Forma 218"/>
                <p:cNvSpPr/>
                <p:nvPr/>
              </p:nvSpPr>
              <p:spPr>
                <a:xfrm>
                  <a:off x="11527920" y="2541240"/>
                  <a:ext cx="47520" cy="2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860" h="151867">
                      <a:moveTo>
                        <a:pt x="56145" y="44502"/>
                      </a:moveTo>
                      <a:lnTo>
                        <a:pt x="22397" y="44502"/>
                      </a:lnTo>
                      <a:lnTo>
                        <a:pt x="22397" y="22397"/>
                      </a:lnTo>
                      <a:lnTo>
                        <a:pt x="118242" y="22397"/>
                      </a:lnTo>
                      <a:lnTo>
                        <a:pt x="118242" y="44502"/>
                      </a:lnTo>
                      <a:lnTo>
                        <a:pt x="84494" y="44502"/>
                      </a:lnTo>
                      <a:lnTo>
                        <a:pt x="84494" y="140853"/>
                      </a:lnTo>
                      <a:lnTo>
                        <a:pt x="56483" y="140853"/>
                      </a:lnTo>
                      <a:close/>
                      <a:moveTo>
                        <a:pt x="136466" y="22397"/>
                      </a:moveTo>
                      <a:lnTo>
                        <a:pt x="172071" y="22397"/>
                      </a:lnTo>
                      <a:lnTo>
                        <a:pt x="200756" y="95630"/>
                      </a:lnTo>
                      <a:lnTo>
                        <a:pt x="228767" y="22397"/>
                      </a:lnTo>
                      <a:lnTo>
                        <a:pt x="264878" y="22397"/>
                      </a:lnTo>
                      <a:lnTo>
                        <a:pt x="264878" y="140516"/>
                      </a:lnTo>
                      <a:lnTo>
                        <a:pt x="237204" y="140516"/>
                      </a:lnTo>
                      <a:lnTo>
                        <a:pt x="237204" y="58507"/>
                      </a:lnTo>
                      <a:lnTo>
                        <a:pt x="203456" y="140853"/>
                      </a:lnTo>
                      <a:lnTo>
                        <a:pt x="195019" y="140853"/>
                      </a:lnTo>
                      <a:lnTo>
                        <a:pt x="161271" y="58507"/>
                      </a:lnTo>
                      <a:lnTo>
                        <a:pt x="161271" y="140853"/>
                      </a:lnTo>
                      <a:lnTo>
                        <a:pt x="136635" y="1408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7" name="Forma Livre: Forma 219"/>
                <p:cNvSpPr/>
                <p:nvPr/>
              </p:nvSpPr>
              <p:spPr>
                <a:xfrm>
                  <a:off x="10670040" y="2535480"/>
                  <a:ext cx="11952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838" h="1299307">
                      <a:moveTo>
                        <a:pt x="42814" y="22397"/>
                      </a:moveTo>
                      <a:lnTo>
                        <a:pt x="41127" y="22397"/>
                      </a:lnTo>
                      <a:cubicBezTo>
                        <a:pt x="16153" y="22397"/>
                        <a:pt x="16153" y="462980"/>
                        <a:pt x="41127" y="462980"/>
                      </a:cubicBezTo>
                      <a:cubicBezTo>
                        <a:pt x="150724" y="462980"/>
                        <a:pt x="239567" y="551824"/>
                        <a:pt x="239567" y="661420"/>
                      </a:cubicBezTo>
                      <a:cubicBezTo>
                        <a:pt x="239567" y="771016"/>
                        <a:pt x="150724" y="859860"/>
                        <a:pt x="41127" y="859860"/>
                      </a:cubicBezTo>
                      <a:cubicBezTo>
                        <a:pt x="16153" y="859860"/>
                        <a:pt x="16153" y="1292681"/>
                        <a:pt x="41127" y="1292681"/>
                      </a:cubicBezTo>
                      <a:lnTo>
                        <a:pt x="42814" y="1292681"/>
                      </a:lnTo>
                      <a:cubicBezTo>
                        <a:pt x="393594" y="1292681"/>
                        <a:pt x="677956" y="1008318"/>
                        <a:pt x="677956" y="657539"/>
                      </a:cubicBezTo>
                      <a:cubicBezTo>
                        <a:pt x="677956" y="306760"/>
                        <a:pt x="393594" y="22397"/>
                        <a:pt x="42814" y="22397"/>
                      </a:cubicBezTo>
                    </a:path>
                  </a:pathLst>
                </a:custGeom>
                <a:solidFill>
                  <a:srgbClr val="F6921E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8" name="Forma Livre: Forma 220"/>
                <p:cNvSpPr/>
                <p:nvPr/>
              </p:nvSpPr>
              <p:spPr>
                <a:xfrm>
                  <a:off x="10559880" y="2535480"/>
                  <a:ext cx="116640" cy="227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64" h="1299307">
                      <a:moveTo>
                        <a:pt x="460938" y="661420"/>
                      </a:moveTo>
                      <a:cubicBezTo>
                        <a:pt x="460938" y="551919"/>
                        <a:pt x="549713" y="463149"/>
                        <a:pt x="659209" y="463149"/>
                      </a:cubicBezTo>
                      <a:lnTo>
                        <a:pt x="659378" y="463149"/>
                      </a:lnTo>
                      <a:lnTo>
                        <a:pt x="659378" y="22397"/>
                      </a:lnTo>
                      <a:lnTo>
                        <a:pt x="657691" y="22397"/>
                      </a:lnTo>
                      <a:cubicBezTo>
                        <a:pt x="306911" y="22311"/>
                        <a:pt x="22481" y="306604"/>
                        <a:pt x="22397" y="657384"/>
                      </a:cubicBezTo>
                      <a:cubicBezTo>
                        <a:pt x="22313" y="1008163"/>
                        <a:pt x="306608" y="1292595"/>
                        <a:pt x="657387" y="1292681"/>
                      </a:cubicBezTo>
                      <a:lnTo>
                        <a:pt x="659378" y="1292681"/>
                      </a:lnTo>
                      <a:lnTo>
                        <a:pt x="659378" y="859860"/>
                      </a:lnTo>
                      <a:cubicBezTo>
                        <a:pt x="549780" y="859860"/>
                        <a:pt x="460938" y="771016"/>
                        <a:pt x="460938" y="661420"/>
                      </a:cubicBezTo>
                    </a:path>
                  </a:pathLst>
                </a:custGeom>
                <a:solidFill>
                  <a:srgbClr val="FCB71A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19" name="Forma Livre: Forma 221"/>
                <p:cNvSpPr/>
                <p:nvPr/>
              </p:nvSpPr>
              <p:spPr>
                <a:xfrm>
                  <a:off x="1126440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2CD9DD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0" name="Forma Livre: Forma 222"/>
                <p:cNvSpPr/>
                <p:nvPr/>
              </p:nvSpPr>
              <p:spPr>
                <a:xfrm>
                  <a:off x="1080216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E51E26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1" name="Forma Livre: Forma 223"/>
                <p:cNvSpPr/>
                <p:nvPr/>
              </p:nvSpPr>
              <p:spPr>
                <a:xfrm>
                  <a:off x="1143108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7" y="22397"/>
                      </a:lnTo>
                      <a:lnTo>
                        <a:pt x="435137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2FD18B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122" name="Forma Livre: Forma 224"/>
                <p:cNvSpPr/>
                <p:nvPr/>
              </p:nvSpPr>
              <p:spPr>
                <a:xfrm>
                  <a:off x="10410120" y="2541240"/>
                  <a:ext cx="774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601" h="1282433">
                      <a:moveTo>
                        <a:pt x="22397" y="22397"/>
                      </a:moveTo>
                      <a:lnTo>
                        <a:pt x="435138" y="22397"/>
                      </a:lnTo>
                      <a:lnTo>
                        <a:pt x="435138" y="1260789"/>
                      </a:lnTo>
                      <a:lnTo>
                        <a:pt x="22397" y="1260789"/>
                      </a:lnTo>
                      <a:close/>
                    </a:path>
                  </a:pathLst>
                </a:custGeom>
                <a:solidFill>
                  <a:srgbClr val="F16722"/>
                </a:solidFill>
                <a:ln w="16856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</p:grpSp>
        <p:sp>
          <p:nvSpPr>
            <p:cNvPr id="1123" name="CaixaDeTexto 187"/>
            <p:cNvSpPr/>
            <p:nvPr/>
          </p:nvSpPr>
          <p:spPr>
            <a:xfrm>
              <a:off x="10396080" y="1748160"/>
              <a:ext cx="952920" cy="515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400" b="0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Estágio 5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124" name="CaixaDeTexto 188"/>
            <p:cNvSpPr/>
            <p:nvPr/>
          </p:nvSpPr>
          <p:spPr>
            <a:xfrm>
              <a:off x="10366560" y="2188080"/>
              <a:ext cx="952920" cy="30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400" b="0" strike="noStrike" spc="-1">
                  <a:solidFill>
                    <a:srgbClr val="5C6066"/>
                  </a:solidFill>
                  <a:latin typeface="Segoe UI Black"/>
                  <a:ea typeface="Segoe UI Black"/>
                </a:rPr>
                <a:t>O LÍDER</a:t>
              </a:r>
              <a:endParaRPr lang="pt-BR" sz="1400" b="0" strike="noStrike" spc="-1">
                <a:latin typeface="Arial" panose="020B0604020202020204"/>
              </a:endParaRPr>
            </a:p>
          </p:txBody>
        </p:sp>
        <p:sp>
          <p:nvSpPr>
            <p:cNvPr id="1125" name="CaixaDeTexto 189"/>
            <p:cNvSpPr/>
            <p:nvPr/>
          </p:nvSpPr>
          <p:spPr>
            <a:xfrm>
              <a:off x="10208160" y="4210920"/>
              <a:ext cx="1363320" cy="454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200" b="1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Positivos a partir de 90</a:t>
              </a:r>
              <a:r>
                <a:rPr lang="pt-BR" sz="1050" b="1" i="1" strike="noStrike" spc="-1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%</a:t>
              </a:r>
              <a:endParaRPr lang="pt-BR" sz="1050" b="0" strike="noStrike" spc="-1">
                <a:latin typeface="Arial" panose="020B0604020202020204"/>
              </a:endParaRPr>
            </a:p>
          </p:txBody>
        </p:sp>
        <p:graphicFrame>
          <p:nvGraphicFramePr>
            <p:cNvPr id="1126" name="Gráfico 190"/>
            <p:cNvGraphicFramePr/>
            <p:nvPr/>
          </p:nvGraphicFramePr>
          <p:xfrm>
            <a:off x="10090440" y="2794320"/>
            <a:ext cx="1564560" cy="1463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</p:grpSp>
      <p:sp>
        <p:nvSpPr>
          <p:cNvPr id="1127" name="Conector reto 225"/>
          <p:cNvSpPr/>
          <p:nvPr/>
        </p:nvSpPr>
        <p:spPr>
          <a:xfrm>
            <a:off x="2819520" y="174780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8" name="Conector reto 226"/>
          <p:cNvSpPr/>
          <p:nvPr/>
        </p:nvSpPr>
        <p:spPr>
          <a:xfrm>
            <a:off x="5124960" y="171216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29" name="Conector reto 227"/>
          <p:cNvSpPr/>
          <p:nvPr/>
        </p:nvSpPr>
        <p:spPr>
          <a:xfrm>
            <a:off x="7513920" y="174780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0" name="Conector reto 228"/>
          <p:cNvSpPr/>
          <p:nvPr/>
        </p:nvSpPr>
        <p:spPr>
          <a:xfrm>
            <a:off x="9738360" y="1685520"/>
            <a:ext cx="360" cy="307296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1" name="CaixaDeTexto 90"/>
          <p:cNvSpPr/>
          <p:nvPr/>
        </p:nvSpPr>
        <p:spPr>
          <a:xfrm rot="16200000">
            <a:off x="-2242800" y="2245680"/>
            <a:ext cx="5479560" cy="2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000" b="0" strike="noStrike" spc="-1">
                <a:solidFill>
                  <a:srgbClr val="111111"/>
                </a:solidFill>
                <a:latin typeface="Segoe UI"/>
                <a:ea typeface="DejaVu Sans" panose="020B0606030804020204"/>
              </a:rPr>
              <a:t>*GRÁFICO ILUSTRATIVO DO COMPUTO DO DIAGNOSTICO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32" name="Conector reto 91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3" name="Conector reto 92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4" name="Conector reto 93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3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3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4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4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grpSp>
        <p:nvGrpSpPr>
          <p:cNvPr id="9" name="Agrupar 62"/>
          <p:cNvGrpSpPr/>
          <p:nvPr/>
        </p:nvGrpSpPr>
        <p:grpSpPr>
          <a:xfrm>
            <a:off x="1860282" y="4906440"/>
            <a:ext cx="8906958" cy="546480"/>
            <a:chOff x="1860282" y="4906440"/>
            <a:chExt cx="8906958" cy="546480"/>
          </a:xfrm>
        </p:grpSpPr>
        <p:sp>
          <p:nvSpPr>
            <p:cNvPr id="10" name="CaixaDeTexto 15"/>
            <p:cNvSpPr/>
            <p:nvPr/>
          </p:nvSpPr>
          <p:spPr>
            <a:xfrm>
              <a:off x="1955880" y="4906440"/>
              <a:ext cx="268740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Positivo: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uma experiência consistentemente positiva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11" name="CaixaDeTexto 17"/>
            <p:cNvSpPr/>
            <p:nvPr/>
          </p:nvSpPr>
          <p:spPr>
            <a:xfrm>
              <a:off x="4978800" y="4906440"/>
              <a:ext cx="2721960" cy="3942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Neutro: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experiências às vezes positivas, às vezes negativas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12" name="CaixaDeTexto 19"/>
            <p:cNvSpPr/>
            <p:nvPr/>
          </p:nvSpPr>
          <p:spPr>
            <a:xfrm>
              <a:off x="8158320" y="4906440"/>
              <a:ext cx="2608920" cy="546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pt-BR" sz="1000" b="1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Negativo: </a:t>
              </a:r>
              <a:r>
                <a:rPr lang="pt-BR" sz="1000" b="0" strike="noStrike" spc="-1" dirty="0">
                  <a:solidFill>
                    <a:srgbClr val="5C6066"/>
                  </a:solidFill>
                  <a:latin typeface="Segoe UI"/>
                  <a:ea typeface="DejaVu Sans" panose="020B0606030804020204"/>
                </a:rPr>
                <a:t>Funcionários têm uma experiência consistentemente negativa</a:t>
              </a:r>
              <a:endParaRPr lang="pt-BR" sz="1000" b="0" strike="noStrike" spc="-1" dirty="0">
                <a:latin typeface="Arial" panose="020B0604020202020204"/>
              </a:endParaRPr>
            </a:p>
          </p:txBody>
        </p:sp>
        <p:sp>
          <p:nvSpPr>
            <p:cNvPr id="13" name="Retângulo 86"/>
            <p:cNvSpPr/>
            <p:nvPr/>
          </p:nvSpPr>
          <p:spPr>
            <a:xfrm>
              <a:off x="8041684" y="5027450"/>
              <a:ext cx="126720" cy="114840"/>
            </a:xfrm>
            <a:prstGeom prst="rect">
              <a:avLst/>
            </a:prstGeom>
            <a:solidFill>
              <a:srgbClr val="DAE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Retângulo 87"/>
            <p:cNvSpPr/>
            <p:nvPr/>
          </p:nvSpPr>
          <p:spPr>
            <a:xfrm>
              <a:off x="4837320" y="5020200"/>
              <a:ext cx="126720" cy="114840"/>
            </a:xfrm>
            <a:prstGeom prst="rect">
              <a:avLst/>
            </a:prstGeom>
            <a:solidFill>
              <a:srgbClr val="B4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tângulo 89"/>
            <p:cNvSpPr/>
            <p:nvPr/>
          </p:nvSpPr>
          <p:spPr>
            <a:xfrm>
              <a:off x="1860282" y="5025960"/>
              <a:ext cx="126720" cy="114840"/>
            </a:xfrm>
            <a:prstGeom prst="rect">
              <a:avLst/>
            </a:prstGeom>
            <a:solidFill>
              <a:srgbClr val="4119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881148" y="1528898"/>
          <a:ext cx="10357123" cy="4552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Gráfico 5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sp>
        <p:nvSpPr>
          <p:cNvPr id="7" name="Título 4"/>
          <p:cNvSpPr txBox="1"/>
          <p:nvPr/>
        </p:nvSpPr>
        <p:spPr>
          <a:xfrm>
            <a:off x="1771239" y="493582"/>
            <a:ext cx="8659301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Estágios</a:t>
            </a:r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 da </a:t>
            </a:r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Liderança</a:t>
            </a:r>
            <a:endParaRPr lang="en-US" sz="2800" b="0">
              <a:solidFill>
                <a:srgbClr val="5C6066"/>
              </a:solidFill>
              <a:latin typeface="Segoe UI Black"/>
              <a:ea typeface="Segoe UI Black"/>
            </a:endParaRPr>
          </a:p>
          <a:p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das 150 </a:t>
            </a:r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Melhores</a:t>
            </a:r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Empresas</a:t>
            </a:r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 2022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" name="Imagem 6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146" name="object 23"/>
          <p:cNvSpPr/>
          <p:nvPr/>
        </p:nvSpPr>
        <p:spPr>
          <a:xfrm flipH="1">
            <a:off x="1015560" y="3695760"/>
            <a:ext cx="303876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Neste estágio, metade dos colaboradores ou menos, encontram um ambiente de trabalho propicio à inovação. Dessa maneira, a organização demora a “sair do lugar”. 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7" name="object 23"/>
          <p:cNvSpPr/>
          <p:nvPr/>
        </p:nvSpPr>
        <p:spPr>
          <a:xfrm flipH="1">
            <a:off x="4232160" y="3695760"/>
            <a:ext cx="374580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 organização está se movendo, apenas não está indo tão depressa quanto poderia. Isso por que a maioria dos colaboradores encontra espaço para fazer mais e melhor mas um grupo de colaboradores ainda não vivencia esse ambiente de trabalho propício à inovação.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8" name="object 23"/>
          <p:cNvSpPr/>
          <p:nvPr/>
        </p:nvSpPr>
        <p:spPr>
          <a:xfrm flipH="1">
            <a:off x="8124840" y="3695760"/>
            <a:ext cx="2718720" cy="160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180000" rIns="180000" bIns="180000" anchor="t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buNone/>
            </a:pPr>
            <a:r>
              <a:rPr lang="pt-BR" sz="12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No estágio acelerado, a grande maioria dos colaboradores encontra no ambiente de trabalho as condições propícias para inovar.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49" name="PlaceHolder 1"/>
          <p:cNvSpPr>
            <a:spLocks noGrp="1"/>
          </p:cNvSpPr>
          <p:nvPr>
            <p:ph/>
          </p:nvPr>
        </p:nvSpPr>
        <p:spPr>
          <a:xfrm>
            <a:off x="1053000" y="1814400"/>
            <a:ext cx="9345960" cy="758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1" strike="noStrike" spc="-1">
                <a:solidFill>
                  <a:srgbClr val="4F4F4F"/>
                </a:solidFill>
                <a:latin typeface="Segoe UI"/>
                <a:ea typeface="Segoe UI Black"/>
              </a:rPr>
              <a:t>O IVR (Velocidade da Inovação)</a:t>
            </a:r>
            <a:r>
              <a:rPr lang="pt-BR" sz="1400" b="0" strike="noStrike" spc="-1">
                <a:solidFill>
                  <a:srgbClr val="4F4F4F"/>
                </a:solidFill>
                <a:latin typeface="Segoe UI"/>
                <a:ea typeface="Segoe UI Black"/>
              </a:rPr>
              <a:t> é a métrica que </a:t>
            </a:r>
            <a:r>
              <a:rPr lang="pt-BR" sz="1400" b="1" strike="noStrike" spc="-1">
                <a:solidFill>
                  <a:srgbClr val="4F4F4F"/>
                </a:solidFill>
                <a:latin typeface="Segoe UI"/>
                <a:ea typeface="Segoe UI Black"/>
              </a:rPr>
              <a:t>mede o nível crucial da velocidade e agilidade organizacional</a:t>
            </a:r>
            <a:r>
              <a:rPr lang="pt-BR" sz="1400" b="0" strike="noStrike" spc="-1">
                <a:solidFill>
                  <a:srgbClr val="4F4F4F"/>
                </a:solidFill>
                <a:latin typeface="Segoe UI"/>
                <a:ea typeface="Segoe UI Black"/>
              </a:rPr>
              <a:t>, quantificando a capacidade da força de trabalho de se adaptar e inovar. Quanto maior o resultado, mais forte é a capacidade da empresa de adaptação e inovação.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50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Innovation Velocity Ratio (IVR)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151" name="Retângulo 27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52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3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Great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Place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To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 </a:t>
            </a:r>
            <a:r>
              <a:rPr lang="pt-BR" sz="800" b="0" strike="noStrike" spc="4" dirty="0" err="1">
                <a:solidFill>
                  <a:srgbClr val="A2A2A2"/>
                </a:solidFill>
                <a:latin typeface="Gilroy"/>
                <a:ea typeface="DejaVu Sans" panose="020B0606030804020204"/>
              </a:rPr>
              <a:t>Work</a:t>
            </a:r>
            <a:r>
              <a:rPr lang="pt-BR" sz="800" b="0" strike="noStrike" spc="4" dirty="0">
                <a:solidFill>
                  <a:srgbClr val="A2A2A2"/>
                </a:solidFill>
                <a:latin typeface="Gilroy"/>
                <a:ea typeface="DejaVu Sans" panose="020B0606030804020204"/>
              </a:rPr>
              <a:t>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4" name="Retângulo 31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54E3ABC6-569A-4E6F-8DD9-AEF0FEB1B409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56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155" name="CaixaDeTexto 2"/>
          <p:cNvSpPr/>
          <p:nvPr/>
        </p:nvSpPr>
        <p:spPr>
          <a:xfrm>
            <a:off x="1121400" y="3454920"/>
            <a:ext cx="189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Atrito/Fricção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56" name="CaixaDeTexto 4"/>
          <p:cNvSpPr/>
          <p:nvPr/>
        </p:nvSpPr>
        <p:spPr>
          <a:xfrm>
            <a:off x="4339080" y="3454920"/>
            <a:ext cx="1891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Funcional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57" name="CaixaDeTexto 5"/>
          <p:cNvSpPr/>
          <p:nvPr/>
        </p:nvSpPr>
        <p:spPr>
          <a:xfrm>
            <a:off x="8214480" y="3454920"/>
            <a:ext cx="134784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7F7F7F"/>
                </a:solidFill>
                <a:latin typeface="Segoe UI Black"/>
                <a:ea typeface="Segoe UI Black"/>
              </a:rPr>
              <a:t>Acelerado</a:t>
            </a:r>
            <a:endParaRPr lang="pt-BR" sz="1800" b="0" strike="noStrike" spc="-1">
              <a:latin typeface="Arial" panose="020B0604020202020204"/>
            </a:endParaRPr>
          </a:p>
        </p:txBody>
      </p:sp>
      <p:pic>
        <p:nvPicPr>
          <p:cNvPr id="1158" name="Imagem 6"/>
          <p:cNvPicPr/>
          <p:nvPr/>
        </p:nvPicPr>
        <p:blipFill>
          <a:blip r:embed="rId3"/>
          <a:stretch>
            <a:fillRect/>
          </a:stretch>
        </p:blipFill>
        <p:spPr>
          <a:xfrm>
            <a:off x="1172520" y="262584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159" name="Imagem 7"/>
          <p:cNvPicPr/>
          <p:nvPr/>
        </p:nvPicPr>
        <p:blipFill>
          <a:blip r:embed="rId4"/>
          <a:stretch>
            <a:fillRect/>
          </a:stretch>
        </p:blipFill>
        <p:spPr>
          <a:xfrm>
            <a:off x="4429080" y="2625840"/>
            <a:ext cx="776520" cy="776520"/>
          </a:xfrm>
          <a:prstGeom prst="rect">
            <a:avLst/>
          </a:prstGeom>
          <a:ln w="0">
            <a:noFill/>
          </a:ln>
        </p:spPr>
      </p:pic>
      <p:pic>
        <p:nvPicPr>
          <p:cNvPr id="1160" name="Imagem 8"/>
          <p:cNvPicPr/>
          <p:nvPr/>
        </p:nvPicPr>
        <p:blipFill>
          <a:blip r:embed="rId5"/>
          <a:stretch>
            <a:fillRect/>
          </a:stretch>
        </p:blipFill>
        <p:spPr>
          <a:xfrm>
            <a:off x="8214480" y="2625840"/>
            <a:ext cx="776520" cy="776520"/>
          </a:xfrm>
          <a:prstGeom prst="rect">
            <a:avLst/>
          </a:prstGeom>
          <a:ln w="0">
            <a:noFill/>
          </a:ln>
        </p:spPr>
      </p:pic>
      <p:sp>
        <p:nvSpPr>
          <p:cNvPr id="1161" name="Retângulo: Cantos Arredondados 10"/>
          <p:cNvSpPr/>
          <p:nvPr/>
        </p:nvSpPr>
        <p:spPr>
          <a:xfrm>
            <a:off x="2748240" y="5372280"/>
            <a:ext cx="6806880" cy="436680"/>
          </a:xfrm>
          <a:prstGeom prst="roundRect">
            <a:avLst>
              <a:gd name="adj" fmla="val 16667"/>
            </a:avLst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EMPRESA ESTÁ NO ESTÁGIO: FUNCIONAL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62" name="Conector reto 30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3" name="Conector reto 34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4" name="Conector reto 35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5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6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7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8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69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70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171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áfico 3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577994"/>
            <a:ext cx="649358" cy="649358"/>
          </a:xfrm>
          <a:prstGeom prst="rect">
            <a:avLst/>
          </a:prstGeom>
        </p:spPr>
      </p:pic>
      <p:sp>
        <p:nvSpPr>
          <p:cNvPr id="6" name="Título 4"/>
          <p:cNvSpPr txBox="1"/>
          <p:nvPr/>
        </p:nvSpPr>
        <p:spPr>
          <a:xfrm>
            <a:off x="1771239" y="493582"/>
            <a:ext cx="8659301" cy="7337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Estágios</a:t>
            </a:r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 da </a:t>
            </a:r>
            <a:r>
              <a:rPr lang="en-US" sz="2800" b="0" dirty="0" err="1">
                <a:solidFill>
                  <a:srgbClr val="5C6066"/>
                </a:solidFill>
                <a:ea typeface="+mj-lt"/>
                <a:cs typeface="+mj-lt"/>
              </a:rPr>
              <a:t>Inovação</a:t>
            </a:r>
            <a:endParaRPr lang="en-US" sz="2800" b="0" dirty="0" err="1">
              <a:solidFill>
                <a:srgbClr val="5C6066"/>
              </a:solidFill>
              <a:latin typeface="Segoe UI Black"/>
              <a:ea typeface="Segoe UI Black"/>
            </a:endParaRPr>
          </a:p>
          <a:p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das 150 </a:t>
            </a:r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Melhores</a:t>
            </a:r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 </a:t>
            </a:r>
            <a:r>
              <a:rPr lang="en-US" sz="2800" b="0" dirty="0" err="1">
                <a:solidFill>
                  <a:srgbClr val="5C6066"/>
                </a:solidFill>
                <a:latin typeface="Segoe UI Black"/>
                <a:ea typeface="Segoe UI Black"/>
              </a:rPr>
              <a:t>Empresas</a:t>
            </a:r>
            <a:r>
              <a:rPr lang="en-US" sz="2800" b="0" dirty="0">
                <a:solidFill>
                  <a:srgbClr val="5C6066"/>
                </a:solidFill>
                <a:latin typeface="Segoe UI Black"/>
                <a:ea typeface="Segoe UI Black"/>
              </a:rPr>
              <a:t> 2022</a:t>
            </a:r>
            <a:endParaRPr lang="en-US" sz="2800" b="0" dirty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aphicFrame>
        <p:nvGraphicFramePr>
          <p:cNvPr id="2" name="Gráfico 4">
            <a:extLst>
              <a:ext uri="{FF2B5EF4-FFF2-40B4-BE49-F238E27FC236}">
                <a16:creationId xmlns:a16="http://schemas.microsoft.com/office/drawing/2014/main" id="{D62A84C1-4326-2E0C-9193-9FC2A90440E5}"/>
              </a:ext>
            </a:extLst>
          </p:cNvPr>
          <p:cNvGraphicFramePr/>
          <p:nvPr/>
        </p:nvGraphicFramePr>
        <p:xfrm>
          <a:off x="881280" y="1528920"/>
          <a:ext cx="10373040" cy="4549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5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-720" y="0"/>
            <a:ext cx="12188520" cy="6854400"/>
          </a:xfrm>
          <a:prstGeom prst="rect">
            <a:avLst/>
          </a:prstGeom>
          <a:ln w="0">
            <a:noFill/>
          </a:ln>
        </p:spPr>
      </p:pic>
      <p:sp>
        <p:nvSpPr>
          <p:cNvPr id="1176" name="PlaceHolder 1"/>
          <p:cNvSpPr>
            <a:spLocks noGrp="1"/>
          </p:cNvSpPr>
          <p:nvPr>
            <p:ph/>
          </p:nvPr>
        </p:nvSpPr>
        <p:spPr>
          <a:xfrm>
            <a:off x="1053000" y="2231640"/>
            <a:ext cx="3175560" cy="27421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Utilizamos a metodologia NPS e a pergunta definitiva para medir o eNPS  de sua empresa:</a:t>
            </a:r>
            <a:endParaRPr lang="pt-BR" sz="20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20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Em uma escala de 0 a 10, o quanto você indicaria esta empresa para um amigo trabalhar?</a:t>
            </a:r>
            <a:endParaRPr lang="pt-BR" sz="20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*É independente da nota da certificação</a:t>
            </a:r>
            <a:endParaRPr lang="pt-BR" sz="14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800"/>
              </a:spcBef>
              <a:buNone/>
              <a:tabLst>
                <a:tab pos="0" algn="l"/>
              </a:tabLst>
            </a:pPr>
            <a:r>
              <a:rPr lang="pt-BR" sz="1400" b="0" i="1" u="sng" strike="noStrike" spc="-1">
                <a:solidFill>
                  <a:srgbClr val="FFB81A"/>
                </a:solidFill>
                <a:uFillTx/>
                <a:latin typeface="Segoe UI"/>
                <a:ea typeface="DejaVu Sans" panose="020B0606030804020204"/>
                <a:hlinkClick r:id="rId3"/>
              </a:rPr>
              <a:t>Conteúdo sobre eNPS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77" name="Forma Livre: Forma 16"/>
          <p:cNvSpPr/>
          <p:nvPr/>
        </p:nvSpPr>
        <p:spPr>
          <a:xfrm>
            <a:off x="5410440" y="5670720"/>
            <a:ext cx="1899720" cy="145440"/>
          </a:xfrm>
          <a:custGeom>
            <a:avLst/>
            <a:gdLst/>
            <a:ahLst/>
            <a:cxnLst/>
            <a:rect l="l" t="t" r="r" b="b"/>
            <a:pathLst>
              <a:path w="3632269" h="9525">
                <a:moveTo>
                  <a:pt x="3632270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9B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46160" rIns="90000" bIns="146160" anchor="ctr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800" b="0" strike="noStrike" spc="-1">
                <a:solidFill>
                  <a:srgbClr val="111111"/>
                </a:solidFill>
                <a:latin typeface="Gilroy Medium"/>
                <a:ea typeface="DejaVu Sans" panose="020B0606030804020204"/>
              </a:rPr>
              <a:t> 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78" name="Forma Livre: Forma 17"/>
          <p:cNvSpPr/>
          <p:nvPr/>
        </p:nvSpPr>
        <p:spPr>
          <a:xfrm>
            <a:off x="7425720" y="5670720"/>
            <a:ext cx="1775880" cy="5760"/>
          </a:xfrm>
          <a:custGeom>
            <a:avLst/>
            <a:gdLst/>
            <a:ahLst/>
            <a:cxnLst/>
            <a:rect l="l" t="t" r="r" b="b"/>
            <a:pathLst>
              <a:path w="1779452" h="9525">
                <a:moveTo>
                  <a:pt x="177945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B81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79" name="Forma Livre: Forma 18"/>
          <p:cNvSpPr/>
          <p:nvPr/>
        </p:nvSpPr>
        <p:spPr>
          <a:xfrm>
            <a:off x="9317880" y="5670720"/>
            <a:ext cx="851040" cy="5760"/>
          </a:xfrm>
          <a:custGeom>
            <a:avLst/>
            <a:gdLst/>
            <a:ahLst/>
            <a:cxnLst/>
            <a:rect l="l" t="t" r="r" b="b"/>
            <a:pathLst>
              <a:path w="854482" h="9525">
                <a:moveTo>
                  <a:pt x="85448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2CD9D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80" name="Forma Livre: Forma 19"/>
          <p:cNvSpPr/>
          <p:nvPr/>
        </p:nvSpPr>
        <p:spPr>
          <a:xfrm>
            <a:off x="10284480" y="5670720"/>
            <a:ext cx="851040" cy="5760"/>
          </a:xfrm>
          <a:custGeom>
            <a:avLst/>
            <a:gdLst/>
            <a:ahLst/>
            <a:cxnLst/>
            <a:rect l="l" t="t" r="r" b="b"/>
            <a:pathLst>
              <a:path w="854482" h="9525">
                <a:moveTo>
                  <a:pt x="854482" y="0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5BB7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181" name="CaixaDeTexto 32"/>
          <p:cNvSpPr/>
          <p:nvPr/>
        </p:nvSpPr>
        <p:spPr>
          <a:xfrm>
            <a:off x="5426280" y="5742000"/>
            <a:ext cx="3423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9B0000"/>
                </a:solidFill>
                <a:latin typeface="Gilroy Medium"/>
                <a:ea typeface="DejaVu Sans" panose="020B0606030804020204"/>
              </a:rPr>
              <a:t>-100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2" name="CaixaDeTexto 36"/>
          <p:cNvSpPr/>
          <p:nvPr/>
        </p:nvSpPr>
        <p:spPr>
          <a:xfrm>
            <a:off x="5285880" y="5065200"/>
            <a:ext cx="598644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400" b="0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Interpretação da nota</a:t>
            </a:r>
            <a:endParaRPr lang="pt-BR" sz="1400" b="0" strike="noStrike" spc="-1">
              <a:latin typeface="Arial" panose="020B0604020202020204"/>
            </a:endParaRPr>
          </a:p>
        </p:txBody>
      </p:sp>
      <p:sp>
        <p:nvSpPr>
          <p:cNvPr id="1183" name="CaixaDeTexto 37"/>
          <p:cNvSpPr/>
          <p:nvPr/>
        </p:nvSpPr>
        <p:spPr>
          <a:xfrm>
            <a:off x="696744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9B0000"/>
                </a:solidFill>
                <a:latin typeface="Gilroy Medium"/>
                <a:ea typeface="DejaVu Sans" panose="020B0606030804020204"/>
              </a:rPr>
              <a:t>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4" name="CaixaDeTexto 38"/>
          <p:cNvSpPr/>
          <p:nvPr/>
        </p:nvSpPr>
        <p:spPr>
          <a:xfrm>
            <a:off x="744192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FFB81A"/>
                </a:solidFill>
                <a:latin typeface="Gilroy Medium"/>
                <a:ea typeface="DejaVu Sans" panose="020B0606030804020204"/>
              </a:rPr>
              <a:t>1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5" name="CaixaDeTexto 39"/>
          <p:cNvSpPr/>
          <p:nvPr/>
        </p:nvSpPr>
        <p:spPr>
          <a:xfrm>
            <a:off x="885924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FFB81A"/>
                </a:solidFill>
                <a:latin typeface="Gilroy Medium"/>
                <a:ea typeface="DejaVu Sans" panose="020B0606030804020204"/>
              </a:rPr>
              <a:t>50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6" name="CaixaDeTexto 40"/>
          <p:cNvSpPr/>
          <p:nvPr/>
        </p:nvSpPr>
        <p:spPr>
          <a:xfrm>
            <a:off x="933372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2CD9DD"/>
                </a:solidFill>
                <a:latin typeface="Gilroy Medium"/>
                <a:ea typeface="DejaVu Sans" panose="020B0606030804020204"/>
              </a:rPr>
              <a:t>51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7" name="CaixaDeTexto 41"/>
          <p:cNvSpPr/>
          <p:nvPr/>
        </p:nvSpPr>
        <p:spPr>
          <a:xfrm>
            <a:off x="982620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2CD9DD"/>
                </a:solidFill>
                <a:latin typeface="Gilroy Medium"/>
                <a:ea typeface="DejaVu Sans" panose="020B0606030804020204"/>
              </a:rPr>
              <a:t>75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8" name="CaixaDeTexto 42"/>
          <p:cNvSpPr/>
          <p:nvPr/>
        </p:nvSpPr>
        <p:spPr>
          <a:xfrm>
            <a:off x="1030068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5BB700"/>
                </a:solidFill>
                <a:latin typeface="Gilroy Medium"/>
                <a:ea typeface="DejaVu Sans" panose="020B0606030804020204"/>
              </a:rPr>
              <a:t>76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89" name="CaixaDeTexto 44"/>
          <p:cNvSpPr/>
          <p:nvPr/>
        </p:nvSpPr>
        <p:spPr>
          <a:xfrm>
            <a:off x="10793160" y="5742000"/>
            <a:ext cx="342360" cy="18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200" b="0" strike="noStrike" spc="-1">
                <a:solidFill>
                  <a:srgbClr val="5BB700"/>
                </a:solidFill>
                <a:latin typeface="Gilroy Medium"/>
                <a:ea typeface="DejaVu Sans" panose="020B0606030804020204"/>
              </a:rPr>
              <a:t>100</a:t>
            </a:r>
            <a:endParaRPr lang="pt-BR" sz="1200" b="0" strike="noStrike" spc="-1">
              <a:latin typeface="Arial" panose="020B0604020202020204"/>
            </a:endParaRPr>
          </a:p>
        </p:txBody>
      </p:sp>
      <p:sp>
        <p:nvSpPr>
          <p:cNvPr id="1190" name="CaixaDeTexto 45"/>
          <p:cNvSpPr/>
          <p:nvPr/>
        </p:nvSpPr>
        <p:spPr>
          <a:xfrm>
            <a:off x="5410440" y="5480640"/>
            <a:ext cx="189972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CRÍTICA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1" name="CaixaDeTexto 46"/>
          <p:cNvSpPr/>
          <p:nvPr/>
        </p:nvSpPr>
        <p:spPr>
          <a:xfrm>
            <a:off x="7425720" y="5480640"/>
            <a:ext cx="177588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APERFEIÇOAMENTO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2" name="CaixaDeTexto 52"/>
          <p:cNvSpPr/>
          <p:nvPr/>
        </p:nvSpPr>
        <p:spPr>
          <a:xfrm>
            <a:off x="9317880" y="5480640"/>
            <a:ext cx="85104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QUALIDADE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3" name="CaixaDeTexto 53"/>
          <p:cNvSpPr/>
          <p:nvPr/>
        </p:nvSpPr>
        <p:spPr>
          <a:xfrm>
            <a:off x="10239120" y="5480640"/>
            <a:ext cx="896040" cy="15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0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EXCELÊNCIA</a:t>
            </a:r>
            <a:endParaRPr lang="pt-BR" sz="1000" b="0" strike="noStrike" spc="-1">
              <a:latin typeface="Arial" panose="020B0604020202020204"/>
            </a:endParaRPr>
          </a:p>
        </p:txBody>
      </p:sp>
      <p:sp>
        <p:nvSpPr>
          <p:cNvPr id="1194" name="Elipse 24"/>
          <p:cNvSpPr/>
          <p:nvPr/>
        </p:nvSpPr>
        <p:spPr>
          <a:xfrm>
            <a:off x="54313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1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5" name="Elipse 54"/>
          <p:cNvSpPr/>
          <p:nvPr/>
        </p:nvSpPr>
        <p:spPr>
          <a:xfrm>
            <a:off x="59695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2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6" name="Elipse 55"/>
          <p:cNvSpPr/>
          <p:nvPr/>
        </p:nvSpPr>
        <p:spPr>
          <a:xfrm>
            <a:off x="650772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3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7" name="Elipse 56"/>
          <p:cNvSpPr/>
          <p:nvPr/>
        </p:nvSpPr>
        <p:spPr>
          <a:xfrm>
            <a:off x="70462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4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8" name="Elipse 57"/>
          <p:cNvSpPr/>
          <p:nvPr/>
        </p:nvSpPr>
        <p:spPr>
          <a:xfrm>
            <a:off x="75844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5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199" name="Elipse 58"/>
          <p:cNvSpPr/>
          <p:nvPr/>
        </p:nvSpPr>
        <p:spPr>
          <a:xfrm>
            <a:off x="8122680" y="2271960"/>
            <a:ext cx="357840" cy="357840"/>
          </a:xfrm>
          <a:prstGeom prst="ellipse">
            <a:avLst/>
          </a:prstGeom>
          <a:solidFill>
            <a:srgbClr val="D5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6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0" name="Elipse 59"/>
          <p:cNvSpPr/>
          <p:nvPr/>
        </p:nvSpPr>
        <p:spPr>
          <a:xfrm>
            <a:off x="8920080" y="2271960"/>
            <a:ext cx="357840" cy="35784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7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1" name="Elipse 60"/>
          <p:cNvSpPr/>
          <p:nvPr/>
        </p:nvSpPr>
        <p:spPr>
          <a:xfrm>
            <a:off x="9458280" y="2271960"/>
            <a:ext cx="357840" cy="357840"/>
          </a:xfrm>
          <a:prstGeom prst="ellipse">
            <a:avLst/>
          </a:prstGeom>
          <a:solidFill>
            <a:srgbClr val="FFB8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8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2" name="Elipse 61"/>
          <p:cNvSpPr/>
          <p:nvPr/>
        </p:nvSpPr>
        <p:spPr>
          <a:xfrm>
            <a:off x="10239120" y="2271960"/>
            <a:ext cx="357840" cy="35784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9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3" name="Elipse 62"/>
          <p:cNvSpPr/>
          <p:nvPr/>
        </p:nvSpPr>
        <p:spPr>
          <a:xfrm>
            <a:off x="10777680" y="2271960"/>
            <a:ext cx="357840" cy="357840"/>
          </a:xfrm>
          <a:prstGeom prst="ellipse">
            <a:avLst/>
          </a:prstGeom>
          <a:solidFill>
            <a:srgbClr val="5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800" b="0" strike="noStrike" spc="-1">
                <a:solidFill>
                  <a:srgbClr val="FFFFFF"/>
                </a:solidFill>
                <a:latin typeface="Gilroy Bold"/>
                <a:ea typeface="DejaVu Sans" panose="020B0606030804020204"/>
              </a:rPr>
              <a:t>10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04" name="Conector reto 63"/>
          <p:cNvSpPr/>
          <p:nvPr/>
        </p:nvSpPr>
        <p:spPr>
          <a:xfrm>
            <a:off x="5413680" y="2814120"/>
            <a:ext cx="3052800" cy="360"/>
          </a:xfrm>
          <a:prstGeom prst="line">
            <a:avLst/>
          </a:prstGeom>
          <a:ln w="28575">
            <a:solidFill>
              <a:srgbClr val="D5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5" name="Conector reto 64"/>
          <p:cNvSpPr/>
          <p:nvPr/>
        </p:nvSpPr>
        <p:spPr>
          <a:xfrm>
            <a:off x="8919720" y="2814120"/>
            <a:ext cx="900000" cy="360"/>
          </a:xfrm>
          <a:prstGeom prst="line">
            <a:avLst/>
          </a:prstGeom>
          <a:ln w="28575">
            <a:solidFill>
              <a:srgbClr val="FFB8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6" name="Conector reto 65"/>
          <p:cNvSpPr/>
          <p:nvPr/>
        </p:nvSpPr>
        <p:spPr>
          <a:xfrm>
            <a:off x="10239120" y="2803320"/>
            <a:ext cx="899640" cy="360"/>
          </a:xfrm>
          <a:prstGeom prst="line">
            <a:avLst/>
          </a:prstGeom>
          <a:ln w="28575">
            <a:solidFill>
              <a:srgbClr val="5B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07" name="CaixaDeTexto 66"/>
          <p:cNvSpPr/>
          <p:nvPr/>
        </p:nvSpPr>
        <p:spPr>
          <a:xfrm>
            <a:off x="5431320" y="2933280"/>
            <a:ext cx="30492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D50000"/>
                </a:solidFill>
                <a:latin typeface="Segoe UI"/>
                <a:ea typeface="DejaVu Sans" panose="020B0606030804020204"/>
              </a:rPr>
              <a:t>DETRATORES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8" name="CaixaDeTexto 67"/>
          <p:cNvSpPr/>
          <p:nvPr/>
        </p:nvSpPr>
        <p:spPr>
          <a:xfrm>
            <a:off x="8920080" y="2929680"/>
            <a:ext cx="89604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FFB81A"/>
                </a:solidFill>
                <a:latin typeface="Segoe UI"/>
                <a:ea typeface="DejaVu Sans" panose="020B0606030804020204"/>
              </a:rPr>
              <a:t>NEUTROS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09" name="CaixaDeTexto 68"/>
          <p:cNvSpPr/>
          <p:nvPr/>
        </p:nvSpPr>
        <p:spPr>
          <a:xfrm>
            <a:off x="10239120" y="2936520"/>
            <a:ext cx="896040" cy="243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800" b="1" strike="noStrike" spc="123">
                <a:solidFill>
                  <a:srgbClr val="5BB700"/>
                </a:solidFill>
                <a:latin typeface="Segoe UI"/>
                <a:ea typeface="DejaVu Sans" panose="020B0606030804020204"/>
              </a:rPr>
              <a:t>PROMOTORES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0" name="CaixaDeTexto 70"/>
          <p:cNvSpPr/>
          <p:nvPr/>
        </p:nvSpPr>
        <p:spPr>
          <a:xfrm>
            <a:off x="5407920" y="3348720"/>
            <a:ext cx="57276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800"/>
              </a:spcBef>
              <a:buNone/>
            </a:pP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Fórmula NPS = </a:t>
            </a:r>
            <a:r>
              <a:rPr lang="pt-BR" sz="1800" b="1" strike="noStrike" spc="-1">
                <a:solidFill>
                  <a:srgbClr val="5BB700"/>
                </a:solidFill>
                <a:latin typeface="Segoe UI"/>
                <a:ea typeface="DejaVu Sans" panose="020B0606030804020204"/>
              </a:rPr>
              <a:t>%Promotores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- </a:t>
            </a:r>
            <a:r>
              <a:rPr lang="pt-BR" sz="1800" b="1" strike="noStrike" spc="-1">
                <a:solidFill>
                  <a:srgbClr val="D50000"/>
                </a:solidFill>
                <a:latin typeface="Segoe UI"/>
                <a:ea typeface="DejaVu Sans" panose="020B0606030804020204"/>
              </a:rPr>
              <a:t>%Detratores </a:t>
            </a:r>
            <a:r>
              <a:rPr lang="pt-BR" sz="1800" b="1" strike="noStrike" spc="-1">
                <a:solidFill>
                  <a:srgbClr val="5C6066"/>
                </a:solidFill>
                <a:latin typeface="Segoe UI"/>
                <a:ea typeface="DejaVu Sans" panose="020B0606030804020204"/>
              </a:rPr>
              <a:t>* 100</a:t>
            </a:r>
            <a:endParaRPr lang="pt-BR" sz="1800" b="0" strike="noStrike" spc="-1">
              <a:latin typeface="Arial" panose="020B0604020202020204"/>
            </a:endParaRPr>
          </a:p>
        </p:txBody>
      </p:sp>
      <p:sp>
        <p:nvSpPr>
          <p:cNvPr id="1211" name="Título 5"/>
          <p:cNvSpPr/>
          <p:nvPr/>
        </p:nvSpPr>
        <p:spPr>
          <a:xfrm>
            <a:off x="1074600" y="982440"/>
            <a:ext cx="10629720" cy="64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3600" b="1" strike="noStrike" spc="-1">
                <a:solidFill>
                  <a:srgbClr val="5C6066"/>
                </a:solidFill>
                <a:latin typeface="Segoe UI Black"/>
                <a:ea typeface="Segoe UI Black"/>
              </a:rPr>
              <a:t>Employee Net Promoter Score (eNPS)</a:t>
            </a:r>
            <a:endParaRPr lang="pt-BR" sz="3600" b="0" strike="noStrike" spc="-1">
              <a:latin typeface="Arial" panose="020B0604020202020204"/>
            </a:endParaRPr>
          </a:p>
        </p:txBody>
      </p:sp>
      <p:sp>
        <p:nvSpPr>
          <p:cNvPr id="1212" name="Retângulo 78"/>
          <p:cNvSpPr/>
          <p:nvPr/>
        </p:nvSpPr>
        <p:spPr>
          <a:xfrm>
            <a:off x="695520" y="1127520"/>
            <a:ext cx="320040" cy="320040"/>
          </a:xfrm>
          <a:prstGeom prst="rect">
            <a:avLst/>
          </a:prstGeom>
          <a:solidFill>
            <a:srgbClr val="FF16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3" name="Rectangle 12"/>
          <p:cNvSpPr/>
          <p:nvPr/>
        </p:nvSpPr>
        <p:spPr>
          <a:xfrm>
            <a:off x="7526160" y="6423840"/>
            <a:ext cx="3745800" cy="121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Certificação | Consultoria | Liderança | Inovação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4" name="Rectangle 12"/>
          <p:cNvSpPr/>
          <p:nvPr/>
        </p:nvSpPr>
        <p:spPr>
          <a:xfrm>
            <a:off x="478080" y="6429600"/>
            <a:ext cx="3745800" cy="1231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© </a:t>
            </a:r>
            <a:r>
              <a:rPr lang="pt-BR" sz="800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2023</a:t>
            </a:r>
            <a:r>
              <a:rPr lang="pt-BR" sz="800" b="0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 Great Place To Work® Brasil. Todos os Direitos Reservados</a:t>
            </a:r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5" name="Retângulo 79"/>
          <p:cNvSpPr/>
          <p:nvPr/>
        </p:nvSpPr>
        <p:spPr>
          <a:xfrm>
            <a:off x="11415240" y="6363720"/>
            <a:ext cx="239760" cy="239760"/>
          </a:xfrm>
          <a:prstGeom prst="rect">
            <a:avLst/>
          </a:prstGeom>
          <a:noFill/>
          <a:ln w="6350">
            <a:solidFill>
              <a:srgbClr val="A2A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fld id="{4D36005B-8915-45FD-A723-F06411C78570}" type="slidenum">
              <a:rPr lang="pt-BR" sz="800" b="1" strike="noStrike" spc="4">
                <a:solidFill>
                  <a:srgbClr val="A2A2A2"/>
                </a:solidFill>
                <a:latin typeface="Gilroy"/>
                <a:ea typeface="DejaVu Sans" panose="020B0606030804020204"/>
              </a:rPr>
              <a:t>58</a:t>
            </a:fld>
            <a:endParaRPr lang="pt-BR" sz="800" b="0" strike="noStrike" spc="-1">
              <a:latin typeface="Arial" panose="020B0604020202020204"/>
            </a:endParaRPr>
          </a:p>
        </p:txBody>
      </p:sp>
      <p:sp>
        <p:nvSpPr>
          <p:cNvPr id="1216" name="Conector reto 89"/>
          <p:cNvSpPr/>
          <p:nvPr/>
        </p:nvSpPr>
        <p:spPr>
          <a:xfrm>
            <a:off x="1179360" y="564480"/>
            <a:ext cx="350280" cy="360"/>
          </a:xfrm>
          <a:prstGeom prst="line">
            <a:avLst/>
          </a:prstGeom>
          <a:ln w="28575">
            <a:solidFill>
              <a:srgbClr val="FF0000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7" name="Conector reto 90"/>
          <p:cNvSpPr/>
          <p:nvPr/>
        </p:nvSpPr>
        <p:spPr>
          <a:xfrm>
            <a:off x="1529640" y="564480"/>
            <a:ext cx="143820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8" name="Conector reto 91"/>
          <p:cNvSpPr/>
          <p:nvPr/>
        </p:nvSpPr>
        <p:spPr>
          <a:xfrm>
            <a:off x="2863440" y="564480"/>
            <a:ext cx="1437840" cy="360"/>
          </a:xfrm>
          <a:prstGeom prst="line">
            <a:avLst/>
          </a:prstGeom>
          <a:ln w="28575">
            <a:solidFill>
              <a:srgbClr val="FF162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/>
          </a:p>
        </p:txBody>
      </p:sp>
      <p:sp>
        <p:nvSpPr>
          <p:cNvPr id="1219" name="TextBox 47"/>
          <p:cNvSpPr/>
          <p:nvPr/>
        </p:nvSpPr>
        <p:spPr>
          <a:xfrm>
            <a:off x="1238040" y="302400"/>
            <a:ext cx="97776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Introdução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0" name="TextBox 48"/>
          <p:cNvSpPr/>
          <p:nvPr/>
        </p:nvSpPr>
        <p:spPr>
          <a:xfrm>
            <a:off x="2330280" y="306720"/>
            <a:ext cx="133164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Metodologia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1" name="TextBox 49"/>
          <p:cNvSpPr/>
          <p:nvPr/>
        </p:nvSpPr>
        <p:spPr>
          <a:xfrm>
            <a:off x="3784680" y="306720"/>
            <a:ext cx="100080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 Black"/>
                <a:ea typeface="Segoe UI Black"/>
              </a:rPr>
              <a:t>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2" name="TextBox 50"/>
          <p:cNvSpPr/>
          <p:nvPr/>
        </p:nvSpPr>
        <p:spPr>
          <a:xfrm>
            <a:off x="4914720" y="302400"/>
            <a:ext cx="19879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DejaVu Sans" panose="020B0606030804020204"/>
              </a:rPr>
              <a:t>O que fazer com os resultados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3" name="TextBox 51"/>
          <p:cNvSpPr/>
          <p:nvPr/>
        </p:nvSpPr>
        <p:spPr>
          <a:xfrm>
            <a:off x="7020360" y="306720"/>
            <a:ext cx="18280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ts val="1395"/>
              </a:lnSpc>
              <a:buNone/>
            </a:pPr>
            <a:r>
              <a:rPr lang="pt-BR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Recomendações</a:t>
            </a: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 de Práticas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4" name="TextBox 52"/>
          <p:cNvSpPr/>
          <p:nvPr/>
        </p:nvSpPr>
        <p:spPr>
          <a:xfrm>
            <a:off x="8964720" y="306720"/>
            <a:ext cx="70848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9">
                <a:solidFill>
                  <a:srgbClr val="5C6066"/>
                </a:solidFill>
                <a:latin typeface="Segoe UI"/>
                <a:ea typeface="DejaVu Sans" panose="020B0606030804020204"/>
              </a:rPr>
              <a:t>O GPTW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5" name="TextBox 53"/>
          <p:cNvSpPr/>
          <p:nvPr/>
        </p:nvSpPr>
        <p:spPr>
          <a:xfrm>
            <a:off x="9789120" y="306720"/>
            <a:ext cx="1332720" cy="17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>
              <a:lnSpc>
                <a:spcPts val="1395"/>
              </a:lnSpc>
              <a:buNone/>
            </a:pPr>
            <a:r>
              <a:rPr lang="en-US" sz="990" b="0" strike="noStrike" spc="-7">
                <a:solidFill>
                  <a:srgbClr val="5C6066"/>
                </a:solidFill>
                <a:latin typeface="Segoe UI"/>
                <a:ea typeface="Segoe UI Black"/>
              </a:rPr>
              <a:t>Vem conhecer mais</a:t>
            </a:r>
            <a:endParaRPr lang="pt-BR" sz="990" b="0" strike="noStrike" spc="-1">
              <a:latin typeface="Arial" panose="020B0604020202020204"/>
            </a:endParaRPr>
          </a:p>
        </p:txBody>
      </p:sp>
      <p:sp>
        <p:nvSpPr>
          <p:cNvPr id="1226" name="Rectangle 1225"/>
          <p:cNvSpPr/>
          <p:nvPr/>
        </p:nvSpPr>
        <p:spPr>
          <a:xfrm>
            <a:off x="5285880" y="4082040"/>
            <a:ext cx="5986440" cy="597240"/>
          </a:xfrm>
          <a:prstGeom prst="rect">
            <a:avLst/>
          </a:prstGeom>
          <a:solidFill>
            <a:srgbClr val="5BB7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0" strike="noStrike" spc="-1" dirty="0">
                <a:solidFill>
                  <a:srgbClr val="FFFFFF"/>
                </a:solidFill>
                <a:latin typeface="Segoe UI Black"/>
                <a:ea typeface="DejaVu Sans" panose="020B0606030804020204"/>
              </a:rPr>
              <a:t>Sua nota: 84 pontos (excelência)</a:t>
            </a:r>
            <a:endParaRPr lang="pt-BR" sz="2400" b="0" strike="noStrike" spc="-1">
              <a:latin typeface="Segoe UI Black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2"/>
          <p:cNvSpPr/>
          <p:nvPr/>
        </p:nvSpPr>
        <p:spPr>
          <a:xfrm>
            <a:off x="75322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5" name="Rectangle 12"/>
          <p:cNvSpPr/>
          <p:nvPr/>
        </p:nvSpPr>
        <p:spPr>
          <a:xfrm>
            <a:off x="51261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510780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59</a:t>
            </a:fld>
            <a:endParaRPr lang="pt-BR" sz="800" b="1" kern="1200" spc="30" baseline="0">
              <a:solidFill>
                <a:schemeClr val="tx2">
                  <a:lumMod val="75000"/>
                  <a:lumOff val="2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658941" y="1997839"/>
            <a:ext cx="7407613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6000">
                <a:solidFill>
                  <a:srgbClr val="5C6066"/>
                </a:solidFill>
                <a:latin typeface="Segoe UI Black"/>
                <a:ea typeface="Segoe UI Black"/>
                <a:cs typeface="Segoe UI"/>
              </a:rPr>
              <a:t>JÁ TENHO</a:t>
            </a:r>
          </a:p>
          <a:p>
            <a:r>
              <a:rPr lang="en-US" sz="6000" b="1">
                <a:solidFill>
                  <a:srgbClr val="5C6066"/>
                </a:solidFill>
                <a:latin typeface="Segoe UI Black"/>
                <a:ea typeface="Segoe UI Black"/>
                <a:cs typeface="Segoe UI"/>
              </a:rPr>
              <a:t>OS RESULTADOS.</a:t>
            </a:r>
          </a:p>
          <a:p>
            <a:r>
              <a:rPr lang="en-US" sz="6000" b="1">
                <a:solidFill>
                  <a:srgbClr val="5C6066"/>
                </a:solidFill>
                <a:latin typeface="Segoe UI Black"/>
                <a:ea typeface="Segoe UI Black"/>
                <a:cs typeface="Segoe UI"/>
              </a:rPr>
              <a:t>E AGORA?</a:t>
            </a:r>
            <a:endParaRPr lang="en-US" sz="3500" b="1">
              <a:solidFill>
                <a:srgbClr val="5C6066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/>
          <p:nvPr/>
        </p:nvSpPr>
        <p:spPr>
          <a:xfrm>
            <a:off x="1771239" y="514621"/>
            <a:ext cx="10797124" cy="4678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>
                <a:solidFill>
                  <a:srgbClr val="5C6066"/>
                </a:solidFill>
                <a:latin typeface="Segoe UI Black"/>
                <a:ea typeface="Segoe UI Black"/>
              </a:rPr>
              <a:t>Great Place To Work para todos</a:t>
            </a:r>
            <a:endParaRPr lang="pt-BR"/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449345"/>
            <a:ext cx="649358" cy="649358"/>
          </a:xfrm>
          <a:prstGeom prst="rect">
            <a:avLst/>
          </a:prstGeom>
        </p:spPr>
      </p:pic>
      <p:sp>
        <p:nvSpPr>
          <p:cNvPr id="32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3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Espaço Reservado para Texto 2"/>
          <p:cNvSpPr txBox="1"/>
          <p:nvPr/>
        </p:nvSpPr>
        <p:spPr>
          <a:xfrm>
            <a:off x="1077526" y="1332682"/>
            <a:ext cx="9800598" cy="13013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800" dirty="0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Como é utilizada a metodologia </a:t>
            </a:r>
            <a:r>
              <a:rPr lang="pt-BR" sz="1800" dirty="0" err="1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Great</a:t>
            </a:r>
            <a:r>
              <a:rPr lang="pt-BR" sz="1800" dirty="0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 </a:t>
            </a:r>
            <a:r>
              <a:rPr lang="pt-BR" sz="1800" dirty="0" err="1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Place</a:t>
            </a:r>
            <a:r>
              <a:rPr lang="pt-BR" sz="1800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 T</a:t>
            </a:r>
            <a:r>
              <a:rPr lang="pt-BR" sz="1800" dirty="0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o </a:t>
            </a:r>
            <a:r>
              <a:rPr lang="pt-BR" sz="1800" dirty="0" err="1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Work</a:t>
            </a:r>
            <a:r>
              <a:rPr lang="pt-BR" sz="1800" dirty="0">
                <a:solidFill>
                  <a:srgbClr val="5C6066"/>
                </a:solidFill>
                <a:latin typeface="Segoe UI Black"/>
                <a:ea typeface="Segoe UI Black"/>
                <a:cs typeface="+mn-lt"/>
              </a:rPr>
              <a:t> Para Todos?</a:t>
            </a:r>
            <a:endParaRPr lang="pt-BR" sz="1800">
              <a:solidFill>
                <a:srgbClr val="5C6066"/>
              </a:solidFill>
              <a:latin typeface="Segoe UI Black"/>
              <a:ea typeface="Segoe UI Black"/>
              <a:cs typeface="Segoe UI"/>
            </a:endParaRPr>
          </a:p>
          <a:p>
            <a:pPr marL="0" indent="0">
              <a:buNone/>
            </a:pPr>
            <a:r>
              <a:rPr lang="pt-BR" sz="1200" dirty="0">
                <a:solidFill>
                  <a:srgbClr val="5C6066"/>
                </a:solidFill>
                <a:ea typeface="+mn-lt"/>
                <a:cs typeface="+mn-lt"/>
              </a:rPr>
              <a:t>Aqui colocamos um exemplo de duas empresas elegíveis ao Ranking de Melhores Empresas para Trabalhar no Brasil. Utilizando as respostas à pergunta  'Levando-se tudo em conta, eu diria que este é um excelente lugar para trabalhar', vemos a diferença de notas entre a empresa A e B.  Com o algoritmo e os Pilares ‘4 </a:t>
            </a:r>
            <a:r>
              <a:rPr lang="pt-BR" sz="1200" dirty="0" err="1">
                <a:solidFill>
                  <a:srgbClr val="5C6066"/>
                </a:solidFill>
                <a:ea typeface="+mn-lt"/>
                <a:cs typeface="+mn-lt"/>
              </a:rPr>
              <a:t>All</a:t>
            </a:r>
            <a:r>
              <a:rPr lang="pt-BR" sz="1200" dirty="0">
                <a:solidFill>
                  <a:srgbClr val="5C6066"/>
                </a:solidFill>
                <a:ea typeface="+mn-lt"/>
                <a:cs typeface="+mn-lt"/>
              </a:rPr>
              <a:t>’ dessa metodologia, que visa diminuir as lacunas existentes nas empresas, é possível verificar que, apesar da nota da pesquisa ter sido menor (80%), a Empresa B tem uma cultura de confiança para todos os níveis hierárquicos, logo terá uma melhor performance no Ranking Nacional frente a empresa A (83%).</a:t>
            </a:r>
            <a:endParaRPr lang="pt-BR" sz="1200" dirty="0">
              <a:solidFill>
                <a:srgbClr val="5C6066"/>
              </a:solidFill>
              <a:latin typeface="Segoe UI"/>
              <a:ea typeface="Segoe UI Black"/>
              <a:cs typeface="Segoe UI"/>
            </a:endParaRPr>
          </a:p>
          <a:p>
            <a:endParaRPr lang="pt-BR" sz="1200">
              <a:solidFill>
                <a:srgbClr val="4F4F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Google Shape;1743;p37"/>
          <p:cNvSpPr txBox="1"/>
          <p:nvPr/>
        </p:nvSpPr>
        <p:spPr>
          <a:xfrm>
            <a:off x="2636465" y="5863533"/>
            <a:ext cx="1113304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200" b="1" err="1">
                <a:solidFill>
                  <a:srgbClr val="5C6066"/>
                </a:solidFill>
                <a:latin typeface="Segoe UI"/>
                <a:cs typeface="Segoe UI"/>
                <a:sym typeface="Fira Sans Extra Condensed SemiBold"/>
              </a:rPr>
              <a:t>Média</a:t>
            </a:r>
            <a:r>
              <a:rPr lang="en-GB" sz="1200" b="1">
                <a:solidFill>
                  <a:srgbClr val="5C6066"/>
                </a:solidFill>
                <a:latin typeface="Segoe UI"/>
                <a:cs typeface="Segoe UI"/>
                <a:sym typeface="Fira Sans Extra Condensed SemiBold"/>
              </a:rPr>
              <a:t>: 83%</a:t>
            </a:r>
            <a:endParaRPr lang="pt-BR">
              <a:cs typeface="Segoe UI"/>
            </a:endParaRPr>
          </a:p>
        </p:txBody>
      </p:sp>
      <p:sp>
        <p:nvSpPr>
          <p:cNvPr id="8" name="Google Shape;1743;p37"/>
          <p:cNvSpPr txBox="1"/>
          <p:nvPr/>
        </p:nvSpPr>
        <p:spPr>
          <a:xfrm>
            <a:off x="2577088" y="2659605"/>
            <a:ext cx="123205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200" b="1">
                <a:solidFill>
                  <a:srgbClr val="5C6066"/>
                </a:solidFill>
                <a:latin typeface="Segoe UI"/>
                <a:cs typeface="Segoe UI"/>
                <a:sym typeface="Fira Sans Extra Condensed SemiBold"/>
              </a:rPr>
              <a:t>EMPRESA A</a:t>
            </a:r>
          </a:p>
        </p:txBody>
      </p:sp>
      <p:sp>
        <p:nvSpPr>
          <p:cNvPr id="17" name="Google Shape;1743;p37"/>
          <p:cNvSpPr txBox="1"/>
          <p:nvPr/>
        </p:nvSpPr>
        <p:spPr>
          <a:xfrm>
            <a:off x="8344592" y="5863533"/>
            <a:ext cx="1113304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200" b="1" err="1">
                <a:solidFill>
                  <a:srgbClr val="5C6066"/>
                </a:solidFill>
                <a:latin typeface="Segoe UI"/>
                <a:cs typeface="Segoe UI"/>
                <a:sym typeface="Fira Sans Extra Condensed SemiBold"/>
              </a:rPr>
              <a:t>Média</a:t>
            </a:r>
            <a:r>
              <a:rPr lang="en-GB" sz="1200" b="1">
                <a:solidFill>
                  <a:srgbClr val="5C6066"/>
                </a:solidFill>
                <a:latin typeface="Segoe UI"/>
                <a:cs typeface="Segoe UI"/>
                <a:sym typeface="Fira Sans Extra Condensed SemiBold"/>
              </a:rPr>
              <a:t>: 80%</a:t>
            </a:r>
            <a:endParaRPr lang="pt-BR">
              <a:cs typeface="Segoe UI"/>
            </a:endParaRPr>
          </a:p>
        </p:txBody>
      </p:sp>
      <p:sp>
        <p:nvSpPr>
          <p:cNvPr id="19" name="Google Shape;1743;p37"/>
          <p:cNvSpPr txBox="1"/>
          <p:nvPr/>
        </p:nvSpPr>
        <p:spPr>
          <a:xfrm>
            <a:off x="8285215" y="2609102"/>
            <a:ext cx="1232058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sz="1200" b="1">
                <a:solidFill>
                  <a:srgbClr val="5C6066"/>
                </a:solidFill>
                <a:latin typeface="Segoe UI"/>
                <a:cs typeface="Segoe UI"/>
                <a:sym typeface="Fira Sans Extra Condensed SemiBold"/>
              </a:rPr>
              <a:t>EMPRESA B</a:t>
            </a:r>
          </a:p>
        </p:txBody>
      </p:sp>
      <p:sp>
        <p:nvSpPr>
          <p:cNvPr id="23" name="Google Shape;1743;p37"/>
          <p:cNvSpPr txBox="1"/>
          <p:nvPr/>
        </p:nvSpPr>
        <p:spPr>
          <a:xfrm>
            <a:off x="6653719" y="3109369"/>
            <a:ext cx="4391512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>
                <a:solidFill>
                  <a:schemeClr val="accent6"/>
                </a:solidFill>
                <a:latin typeface="Segoe UI Semibold"/>
                <a:ea typeface="Segoe UI Black"/>
                <a:cs typeface="Segoe UI"/>
                <a:sym typeface="Fira Sans Extra Condensed SemiBold"/>
              </a:rPr>
              <a:t>Levando-se tudo em conta, eu diria que este é um excelente lugar para </a:t>
            </a:r>
            <a:r>
              <a:rPr lang="pt-BR" sz="1400">
                <a:solidFill>
                  <a:schemeClr val="accent6"/>
                </a:solidFill>
                <a:latin typeface="Segoe UI Semibold"/>
                <a:ea typeface="+mn-lt"/>
                <a:cs typeface="Segoe UI"/>
                <a:sym typeface="Fira Sans Extra Condensed SemiBold"/>
              </a:rPr>
              <a:t>trabalhar</a:t>
            </a:r>
            <a:endParaRPr lang="pt-BR">
              <a:solidFill>
                <a:schemeClr val="accent6"/>
              </a:solidFill>
              <a:latin typeface="Segoe UI Semibold"/>
              <a:cs typeface="Segoe UI"/>
            </a:endParaRPr>
          </a:p>
        </p:txBody>
      </p:sp>
      <p:graphicFrame>
        <p:nvGraphicFramePr>
          <p:cNvPr id="18" name="Gráfico 17"/>
          <p:cNvGraphicFramePr/>
          <p:nvPr/>
        </p:nvGraphicFramePr>
        <p:xfrm>
          <a:off x="387873" y="3661650"/>
          <a:ext cx="5610489" cy="2160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Gráfico 21"/>
          <p:cNvGraphicFramePr/>
          <p:nvPr/>
        </p:nvGraphicFramePr>
        <p:xfrm>
          <a:off x="6055425" y="3612036"/>
          <a:ext cx="5610489" cy="2160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Google Shape;1743;p37"/>
          <p:cNvSpPr txBox="1"/>
          <p:nvPr/>
        </p:nvSpPr>
        <p:spPr>
          <a:xfrm>
            <a:off x="1146769" y="3140528"/>
            <a:ext cx="4391512" cy="500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pt-BR" sz="1400">
                <a:solidFill>
                  <a:schemeClr val="accent6"/>
                </a:solidFill>
                <a:latin typeface="Segoe UI Semibold"/>
                <a:ea typeface="Segoe UI Black"/>
                <a:cs typeface="Segoe UI"/>
                <a:sym typeface="Fira Sans Extra Condensed SemiBold"/>
              </a:rPr>
              <a:t>Levando-se tudo em conta, eu diria que este é um excelente lugar para </a:t>
            </a:r>
            <a:r>
              <a:rPr lang="pt-BR" sz="1400">
                <a:solidFill>
                  <a:schemeClr val="accent6"/>
                </a:solidFill>
                <a:latin typeface="Segoe UI Semibold"/>
                <a:ea typeface="+mn-lt"/>
                <a:cs typeface="Segoe UI"/>
                <a:sym typeface="Fira Sans Extra Condensed SemiBold"/>
              </a:rPr>
              <a:t>trabalhar</a:t>
            </a:r>
            <a:endParaRPr lang="pt-BR">
              <a:solidFill>
                <a:schemeClr val="accent6"/>
              </a:solidFill>
              <a:latin typeface="Segoe UI Semibold"/>
              <a:cs typeface="Segoe U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1112198" y="1800304"/>
            <a:ext cx="9964100" cy="3257390"/>
          </a:xfrm>
        </p:spPr>
        <p:txBody>
          <a:bodyPr lIns="91440" tIns="45720" rIns="91440" bIns="45720" anchor="t"/>
          <a:lstStyle/>
          <a:p>
            <a:r>
              <a:rPr lang="pt-BR">
                <a:latin typeface="Segoe UI Black"/>
                <a:ea typeface="Segoe UI Black"/>
                <a:cs typeface="Segoe UI"/>
              </a:rPr>
              <a:t>Próximos passos:</a:t>
            </a:r>
          </a:p>
          <a:p>
            <a:pPr>
              <a:lnSpc>
                <a:spcPct val="100000"/>
              </a:lnSpc>
            </a:pPr>
            <a:r>
              <a:rPr lang="pt-BR" sz="1800">
                <a:ea typeface="+mn-lt"/>
                <a:cs typeface="+mn-lt"/>
              </a:rPr>
              <a:t>Criar um plano de ação após ter visto tantos dados é um desafio, não é mesmo?</a:t>
            </a:r>
          </a:p>
          <a:p>
            <a:pPr>
              <a:lnSpc>
                <a:spcPct val="100000"/>
              </a:lnSpc>
            </a:pPr>
            <a:r>
              <a:rPr lang="pt-BR" sz="1800">
                <a:ea typeface="+mn-lt"/>
                <a:cs typeface="+mn-lt"/>
              </a:rPr>
              <a:t>Mas não se preocupem, vamos dividir aqui com vocês algumas estratégias para apoiar a criação de um plano de ação.</a:t>
            </a:r>
            <a:br>
              <a:rPr lang="pt-BR" sz="1800">
                <a:latin typeface="Segoe UI" panose="020B0502040204020203" pitchFamily="34" charset="0"/>
                <a:cs typeface="Segoe UI" panose="020B0502040204020203" pitchFamily="34" charset="0"/>
              </a:rPr>
            </a:br>
            <a:br>
              <a:rPr lang="pt-BR" sz="180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>
                <a:latin typeface="Segoe UI Black"/>
                <a:ea typeface="Segoe UI Black"/>
                <a:cs typeface="Segoe UI"/>
              </a:rPr>
              <a:t>Por onde começar?</a:t>
            </a:r>
          </a:p>
          <a:p>
            <a:pPr>
              <a:lnSpc>
                <a:spcPct val="100000"/>
              </a:lnSpc>
            </a:pPr>
            <a:r>
              <a:rPr lang="pt-BR" sz="1800">
                <a:latin typeface="Segoe UI"/>
                <a:ea typeface="+mn-lt"/>
                <a:cs typeface="+mn-lt"/>
              </a:rPr>
              <a:t>Diante de tantos dados, é mais fácil começar elencando os 3 principais temas que poderão ser trabalhados no plano de ação da empresa. Escolham as questões que apresentam as menores notas, pois provavelmente são as mais críticas. Atentem-se à relação de causa e efeito, e usem o qualitativo como apoio para entender como precisa ser feito. Vejam os indicadores de competitividade para terem uma noção ampla dos principais gaps da empresa e o benchmark.</a:t>
            </a:r>
            <a:endParaRPr lang="pt-BR">
              <a:latin typeface="Segoe UI"/>
              <a:ea typeface="+mn-lt"/>
              <a:cs typeface="+mn-lt"/>
            </a:endParaRPr>
          </a:p>
        </p:txBody>
      </p:sp>
      <p:sp>
        <p:nvSpPr>
          <p:cNvPr id="13" name="Título 5"/>
          <p:cNvSpPr txBox="1"/>
          <p:nvPr/>
        </p:nvSpPr>
        <p:spPr>
          <a:xfrm>
            <a:off x="1048370" y="967500"/>
            <a:ext cx="10633350" cy="6493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Segoe UI Black" panose="020B0A02040204020203" pitchFamily="34" charset="0"/>
                <a:ea typeface="Segoe UI Black" panose="020B0A02040204020203" pitchFamily="34" charset="0"/>
              </a:rPr>
              <a:t>O que fazer com os resultados?</a:t>
            </a:r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6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7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60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" name="Conector reto 19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>
            <a:off x="427675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pt-BR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25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26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27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9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40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41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grpSp>
        <p:nvGrpSpPr>
          <p:cNvPr id="33" name="Agrupar 32"/>
          <p:cNvGrpSpPr/>
          <p:nvPr/>
        </p:nvGrpSpPr>
        <p:grpSpPr>
          <a:xfrm>
            <a:off x="1235486" y="1816777"/>
            <a:ext cx="10040387" cy="4354238"/>
            <a:chOff x="1003297" y="1302818"/>
            <a:chExt cx="10185404" cy="4354238"/>
          </a:xfrm>
        </p:grpSpPr>
        <p:sp>
          <p:nvSpPr>
            <p:cNvPr id="34" name="object 23"/>
            <p:cNvSpPr/>
            <p:nvPr/>
          </p:nvSpPr>
          <p:spPr>
            <a:xfrm>
              <a:off x="4434733" y="1302819"/>
              <a:ext cx="3322533" cy="21261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80000" tIns="0" rIns="180000" bIns="0" rtlCol="0" anchor="ctr"/>
            <a:lstStyle/>
            <a:p>
              <a:r>
                <a:rPr lang="pt-BR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Alguns dos resultados eram previsíveis?</a:t>
              </a:r>
            </a:p>
          </p:txBody>
        </p:sp>
        <p:sp>
          <p:nvSpPr>
            <p:cNvPr id="35" name="object 23"/>
            <p:cNvSpPr/>
            <p:nvPr/>
          </p:nvSpPr>
          <p:spPr>
            <a:xfrm flipH="1">
              <a:off x="7866168" y="1302818"/>
              <a:ext cx="3322533" cy="21261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80000" tIns="0" rIns="180000" bIns="0" rtlCol="0" anchor="ctr"/>
            <a:lstStyle/>
            <a:p>
              <a:r>
                <a:rPr lang="pt-BR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Como os resultados se comparam com os do ano passado? Por que eles melhoraram/pioraram? As suas prioridades de ação mudaram? Por quê?</a:t>
              </a:r>
            </a:p>
          </p:txBody>
        </p:sp>
        <p:sp>
          <p:nvSpPr>
            <p:cNvPr id="36" name="object 23"/>
            <p:cNvSpPr/>
            <p:nvPr/>
          </p:nvSpPr>
          <p:spPr>
            <a:xfrm flipH="1">
              <a:off x="1003299" y="1302818"/>
              <a:ext cx="3322533" cy="21261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80000" tIns="0" rIns="180000" bIns="0" rtlCol="0" anchor="ctr"/>
            <a:lstStyle/>
            <a:p>
              <a:r>
                <a:rPr lang="pt-BR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Quais foram as maiores surpresas?</a:t>
              </a:r>
            </a:p>
          </p:txBody>
        </p:sp>
        <p:sp>
          <p:nvSpPr>
            <p:cNvPr id="37" name="object 23"/>
            <p:cNvSpPr/>
            <p:nvPr/>
          </p:nvSpPr>
          <p:spPr>
            <a:xfrm flipH="1">
              <a:off x="4434733" y="3530874"/>
              <a:ext cx="3322533" cy="21261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80000" tIns="0" rIns="180000" bIns="0" rtlCol="0" anchor="ctr"/>
            <a:lstStyle/>
            <a:p>
              <a:r>
                <a:rPr lang="pt-BR">
                  <a:solidFill>
                    <a:schemeClr val="bg1"/>
                  </a:solidFill>
                  <a:latin typeface="Segoe UI"/>
                  <a:cs typeface="Segoe UI"/>
                </a:rPr>
                <a:t>O que ocorreu no cenário da empresa que pode ter afetado os resultados?</a:t>
              </a:r>
            </a:p>
          </p:txBody>
        </p:sp>
        <p:sp>
          <p:nvSpPr>
            <p:cNvPr id="38" name="object 23"/>
            <p:cNvSpPr/>
            <p:nvPr/>
          </p:nvSpPr>
          <p:spPr>
            <a:xfrm>
              <a:off x="7866168" y="3530873"/>
              <a:ext cx="3322533" cy="21261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80000" tIns="0" rIns="180000" bIns="0" rtlCol="0" anchor="ctr"/>
            <a:lstStyle/>
            <a:p>
              <a:r>
                <a:rPr lang="pt-BR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Há outras oportunidades para melhorar o ambiente que não são mostradas no relatório?</a:t>
              </a:r>
            </a:p>
          </p:txBody>
        </p:sp>
        <p:sp>
          <p:nvSpPr>
            <p:cNvPr id="39" name="object 23"/>
            <p:cNvSpPr/>
            <p:nvPr/>
          </p:nvSpPr>
          <p:spPr>
            <a:xfrm>
              <a:off x="1003299" y="3530873"/>
              <a:ext cx="3322533" cy="2126182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lIns="180000" tIns="0" rIns="180000" bIns="0" rtlCol="0" anchor="ctr"/>
            <a:lstStyle/>
            <a:p>
              <a:r>
                <a:rPr lang="pt-BR">
                  <a:solidFill>
                    <a:schemeClr val="bg1"/>
                  </a:solidFill>
                  <a:latin typeface="Segoe UI"/>
                  <a:cs typeface="Segoe UI"/>
                </a:rPr>
                <a:t>Quais poderiam ser as causas básicas que estão direcionando os resultados?</a:t>
              </a:r>
            </a:p>
          </p:txBody>
        </p:sp>
        <p:cxnSp>
          <p:nvCxnSpPr>
            <p:cNvPr id="40" name="Conector reto 39"/>
            <p:cNvCxnSpPr/>
            <p:nvPr/>
          </p:nvCxnSpPr>
          <p:spPr>
            <a:xfrm>
              <a:off x="1003297" y="3829119"/>
              <a:ext cx="0" cy="152969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reto 40"/>
            <p:cNvCxnSpPr/>
            <p:nvPr/>
          </p:nvCxnSpPr>
          <p:spPr>
            <a:xfrm>
              <a:off x="4434733" y="3829119"/>
              <a:ext cx="0" cy="152969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>
              <a:off x="7866169" y="3829119"/>
              <a:ext cx="0" cy="152969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>
              <a:off x="1003297" y="1601064"/>
              <a:ext cx="0" cy="152969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4434733" y="1601064"/>
              <a:ext cx="0" cy="152969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/>
            <p:cNvCxnSpPr/>
            <p:nvPr/>
          </p:nvCxnSpPr>
          <p:spPr>
            <a:xfrm>
              <a:off x="7866169" y="1601064"/>
              <a:ext cx="0" cy="1529690"/>
            </a:xfrm>
            <a:prstGeom prst="line">
              <a:avLst/>
            </a:prstGeom>
            <a:ln w="28575">
              <a:solidFill>
                <a:srgbClr val="FF14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ítulo 5"/>
          <p:cNvSpPr txBox="1"/>
          <p:nvPr/>
        </p:nvSpPr>
        <p:spPr>
          <a:xfrm>
            <a:off x="1074545" y="974634"/>
            <a:ext cx="10633350" cy="6493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Segoe UI Black"/>
                <a:ea typeface="Segoe UI Black"/>
              </a:rPr>
              <a:t>Sobre o que podemos refletir?</a:t>
            </a:r>
            <a:endParaRPr lang="en-US"/>
          </a:p>
        </p:txBody>
      </p:sp>
      <p:sp>
        <p:nvSpPr>
          <p:cNvPr id="28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9" name="Rectangle 12"/>
          <p:cNvSpPr/>
          <p:nvPr/>
        </p:nvSpPr>
        <p:spPr>
          <a:xfrm>
            <a:off x="477979" y="6429596"/>
            <a:ext cx="3749554" cy="122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</a:t>
            </a:r>
            <a:r>
              <a:rPr lang="pt-PT" alt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3</a:t>
            </a: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 Great Place To Work® Brasil. Todos os Direitos Reservados</a:t>
            </a:r>
          </a:p>
        </p:txBody>
      </p:sp>
      <p:sp>
        <p:nvSpPr>
          <p:cNvPr id="53" name="Retângulo 52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61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7" name="Conector reto 56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to 57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427675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pt-BR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62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63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64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76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77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78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18" name="object 23"/>
          <p:cNvSpPr/>
          <p:nvPr/>
        </p:nvSpPr>
        <p:spPr>
          <a:xfrm>
            <a:off x="6782009" y="2877821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Reagir de forma exagerada</a:t>
            </a:r>
          </a:p>
        </p:txBody>
      </p:sp>
      <p:sp>
        <p:nvSpPr>
          <p:cNvPr id="19" name="object 23"/>
          <p:cNvSpPr/>
          <p:nvPr/>
        </p:nvSpPr>
        <p:spPr>
          <a:xfrm flipH="1">
            <a:off x="1605515" y="2877821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Focar primeiro em analisar e compreender os resultados </a:t>
            </a:r>
            <a:endParaRPr lang="pt-BR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782009" y="3481581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Focar somente na média geral</a:t>
            </a:r>
          </a:p>
        </p:txBody>
      </p:sp>
      <p:sp>
        <p:nvSpPr>
          <p:cNvPr id="24" name="object 23"/>
          <p:cNvSpPr/>
          <p:nvPr/>
        </p:nvSpPr>
        <p:spPr>
          <a:xfrm flipH="1">
            <a:off x="1605515" y="3481581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Concentrar nos pontos fortes para sustentar e alavancar os resultados </a:t>
            </a:r>
            <a:endParaRPr lang="pt-BR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object 23"/>
          <p:cNvSpPr/>
          <p:nvPr/>
        </p:nvSpPr>
        <p:spPr>
          <a:xfrm>
            <a:off x="6782010" y="4135550"/>
            <a:ext cx="3428946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Sentir como se tivessem que fazer tudo sozinhos ou sem apoio</a:t>
            </a:r>
          </a:p>
        </p:txBody>
      </p:sp>
      <p:sp>
        <p:nvSpPr>
          <p:cNvPr id="29" name="object 23"/>
          <p:cNvSpPr/>
          <p:nvPr/>
        </p:nvSpPr>
        <p:spPr>
          <a:xfrm flipH="1">
            <a:off x="1605515" y="4135550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Celebrar as vitórias: é tão importante quanto o processo de superar os desafios</a:t>
            </a:r>
          </a:p>
        </p:txBody>
      </p:sp>
      <p:sp>
        <p:nvSpPr>
          <p:cNvPr id="46" name="object 23"/>
          <p:cNvSpPr/>
          <p:nvPr/>
        </p:nvSpPr>
        <p:spPr>
          <a:xfrm>
            <a:off x="6782009" y="4789519"/>
            <a:ext cx="34289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Resolver os problemas durante a análise inicial</a:t>
            </a:r>
          </a:p>
        </p:txBody>
      </p:sp>
      <p:sp>
        <p:nvSpPr>
          <p:cNvPr id="47" name="object 23"/>
          <p:cNvSpPr/>
          <p:nvPr/>
        </p:nvSpPr>
        <p:spPr>
          <a:xfrm flipH="1">
            <a:off x="1605515" y="4789519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Separar tempo suficiente para rever os resultados com bastante atenção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object 23"/>
          <p:cNvSpPr/>
          <p:nvPr/>
        </p:nvSpPr>
        <p:spPr>
          <a:xfrm flipH="1">
            <a:off x="1605515" y="5383910"/>
            <a:ext cx="4939247" cy="421623"/>
          </a:xfrm>
          <a:prstGeom prst="rect">
            <a:avLst/>
          </a:prstGeom>
          <a:noFill/>
          <a:ln w="28575">
            <a:noFill/>
          </a:ln>
        </p:spPr>
        <p:txBody>
          <a:bodyPr wrap="square" lIns="180000" tIns="0" rIns="180000" bIns="0" rtlCol="0" anchor="ctr"/>
          <a:lstStyle/>
          <a:p>
            <a:r>
              <a:rPr lang="pt-BR" sz="1400">
                <a:solidFill>
                  <a:schemeClr val="bg1"/>
                </a:solidFill>
                <a:latin typeface="Segoe UI"/>
                <a:cs typeface="Segoe UI"/>
              </a:rPr>
              <a:t>Permitir que os dados apontem os problemas em vez de confirmar o que o time acha que já sabe </a:t>
            </a:r>
            <a:endParaRPr lang="pt-BR" sz="14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5" name="Retângulo 54"/>
          <p:cNvSpPr/>
          <p:nvPr/>
        </p:nvSpPr>
        <p:spPr>
          <a:xfrm>
            <a:off x="1858196" y="2136780"/>
            <a:ext cx="4557427" cy="44656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400">
                <a:solidFill>
                  <a:srgbClr val="5BB700"/>
                </a:solidFill>
                <a:latin typeface="Segoe UI Black"/>
                <a:ea typeface="Segoe UI Black"/>
                <a:cs typeface="Segoe UI"/>
              </a:rPr>
              <a:t>O que fazer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7009163" y="2136780"/>
            <a:ext cx="4681172" cy="446567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pt-BR" sz="2400">
                <a:solidFill>
                  <a:srgbClr val="FF0000"/>
                </a:solidFill>
                <a:latin typeface="Segoe UI Black"/>
                <a:ea typeface="Segoe UI Black"/>
                <a:cs typeface="Segoe UI"/>
              </a:rPr>
              <a:t>O que evitar</a:t>
            </a:r>
            <a:endParaRPr lang="pt-BR" sz="2400" u="sng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3" name="Título 5"/>
          <p:cNvSpPr txBox="1"/>
          <p:nvPr/>
        </p:nvSpPr>
        <p:spPr>
          <a:xfrm>
            <a:off x="1074545" y="959461"/>
            <a:ext cx="10633350" cy="6493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Segoe UI Black" panose="020B0A02040204020203" pitchFamily="34" charset="0"/>
                <a:ea typeface="Segoe UI Black" panose="020B0A02040204020203" pitchFamily="34" charset="0"/>
              </a:rPr>
              <a:t>O que fazer com os resultados?</a:t>
            </a:r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40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62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13" y="2067017"/>
            <a:ext cx="605022" cy="6050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141" y="2067017"/>
            <a:ext cx="605022" cy="60502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896" y="2891526"/>
            <a:ext cx="341512" cy="34151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27" y="3521636"/>
            <a:ext cx="341512" cy="34151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27" y="4093984"/>
            <a:ext cx="341512" cy="34151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27" y="4729941"/>
            <a:ext cx="341512" cy="34151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759" y="2917876"/>
            <a:ext cx="341512" cy="34151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759" y="3427131"/>
            <a:ext cx="341512" cy="34151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394" y="4051194"/>
            <a:ext cx="341512" cy="34151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394" y="4710000"/>
            <a:ext cx="341512" cy="34151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4394" y="5308101"/>
            <a:ext cx="341512" cy="341512"/>
          </a:xfrm>
          <a:prstGeom prst="rect">
            <a:avLst/>
          </a:prstGeom>
        </p:spPr>
      </p:pic>
      <p:cxnSp>
        <p:nvCxnSpPr>
          <p:cNvPr id="61" name="Conector reto 60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427675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pt-BR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66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67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68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69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70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82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Agrupar 2"/>
          <p:cNvGrpSpPr/>
          <p:nvPr/>
        </p:nvGrpSpPr>
        <p:grpSpPr>
          <a:xfrm>
            <a:off x="1779143" y="1795976"/>
            <a:ext cx="8633715" cy="4176561"/>
            <a:chOff x="1298024" y="1444157"/>
            <a:chExt cx="9453007" cy="4572894"/>
          </a:xfrm>
        </p:grpSpPr>
        <p:grpSp>
          <p:nvGrpSpPr>
            <p:cNvPr id="2" name="Agrupar 1"/>
            <p:cNvGrpSpPr/>
            <p:nvPr/>
          </p:nvGrpSpPr>
          <p:grpSpPr>
            <a:xfrm>
              <a:off x="1600515" y="1444160"/>
              <a:ext cx="9150515" cy="4252585"/>
              <a:chOff x="2254637" y="1282582"/>
              <a:chExt cx="9513496" cy="4252585"/>
            </a:xfrm>
          </p:grpSpPr>
          <p:cxnSp>
            <p:nvCxnSpPr>
              <p:cNvPr id="16" name="Straight Arrow Connector 2"/>
              <p:cNvCxnSpPr/>
              <p:nvPr/>
            </p:nvCxnSpPr>
            <p:spPr>
              <a:xfrm flipV="1">
                <a:off x="2254637" y="1282582"/>
                <a:ext cx="27140" cy="425258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3"/>
              <p:cNvCxnSpPr/>
              <p:nvPr/>
            </p:nvCxnSpPr>
            <p:spPr>
              <a:xfrm>
                <a:off x="2254637" y="5535167"/>
                <a:ext cx="9513496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CaixaDeTexto 19"/>
            <p:cNvSpPr txBox="1"/>
            <p:nvPr/>
          </p:nvSpPr>
          <p:spPr>
            <a:xfrm rot="16200000">
              <a:off x="389403" y="2353413"/>
              <a:ext cx="212628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Grande </a:t>
              </a:r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Impacto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 rot="16200000">
              <a:off x="382498" y="4485969"/>
              <a:ext cx="213882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Pequeno</a:t>
              </a:r>
              <a:r>
                <a:rPr lang="en-US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Impacto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CaixaDeTexto 27"/>
            <p:cNvSpPr txBox="1"/>
            <p:nvPr/>
          </p:nvSpPr>
          <p:spPr>
            <a:xfrm>
              <a:off x="1600515" y="5709274"/>
              <a:ext cx="458662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Difícil</a:t>
              </a:r>
              <a:r>
                <a:rPr lang="en-US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 </a:t>
              </a:r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implementar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6187143" y="5707535"/>
              <a:ext cx="45638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Fácil</a:t>
              </a:r>
              <a:r>
                <a:rPr lang="en-US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de </a:t>
              </a:r>
              <a:r>
                <a:rPr lang="en-US" sz="1400" i="1" err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implementar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8" name="Conector reto 7"/>
            <p:cNvCxnSpPr/>
            <p:nvPr/>
          </p:nvCxnSpPr>
          <p:spPr>
            <a:xfrm>
              <a:off x="6187142" y="1444157"/>
              <a:ext cx="0" cy="4252588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1621985" y="3570451"/>
              <a:ext cx="9129046" cy="0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/>
            <p:cNvSpPr txBox="1"/>
            <p:nvPr/>
          </p:nvSpPr>
          <p:spPr>
            <a:xfrm>
              <a:off x="6652952" y="2214914"/>
              <a:ext cx="3632270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pt-BR" sz="20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Oportunidades de êxito </a:t>
              </a:r>
              <a:br>
                <a:rPr lang="pt-BR" sz="20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lang="pt-BR" sz="12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(ações executadas entre 1 e 3 meses)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6652952" y="4347470"/>
              <a:ext cx="3632270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pt-BR" sz="20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Vitórias rápidas</a:t>
              </a:r>
              <a:br>
                <a:rPr lang="pt-BR" sz="12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lang="pt-BR" sz="12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(ações executadas em até 1 mês)</a:t>
              </a:r>
            </a:p>
          </p:txBody>
        </p:sp>
        <p:sp>
          <p:nvSpPr>
            <p:cNvPr id="36" name="CaixaDeTexto 35"/>
            <p:cNvSpPr txBox="1"/>
            <p:nvPr/>
          </p:nvSpPr>
          <p:spPr>
            <a:xfrm>
              <a:off x="2077693" y="2214914"/>
              <a:ext cx="3632270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pt-BR" sz="20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Esforços especiais </a:t>
              </a:r>
              <a:br>
                <a:rPr lang="pt-BR" sz="12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lang="pt-BR" sz="12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(ações executadas entre 3 e 6 meses)</a:t>
              </a: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2077693" y="4347470"/>
              <a:ext cx="3632270" cy="584776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1800"/>
                </a:spcBef>
              </a:pPr>
              <a:r>
                <a:rPr lang="pt-BR" sz="20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Desperdiçadores de tempo</a:t>
              </a:r>
              <a:br>
                <a:rPr lang="pt-BR" sz="1200">
                  <a:solidFill>
                    <a:srgbClr val="FF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</a:br>
              <a:r>
                <a:rPr lang="pt-BR" sz="12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(não valem a pena!)</a:t>
              </a:r>
            </a:p>
          </p:txBody>
        </p:sp>
      </p:grpSp>
      <p:sp>
        <p:nvSpPr>
          <p:cNvPr id="17" name="Título 4"/>
          <p:cNvSpPr txBox="1"/>
          <p:nvPr/>
        </p:nvSpPr>
        <p:spPr>
          <a:xfrm>
            <a:off x="1054765" y="988731"/>
            <a:ext cx="8923855" cy="53755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Ao analisar os dados, reflitam: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2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23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Great Place To Work® Brasil. Todos os Direitos Reservados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63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38" name="Conector reto 37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4310661" y="570750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45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46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47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48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49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50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2"/>
          <p:cNvSpPr/>
          <p:nvPr/>
        </p:nvSpPr>
        <p:spPr>
          <a:xfrm>
            <a:off x="75322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5" name="Rectangle 12"/>
          <p:cNvSpPr/>
          <p:nvPr/>
        </p:nvSpPr>
        <p:spPr>
          <a:xfrm>
            <a:off x="51261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510780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64</a:t>
            </a:fld>
            <a:endParaRPr lang="pt-BR" sz="800" b="1" kern="1200" spc="30" baseline="0">
              <a:solidFill>
                <a:schemeClr val="tx2">
                  <a:lumMod val="75000"/>
                  <a:lumOff val="2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4626700" y="2136338"/>
            <a:ext cx="7086932" cy="2862322"/>
            <a:chOff x="4626700" y="2184337"/>
            <a:chExt cx="7086932" cy="2862322"/>
          </a:xfrm>
        </p:grpSpPr>
        <p:sp>
          <p:nvSpPr>
            <p:cNvPr id="7" name="CaixaDeTexto 6"/>
            <p:cNvSpPr txBox="1"/>
            <p:nvPr/>
          </p:nvSpPr>
          <p:spPr>
            <a:xfrm>
              <a:off x="4626700" y="2184337"/>
              <a:ext cx="708693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solidFill>
                    <a:srgbClr val="5C6066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RECOMENDAÇÕES DE PRÁTICAS</a:t>
              </a:r>
              <a:endParaRPr lang="pt-BR" sz="600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" name="CaixaDeTexto 1"/>
            <p:cNvSpPr txBox="1"/>
            <p:nvPr/>
          </p:nvSpPr>
          <p:spPr>
            <a:xfrm>
              <a:off x="4658940" y="4123329"/>
              <a:ext cx="6851839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800" b="1">
                  <a:solidFill>
                    <a:srgbClr val="5C6066"/>
                  </a:solidFill>
                  <a:latin typeface="Segoe UI" panose="020B0502040204020203" pitchFamily="34" charset="0"/>
                  <a:ea typeface="Segoe UI Black"/>
                  <a:cs typeface="Segoe UI" panose="020B0502040204020203" pitchFamily="34" charset="0"/>
                </a:rPr>
                <a:t>Com base nas notas de oportunidade de melhoria, sugerimos algumas práticas sobre como trabalhar os temas na sua empresa.</a:t>
              </a:r>
              <a:endParaRPr lang="pt-BR"/>
            </a:p>
          </p:txBody>
        </p:sp>
      </p:grp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Título 5"/>
          <p:cNvSpPr txBox="1"/>
          <p:nvPr/>
        </p:nvSpPr>
        <p:spPr>
          <a:xfrm>
            <a:off x="1074545" y="982611"/>
            <a:ext cx="10633350" cy="649358"/>
          </a:xfrm>
          <a:prstGeom prst="rect">
            <a:avLst/>
          </a:prstGeom>
        </p:spPr>
        <p:txBody>
          <a:bodyPr lIns="91440" tIns="45720" rIns="91440" bIns="4572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Segoe UI Black"/>
                <a:ea typeface="Segoe UI Black"/>
              </a:rPr>
              <a:t>Recomendações de Práticas</a:t>
            </a:r>
            <a:br>
              <a:rPr lang="pt-BR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sz="1600" dirty="0">
                <a:latin typeface="Segoe UI Black"/>
                <a:ea typeface="Segoe UI Black"/>
              </a:rPr>
              <a:t>Com base nas notas de oportunidade de melhoria, sugerimos algumas </a:t>
            </a:r>
            <a:r>
              <a:rPr lang="pt-BR" sz="1600">
                <a:latin typeface="Segoe UI Black"/>
                <a:ea typeface="Segoe UI Black"/>
              </a:rPr>
              <a:t>práticas</a:t>
            </a:r>
            <a:r>
              <a:rPr lang="pt-BR" sz="1600" dirty="0">
                <a:latin typeface="Segoe UI Black"/>
                <a:ea typeface="Segoe UI Black"/>
              </a:rPr>
              <a:t> sobre como trabalhar os temas.</a:t>
            </a:r>
            <a:endParaRPr lang="en-US" dirty="0">
              <a:latin typeface="Segoe UI Black"/>
              <a:ea typeface="Segoe UI Black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112198" y="2078123"/>
            <a:ext cx="985136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2000" dirty="0">
                <a:solidFill>
                  <a:schemeClr val="bg1"/>
                </a:solidFill>
                <a:effectLst/>
                <a:latin typeface="Segoe UI Black"/>
                <a:ea typeface="Segoe UI Black"/>
                <a:cs typeface="Segoe UI"/>
              </a:rPr>
              <a:t>Prática: Manual do 'pode não pode'</a:t>
            </a: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+mn-lt"/>
              <a:cs typeface="+mn-lt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9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To Work® Brasil. Todos os Direitos Reservados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65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4310661" y="570750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5748655" y="564775"/>
            <a:ext cx="195477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pt-BR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29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30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31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2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33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34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  <p:sp>
        <p:nvSpPr>
          <p:cNvPr id="2" name="CaixaDeTexto 20"/>
          <p:cNvSpPr txBox="1"/>
          <p:nvPr/>
        </p:nvSpPr>
        <p:spPr>
          <a:xfrm>
            <a:off x="1112198" y="2573881"/>
            <a:ext cx="10429750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 dirty="0">
                <a:solidFill>
                  <a:schemeClr val="bg1"/>
                </a:solidFill>
                <a:effectLst/>
                <a:latin typeface="Segoe UI"/>
                <a:ea typeface="+mn-lt"/>
                <a:cs typeface="+mn-lt"/>
              </a:rPr>
              <a:t>Ação: A criação do manual de comportamento serve para antecipar/prever situações e condutas que podem gerar um sentimento de favoritismo ou falta de justiça, uma vez que ficam válidas para todas as pessoas as mesmas regras de conduta, inclusive para as lideranças.</a:t>
            </a:r>
            <a:endParaRPr lang="pt-BR" sz="1600" dirty="0">
              <a:solidFill>
                <a:schemeClr val="bg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+mn-lt"/>
              <a:cs typeface="+mn-lt"/>
            </a:endParaRPr>
          </a:p>
        </p:txBody>
      </p:sp>
      <p:sp>
        <p:nvSpPr>
          <p:cNvPr id="4" name="CaixaDeTexto 20"/>
          <p:cNvSpPr txBox="1"/>
          <p:nvPr/>
        </p:nvSpPr>
        <p:spPr>
          <a:xfrm>
            <a:off x="1075475" y="4097881"/>
            <a:ext cx="985136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2000" dirty="0">
                <a:solidFill>
                  <a:schemeClr val="bg1"/>
                </a:solidFill>
                <a:effectLst/>
                <a:latin typeface="Segoe UI Black"/>
                <a:ea typeface="Segoe UI Black"/>
                <a:cs typeface="Segoe UI"/>
              </a:rPr>
              <a:t>Prática: Rodada da Cultura</a:t>
            </a: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+mn-lt"/>
              <a:cs typeface="+mn-lt"/>
            </a:endParaRPr>
          </a:p>
        </p:txBody>
      </p:sp>
      <p:sp>
        <p:nvSpPr>
          <p:cNvPr id="5" name="CaixaDeTexto 20"/>
          <p:cNvSpPr txBox="1"/>
          <p:nvPr/>
        </p:nvSpPr>
        <p:spPr>
          <a:xfrm>
            <a:off x="1075475" y="4593639"/>
            <a:ext cx="10429750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 dirty="0">
                <a:solidFill>
                  <a:schemeClr val="bg1"/>
                </a:solidFill>
                <a:effectLst/>
                <a:latin typeface="Segoe UI"/>
                <a:ea typeface="+mn-lt"/>
                <a:cs typeface="+mn-lt"/>
              </a:rPr>
              <a:t>Ação: Depois das principais entrevistas, as últimas pessoas selecionadas passam por uma rodada de conversa com pessoas aleatórias, de outros setores e que não têm técnicas de entrevistas, para um bate papo informal sobre temas livres, para que os funcionários conheçam um pouco das pessoas que estão se candidatando e possam opinar coletivamente se elas combinam com a equipe em que trabalharão, caso sejam contratadas.</a:t>
            </a:r>
            <a:endParaRPr lang="pt-BR" sz="1600" dirty="0">
              <a:solidFill>
                <a:schemeClr val="bg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8" name="Título 5"/>
          <p:cNvSpPr txBox="1"/>
          <p:nvPr/>
        </p:nvSpPr>
        <p:spPr>
          <a:xfrm>
            <a:off x="1074545" y="982611"/>
            <a:ext cx="10633350" cy="6493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latin typeface="Segoe UI Black" panose="020B0A02040204020203" pitchFamily="34" charset="0"/>
                <a:ea typeface="Segoe UI Black" panose="020B0A02040204020203" pitchFamily="34" charset="0"/>
              </a:rPr>
              <a:t>Recomendações de Práticas</a:t>
            </a:r>
            <a:br>
              <a:rPr lang="pt-BR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sz="1600">
                <a:latin typeface="Segoe UI Black" panose="020B0A02040204020203" pitchFamily="34" charset="0"/>
                <a:ea typeface="Segoe UI Black" panose="020B0A02040204020203" pitchFamily="34" charset="0"/>
              </a:rPr>
              <a:t>Com base nas notas de oportunidade de melhoria, sugerimos algumas praticas sobre como trabalhar os temas.</a:t>
            </a:r>
            <a:endParaRPr lang="en-US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1112198" y="2078123"/>
            <a:ext cx="9851366" cy="659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2000">
                <a:solidFill>
                  <a:schemeClr val="bg1"/>
                </a:solidFill>
                <a:effectLst/>
                <a:latin typeface="Segoe UI Black"/>
                <a:ea typeface="Segoe UI Black"/>
                <a:cs typeface="Segoe UI"/>
              </a:rPr>
              <a:t>Prática: Oscar</a:t>
            </a:r>
            <a:endParaRPr lang="en-US">
              <a:solidFill>
                <a:schemeClr val="bg1"/>
              </a:solidFill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+mn-lt"/>
              <a:cs typeface="+mn-lt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695562" y="1127611"/>
            <a:ext cx="323614" cy="32361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19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bg1"/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bg1"/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bg1"/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bg1"/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66</a:t>
            </a:fld>
            <a:endParaRPr lang="pt-BR" sz="800" b="1" kern="1200" spc="30" baseline="0">
              <a:solidFill>
                <a:schemeClr val="bg1"/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to 23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/>
          <p:cNvCxnSpPr/>
          <p:nvPr/>
        </p:nvCxnSpPr>
        <p:spPr>
          <a:xfrm>
            <a:off x="4310661" y="570750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5748655" y="564775"/>
            <a:ext cx="195477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pt-BR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29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30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31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2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33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34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  <p:sp>
        <p:nvSpPr>
          <p:cNvPr id="2" name="CaixaDeTexto 20"/>
          <p:cNvSpPr txBox="1"/>
          <p:nvPr/>
        </p:nvSpPr>
        <p:spPr>
          <a:xfrm>
            <a:off x="1112198" y="2601423"/>
            <a:ext cx="10429750" cy="13747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"/>
              </a:spcAft>
            </a:pPr>
            <a:r>
              <a:rPr lang="pt-BR" sz="1600">
                <a:solidFill>
                  <a:schemeClr val="bg1"/>
                </a:solidFill>
                <a:effectLst/>
                <a:latin typeface="Segoe UI"/>
                <a:ea typeface="+mn-lt"/>
                <a:cs typeface="+mn-lt"/>
              </a:rPr>
              <a:t>Ação: Em um dia do ano, a empresa promove um concurso com várias categorias e os vencedores serão votados de maneira popular. As categorias podem ser: 'a pessoa mais engajada nas redes sociais da empresa' , 'a pessoa mais popular', 'o colaborador mais jovem", 'o colaborador mais velho', 'o colaborador com mais tempo de casa' etc. O incentivo é criar interação e um momento de descontração entre as pessoas.</a:t>
            </a:r>
            <a:endParaRPr lang="pt-BR" sz="1600" dirty="0">
              <a:solidFill>
                <a:schemeClr val="bg1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  <a:p>
            <a:pPr>
              <a:spcAft>
                <a:spcPts val="100"/>
              </a:spcAft>
            </a:pPr>
            <a:endParaRPr lang="pt-BR" sz="1600" dirty="0">
              <a:solidFill>
                <a:schemeClr val="bg1"/>
              </a:solidFill>
              <a:latin typeface="Segoe UI"/>
              <a:ea typeface="+mn-lt"/>
              <a:cs typeface="+mn-l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2"/>
          <p:cNvSpPr/>
          <p:nvPr/>
        </p:nvSpPr>
        <p:spPr>
          <a:xfrm>
            <a:off x="7532202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5" name="Rectangle 12"/>
          <p:cNvSpPr/>
          <p:nvPr/>
        </p:nvSpPr>
        <p:spPr>
          <a:xfrm>
            <a:off x="51261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tx2">
                    <a:lumMod val="75000"/>
                    <a:lumOff val="2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510780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tx2">
                    <a:lumMod val="75000"/>
                    <a:lumOff val="2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67</a:t>
            </a:fld>
            <a:endParaRPr lang="pt-BR" sz="800" b="1" kern="1200" spc="30" baseline="0">
              <a:solidFill>
                <a:schemeClr val="tx2">
                  <a:lumMod val="75000"/>
                  <a:lumOff val="2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777483" y="2948682"/>
            <a:ext cx="5178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GPTW perto de você</a:t>
            </a:r>
            <a:endParaRPr lang="en-US" sz="480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4" name="Título 5"/>
          <p:cNvSpPr txBox="1"/>
          <p:nvPr/>
        </p:nvSpPr>
        <p:spPr>
          <a:xfrm>
            <a:off x="1074545" y="804022"/>
            <a:ext cx="10633350" cy="64935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GPTW perto de você</a:t>
            </a:r>
            <a:endParaRPr lang="en-US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68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PlaceHolder 1"/>
          <p:cNvSpPr>
            <a:spLocks noGrp="1"/>
          </p:cNvSpPr>
          <p:nvPr/>
        </p:nvSpPr>
        <p:spPr>
          <a:xfrm>
            <a:off x="1077480" y="1580040"/>
            <a:ext cx="9797040" cy="4197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800" b="0" strike="noStrike" spc="-1" dirty="0">
                <a:solidFill>
                  <a:srgbClr val="FF1628"/>
                </a:solidFill>
                <a:latin typeface="Segoe UI Black"/>
                <a:ea typeface="Segoe UI Black"/>
              </a:rPr>
              <a:t>Chegamos até aqui juntos! Ufa.</a:t>
            </a:r>
            <a:endParaRPr lang="pt-BR" sz="18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Mas nossa Jornada não acaba aqui.  Agora que a sua empresa é certificada, o próximo passo é preencher as práticas culturais e escolher os rankings que quer participar.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No nosso Connect você consegue gerenciar todas essas informações. ;-)</a:t>
            </a:r>
            <a:br>
              <a:rPr sz="1400" dirty="0"/>
            </a:b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Caso tenha alguma dúvida é só acessar nossa </a:t>
            </a:r>
            <a:r>
              <a:rPr lang="pt-BR" sz="1400" b="1" u="sng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Central de Ajuda</a:t>
            </a:r>
            <a:r>
              <a:rPr lang="pt-BR" sz="1400" spc="-1" dirty="0">
                <a:solidFill>
                  <a:srgbClr val="4F4F4F"/>
                </a:solidFill>
                <a:latin typeface="Segoe UI"/>
                <a:ea typeface="Gilroy Medium"/>
              </a:rPr>
              <a:t>,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 que conta com materiais completos e podem te ajudar, ou então, entrar em contato com o nosso super time de </a:t>
            </a:r>
            <a:r>
              <a:rPr lang="pt-BR" sz="1400" b="1" strike="noStrike" spc="-1" dirty="0">
                <a:solidFill>
                  <a:srgbClr val="FF0000"/>
                </a:solidFill>
                <a:latin typeface="Segoe UI"/>
                <a:ea typeface="Gilroy Mediu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atendimento@gptwbrasil.com.br</a:t>
            </a:r>
            <a:r>
              <a:rPr lang="pt-BR" sz="1400" b="0" strike="noStrike" spc="-1" dirty="0">
                <a:solidFill>
                  <a:srgbClr val="FF0000"/>
                </a:solidFill>
                <a:latin typeface="Segoe UI"/>
                <a:ea typeface="Gilroy Medium"/>
              </a:rPr>
              <a:t> 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ou com o(a) consultor(a) que atende a sua empresa.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Não se esqueça de que toda sexta-feira (das 10-11hrs) acontece o nosso famoso </a:t>
            </a:r>
            <a:r>
              <a:rPr lang="pt-BR" sz="1400" b="1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Plantão de dúvidas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, onde conversamos sobre todos os assuntos pertinentes da Jornada de Certificação e Ranking.</a:t>
            </a:r>
            <a:br>
              <a:rPr sz="1400" dirty="0"/>
            </a:br>
            <a:br>
              <a:rPr sz="1400" dirty="0"/>
            </a:b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Nos vemos também na </a:t>
            </a:r>
            <a:r>
              <a:rPr lang="pt-BR" sz="1400" b="1" u="sng" strike="noStrike" spc="-1" dirty="0">
                <a:solidFill>
                  <a:srgbClr val="FF0000"/>
                </a:solidFill>
                <a:uFillTx/>
                <a:latin typeface="Segoe UI"/>
                <a:ea typeface="Gilroy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Great Work</a:t>
            </a:r>
            <a:r>
              <a:rPr lang="pt-BR" sz="1400" b="0" u="sng" strike="noStrike" spc="-1" dirty="0">
                <a:solidFill>
                  <a:srgbClr val="FFFFFF"/>
                </a:solidFill>
                <a:uFillTx/>
                <a:latin typeface="Segoe UI"/>
                <a:ea typeface="Gilroy Medium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</a:t>
            </a:r>
            <a:r>
              <a:rPr lang="pt-BR" sz="1400" b="0" strike="noStrike" spc="-1" dirty="0">
                <a:solidFill>
                  <a:srgbClr val="FF1628"/>
                </a:solidFill>
                <a:latin typeface="Segoe UI"/>
                <a:ea typeface="Gilroy Medium"/>
              </a:rPr>
              <a:t> </a:t>
            </a: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a comunidade de clientes da Jornada, onde trocamos ideias sobre práticas, benchmark e networking, além de postarmos conteúdos exclusivos.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400" b="0" strike="noStrike" spc="-1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Conte com a gente! Um forte abraço,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r>
              <a:rPr lang="pt-BR" sz="1400" b="0" strike="noStrike" spc="-1" dirty="0">
                <a:solidFill>
                  <a:srgbClr val="4F4F4F"/>
                </a:solidFill>
                <a:latin typeface="Segoe UI"/>
                <a:ea typeface="Gilroy Medium"/>
              </a:rPr>
              <a:t>Equipe GPTW Brasil. </a:t>
            </a:r>
            <a:endParaRPr lang="pt-BR" sz="1400" b="0" strike="noStrike" spc="-1" dirty="0">
              <a:latin typeface="Arial" panose="020B0604020202020204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None/>
              <a:tabLst>
                <a:tab pos="0" algn="l"/>
              </a:tabLst>
            </a:pPr>
            <a:endParaRPr lang="pt-BR" sz="1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"/>
            <a:ext cx="12192000" cy="6858000"/>
          </a:xfrm>
          <a:prstGeom prst="rect">
            <a:avLst/>
          </a:prstGeom>
        </p:spPr>
      </p:pic>
      <p:pic>
        <p:nvPicPr>
          <p:cNvPr id="7" name="Gráfico 6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16940" y="4384776"/>
            <a:ext cx="1256915" cy="261098"/>
          </a:xfrm>
          <a:prstGeom prst="rect">
            <a:avLst/>
          </a:prstGeom>
        </p:spPr>
      </p:pic>
      <p:pic>
        <p:nvPicPr>
          <p:cNvPr id="9" name="Gráfico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48391" y="3010371"/>
            <a:ext cx="1125466" cy="228355"/>
          </a:xfrm>
          <a:prstGeom prst="rect">
            <a:avLst/>
          </a:prstGeom>
        </p:spPr>
      </p:pic>
      <p:pic>
        <p:nvPicPr>
          <p:cNvPr id="11" name="Gráfico 10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86532" y="3614934"/>
            <a:ext cx="1187324" cy="313561"/>
          </a:xfrm>
          <a:prstGeom prst="rect">
            <a:avLst/>
          </a:prstGeom>
        </p:spPr>
      </p:pic>
      <p:pic>
        <p:nvPicPr>
          <p:cNvPr id="15" name="Gráfico 14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29884" y="5044330"/>
            <a:ext cx="1427026" cy="373341"/>
          </a:xfrm>
          <a:prstGeom prst="rect">
            <a:avLst/>
          </a:prstGeom>
        </p:spPr>
      </p:pic>
      <p:pic>
        <p:nvPicPr>
          <p:cNvPr id="17" name="Gráfico 16">
            <a:hlinkClick r:id="rId16"/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25487" y="2331595"/>
            <a:ext cx="1427025" cy="289541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3582539" y="2263873"/>
            <a:ext cx="49045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Transformando cada pessoa em um líder extraordinário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3582539" y="2751245"/>
            <a:ext cx="7073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0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Democratizamos o desenvolvimento de lideranças para a pequena empresa, com um programa contínuo, ao vivo e de baixo investimento</a:t>
            </a:r>
            <a:endParaRPr lang="pt-BR" sz="1400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582539" y="3472639"/>
            <a:ext cx="7026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0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Desenvolver ambientes de trabalho mais saudáveis e funcionais por meio de Inovação e ciência médica.</a:t>
            </a:r>
            <a:endParaRPr lang="pt-BR" sz="1400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CaixaDeTexto 25"/>
          <p:cNvSpPr txBox="1"/>
          <p:nvPr/>
        </p:nvSpPr>
        <p:spPr>
          <a:xfrm>
            <a:off x="3580025" y="4148880"/>
            <a:ext cx="70266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Especialista em </a:t>
            </a:r>
            <a:r>
              <a:rPr lang="pt-BR" sz="1400" b="1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mapear</a:t>
            </a:r>
            <a:r>
              <a:rPr lang="pt-BR" sz="14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e </a:t>
            </a:r>
            <a:r>
              <a:rPr lang="pt-BR" sz="1400" b="1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analisar</a:t>
            </a:r>
            <a:r>
              <a:rPr lang="pt-BR" sz="14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pt-BR" sz="1400" b="1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dados </a:t>
            </a:r>
            <a:r>
              <a:rPr lang="pt-BR" sz="14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 clima, engajamento e cultura para </a:t>
            </a:r>
            <a:r>
              <a:rPr lang="pt-BR" sz="1400" b="1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desenvolver </a:t>
            </a:r>
            <a:r>
              <a:rPr lang="pt-BR" sz="14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 pleno potencial das pessoas e </a:t>
            </a:r>
            <a:r>
              <a:rPr lang="pt-BR" sz="1400" b="1" i="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transformar </a:t>
            </a:r>
            <a:r>
              <a:rPr lang="pt-BR" sz="14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os resultados de negócios.</a:t>
            </a:r>
            <a:endParaRPr lang="pt-BR" sz="1400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3565592" y="5038105"/>
            <a:ext cx="7024162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altLang="pt-BR" sz="14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Empresa nº1 em início da Jornada ESG, tornando o assunto simples e acessível, através de um relacionamento acolhedor, projetos criados em conjunto e passos coordenados</a:t>
            </a:r>
            <a:endParaRPr lang="pt-BR" sz="1400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ítulo 4"/>
          <p:cNvSpPr txBox="1"/>
          <p:nvPr/>
        </p:nvSpPr>
        <p:spPr>
          <a:xfrm>
            <a:off x="1112197" y="1149477"/>
            <a:ext cx="8804845" cy="97054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0">
                <a:solidFill>
                  <a:srgbClr val="5C6066"/>
                </a:solidFill>
                <a:latin typeface="Segoe UI Black"/>
                <a:ea typeface="Segoe UI Black"/>
              </a:rPr>
              <a:t>Saiba mais das empresas parceiras</a:t>
            </a:r>
          </a:p>
          <a:p>
            <a:r>
              <a:rPr lang="pt-BR" sz="3200" b="0">
                <a:solidFill>
                  <a:srgbClr val="5C6066"/>
                </a:solidFill>
                <a:latin typeface="Segoe UI Black"/>
                <a:ea typeface="Segoe UI Black"/>
              </a:rPr>
              <a:t>do ecossistema Great People </a:t>
            </a:r>
          </a:p>
        </p:txBody>
      </p:sp>
      <p:sp>
        <p:nvSpPr>
          <p:cNvPr id="38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9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69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60" name="Conector reto 59"/>
          <p:cNvCxnSpPr/>
          <p:nvPr/>
        </p:nvCxnSpPr>
        <p:spPr>
          <a:xfrm>
            <a:off x="7193608" y="564775"/>
            <a:ext cx="2212258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to 60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to 62"/>
          <p:cNvCxnSpPr/>
          <p:nvPr/>
        </p:nvCxnSpPr>
        <p:spPr>
          <a:xfrm>
            <a:off x="2863542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4310661" y="56178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>
            <a:off x="5748655" y="564775"/>
            <a:ext cx="195477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8396956" y="564775"/>
            <a:ext cx="2212258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3">
            <a:hlinkClick r:id="rId19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7" y="5741694"/>
            <a:ext cx="1349551" cy="465363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3580025" y="5712765"/>
            <a:ext cx="70241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Uma rede de consultores parceiros do GPTW e ecossistema </a:t>
            </a:r>
            <a:r>
              <a:rPr lang="pt-BR" sz="1400" err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t-BR" sz="14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People, especialistas em apoiar empresas a percorrer e evoluir na Jornada de Certificação.</a:t>
            </a:r>
          </a:p>
        </p:txBody>
      </p:sp>
      <p:sp>
        <p:nvSpPr>
          <p:cNvPr id="67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68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69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70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71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72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73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4"/>
          <p:cNvSpPr txBox="1"/>
          <p:nvPr/>
        </p:nvSpPr>
        <p:spPr>
          <a:xfrm>
            <a:off x="1771239" y="514621"/>
            <a:ext cx="10797124" cy="4678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800" dirty="0" err="1">
                <a:solidFill>
                  <a:srgbClr val="5C6066"/>
                </a:solidFill>
                <a:latin typeface="Segoe UI Black"/>
                <a:ea typeface="Segoe UI Black"/>
              </a:rPr>
              <a:t>Great</a:t>
            </a:r>
            <a:r>
              <a:rPr lang="pt-BR" sz="3800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dirty="0" err="1">
                <a:solidFill>
                  <a:srgbClr val="5C6066"/>
                </a:solidFill>
                <a:latin typeface="Segoe UI Black"/>
                <a:ea typeface="Segoe UI Black"/>
              </a:rPr>
              <a:t>Place</a:t>
            </a:r>
            <a:r>
              <a:rPr lang="pt-BR" sz="3800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dirty="0" err="1">
                <a:solidFill>
                  <a:srgbClr val="5C6066"/>
                </a:solidFill>
                <a:latin typeface="Segoe UI Black"/>
                <a:ea typeface="Segoe UI Black"/>
              </a:rPr>
              <a:t>To</a:t>
            </a:r>
            <a:r>
              <a:rPr lang="pt-BR" sz="3800" dirty="0">
                <a:solidFill>
                  <a:srgbClr val="5C6066"/>
                </a:solidFill>
                <a:latin typeface="Segoe UI Black"/>
                <a:ea typeface="Segoe UI Black"/>
              </a:rPr>
              <a:t> </a:t>
            </a:r>
            <a:r>
              <a:rPr lang="pt-BR" sz="3800" dirty="0" err="1">
                <a:solidFill>
                  <a:srgbClr val="5C6066"/>
                </a:solidFill>
                <a:latin typeface="Segoe UI Black"/>
                <a:ea typeface="Segoe UI Black"/>
              </a:rPr>
              <a:t>Work</a:t>
            </a:r>
            <a:r>
              <a:rPr lang="pt-BR" sz="3800" dirty="0">
                <a:solidFill>
                  <a:srgbClr val="5C6066"/>
                </a:solidFill>
                <a:latin typeface="Segoe UI Black"/>
                <a:ea typeface="Segoe UI Black"/>
              </a:rPr>
              <a:t> para todos</a:t>
            </a:r>
            <a:endParaRPr lang="pt-BR" dirty="0"/>
          </a:p>
        </p:txBody>
      </p:sp>
      <p:pic>
        <p:nvPicPr>
          <p:cNvPr id="5" name="Gráfico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2108" y="449345"/>
            <a:ext cx="649358" cy="649358"/>
          </a:xfrm>
          <a:prstGeom prst="rect">
            <a:avLst/>
          </a:prstGeom>
        </p:spPr>
      </p:pic>
      <p:sp>
        <p:nvSpPr>
          <p:cNvPr id="32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3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>
              <a:defRPr/>
            </a:pP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2023 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Great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Place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To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</a:t>
            </a:r>
            <a:r>
              <a:rPr lang="pt-BR" sz="800" kern="1200" spc="30" baseline="0" dirty="0" err="1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Work</a:t>
            </a:r>
            <a:r>
              <a:rPr lang="pt-BR" sz="800" kern="1200" spc="30" baseline="0" dirty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® Brasil. Todos os Direitos Reservados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7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6" name="Espaço Reservado para Texto 2"/>
          <p:cNvSpPr txBox="1"/>
          <p:nvPr/>
        </p:nvSpPr>
        <p:spPr>
          <a:xfrm>
            <a:off x="1077526" y="1332682"/>
            <a:ext cx="9800598" cy="130132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200">
                <a:solidFill>
                  <a:srgbClr val="5C6066"/>
                </a:solidFill>
                <a:ea typeface="+mn-lt"/>
                <a:cs typeface="+mn-lt"/>
              </a:rPr>
              <a:t>Neste gráfico, é possível analisar a evolução de comportamento de cargo durante os anos de 1997, 2006 e 2021 com seus respectivos índices de </a:t>
            </a:r>
            <a:r>
              <a:rPr lang="pt-BR" sz="1200" err="1">
                <a:solidFill>
                  <a:srgbClr val="5C6066"/>
                </a:solidFill>
                <a:ea typeface="+mn-lt"/>
                <a:cs typeface="+mn-lt"/>
              </a:rPr>
              <a:t>favorabilidade</a:t>
            </a:r>
            <a:r>
              <a:rPr lang="pt-BR" sz="1200">
                <a:solidFill>
                  <a:srgbClr val="5C6066"/>
                </a:solidFill>
                <a:ea typeface="+mn-lt"/>
                <a:cs typeface="+mn-lt"/>
              </a:rPr>
              <a:t>. É a representação de como a percepção de um bom ambiente de trabalho evoluiu ao longo do tempo e de como essa mudança trouxe menos diferença entre Diretoria, Gestão, Supervisão e Colaboradores. Essa aproximação das visões demonstra uma experiência de trabalho mais igualitária e excelente </a:t>
            </a:r>
            <a:r>
              <a:rPr lang="pt-BR" sz="1200" b="1">
                <a:solidFill>
                  <a:srgbClr val="5C6066"/>
                </a:solidFill>
                <a:ea typeface="+mn-lt"/>
                <a:cs typeface="+mn-lt"/>
              </a:rPr>
              <a:t>PARA TODOS</a:t>
            </a:r>
            <a:r>
              <a:rPr lang="pt-BR" sz="1200">
                <a:solidFill>
                  <a:srgbClr val="5C6066"/>
                </a:solidFill>
                <a:ea typeface="+mn-lt"/>
                <a:cs typeface="+mn-lt"/>
              </a:rPr>
              <a:t>, e essa é a missão do GPTW. Assim, o algoritmo e os Pilares For </a:t>
            </a:r>
            <a:r>
              <a:rPr lang="pt-BR" sz="1200" err="1">
                <a:solidFill>
                  <a:srgbClr val="5C6066"/>
                </a:solidFill>
                <a:ea typeface="+mn-lt"/>
                <a:cs typeface="+mn-lt"/>
              </a:rPr>
              <a:t>All</a:t>
            </a:r>
            <a:r>
              <a:rPr lang="pt-BR" sz="1200">
                <a:solidFill>
                  <a:srgbClr val="5C6066"/>
                </a:solidFill>
                <a:ea typeface="+mn-lt"/>
                <a:cs typeface="+mn-lt"/>
              </a:rPr>
              <a:t> dessa Metodologia GPTW For </a:t>
            </a:r>
            <a:r>
              <a:rPr lang="pt-BR" sz="1200" err="1">
                <a:solidFill>
                  <a:srgbClr val="5C6066"/>
                </a:solidFill>
                <a:ea typeface="+mn-lt"/>
                <a:cs typeface="+mn-lt"/>
              </a:rPr>
              <a:t>All</a:t>
            </a:r>
            <a:r>
              <a:rPr lang="pt-BR" sz="1200">
                <a:solidFill>
                  <a:srgbClr val="5C6066"/>
                </a:solidFill>
                <a:ea typeface="+mn-lt"/>
                <a:cs typeface="+mn-lt"/>
              </a:rPr>
              <a:t> apoiam na avaliação das práticas culturais para o Ranking GPTW Brasil.</a:t>
            </a:r>
            <a:r>
              <a:rPr lang="pt-BR" sz="1200">
                <a:ea typeface="+mn-lt"/>
                <a:cs typeface="+mn-lt"/>
              </a:rPr>
              <a:t> </a:t>
            </a:r>
            <a:endParaRPr lang="pt-BR" sz="1200">
              <a:solidFill>
                <a:srgbClr val="4F4F4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20" name="Gráfico 19"/>
          <p:cNvGraphicFramePr/>
          <p:nvPr/>
        </p:nvGraphicFramePr>
        <p:xfrm>
          <a:off x="2504340" y="2388800"/>
          <a:ext cx="7183319" cy="367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pt-BR">
                <a:latin typeface="+mj-lt"/>
              </a:rPr>
              <a:t>certificacao@gptw.com.br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4"/>
          <p:cNvSpPr txBox="1"/>
          <p:nvPr/>
        </p:nvSpPr>
        <p:spPr>
          <a:xfrm>
            <a:off x="1233553" y="1149478"/>
            <a:ext cx="10060260" cy="530154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 que são as dimensões GPTW?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" name="Título 4"/>
          <p:cNvSpPr txBox="1"/>
          <p:nvPr/>
        </p:nvSpPr>
        <p:spPr>
          <a:xfrm>
            <a:off x="1351280" y="2015269"/>
            <a:ext cx="10840719" cy="338555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200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5 dimensões que compõem a cultura de confiança:</a:t>
            </a:r>
            <a:endParaRPr lang="pt-BR" sz="22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en-US" sz="2200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pSp>
        <p:nvGrpSpPr>
          <p:cNvPr id="3" name="Agrupar 2"/>
          <p:cNvGrpSpPr/>
          <p:nvPr/>
        </p:nvGrpSpPr>
        <p:grpSpPr>
          <a:xfrm>
            <a:off x="1233553" y="2700751"/>
            <a:ext cx="10064475" cy="2255914"/>
            <a:chOff x="1050551" y="3861122"/>
            <a:chExt cx="10064475" cy="2255914"/>
          </a:xfrm>
        </p:grpSpPr>
        <p:sp>
          <p:nvSpPr>
            <p:cNvPr id="13" name="CaixaDeTexto 12"/>
            <p:cNvSpPr txBox="1"/>
            <p:nvPr/>
          </p:nvSpPr>
          <p:spPr>
            <a:xfrm>
              <a:off x="1050551" y="4964688"/>
              <a:ext cx="1880849" cy="369332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pt-BR" b="1">
                  <a:solidFill>
                    <a:srgbClr val="279663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CREDIBILIDADE</a:t>
              </a:r>
              <a:endParaRPr lang="en-US" b="1">
                <a:solidFill>
                  <a:srgbClr val="279663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080848" y="5357006"/>
              <a:ext cx="1820255" cy="52322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t-BR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dos líderes diante dos liderados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3409402" y="4964688"/>
              <a:ext cx="1216892" cy="369332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pt-BR" b="1">
                  <a:solidFill>
                    <a:srgbClr val="009797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RESPEITO</a:t>
              </a:r>
              <a:endParaRPr lang="en-US" b="1">
                <a:solidFill>
                  <a:srgbClr val="009797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CaixaDeTexto 20"/>
            <p:cNvSpPr txBox="1"/>
            <p:nvPr/>
          </p:nvSpPr>
          <p:spPr>
            <a:xfrm>
              <a:off x="3355918" y="5378372"/>
              <a:ext cx="1320536" cy="7386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t-BR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tratamento para com os colaboradores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4992710" y="4964688"/>
              <a:ext cx="2091168" cy="369332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pt-BR" b="1">
                  <a:solidFill>
                    <a:srgbClr val="377CB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IMPARCIALIDADE</a:t>
              </a:r>
              <a:endParaRPr lang="en-US" b="1">
                <a:solidFill>
                  <a:srgbClr val="377CB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5131269" y="5378372"/>
              <a:ext cx="1814051" cy="7386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t-BR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dos líderes em relação aos membros do time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7173497" y="4964688"/>
              <a:ext cx="1815933" cy="369332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algn="ctr"/>
              <a:r>
                <a:rPr lang="pt-BR" b="1">
                  <a:solidFill>
                    <a:srgbClr val="591CB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ORGULHO</a:t>
              </a:r>
              <a:endParaRPr lang="en-US" b="1">
                <a:solidFill>
                  <a:srgbClr val="591CB5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400135" y="5378372"/>
              <a:ext cx="1358705" cy="73866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t-BR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do colaborador em pertencer à empresa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CaixaDeTexto 19"/>
            <p:cNvSpPr txBox="1"/>
            <p:nvPr/>
          </p:nvSpPr>
          <p:spPr>
            <a:xfrm>
              <a:off x="9094337" y="4687689"/>
              <a:ext cx="2020689" cy="646331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r>
                <a:rPr lang="pt-BR" b="1">
                  <a:solidFill>
                    <a:srgbClr val="AF008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CAMARADAGEM</a:t>
              </a:r>
              <a:endParaRPr lang="en-US" b="1">
                <a:solidFill>
                  <a:srgbClr val="AF008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9351868" y="5373552"/>
              <a:ext cx="1478493" cy="52322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/>
              <a:r>
                <a:rPr lang="pt-BR" sz="1400" i="1">
                  <a:solidFill>
                    <a:srgbClr val="5C60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entre indivíduos e equipes</a:t>
              </a:r>
              <a:endParaRPr lang="en-US" sz="1400" i="1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Imagem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439763" y="3861122"/>
              <a:ext cx="1080000" cy="1080000"/>
            </a:xfrm>
            <a:prstGeom prst="rect">
              <a:avLst/>
            </a:prstGeom>
          </p:spPr>
        </p:pic>
        <p:pic>
          <p:nvPicPr>
            <p:cNvPr id="31" name="Imagem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66636" y="3861122"/>
              <a:ext cx="1080000" cy="1080000"/>
            </a:xfrm>
            <a:prstGeom prst="rect">
              <a:avLst/>
            </a:prstGeom>
          </p:spPr>
        </p:pic>
        <p:pic>
          <p:nvPicPr>
            <p:cNvPr id="40" name="Imagem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487082" y="3861122"/>
              <a:ext cx="1080000" cy="1080000"/>
            </a:xfrm>
            <a:prstGeom prst="rect">
              <a:avLst/>
            </a:prstGeom>
          </p:spPr>
        </p:pic>
        <p:pic>
          <p:nvPicPr>
            <p:cNvPr id="48" name="Imagem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497541" y="3861122"/>
              <a:ext cx="1080000" cy="1080000"/>
            </a:xfrm>
            <a:prstGeom prst="rect">
              <a:avLst/>
            </a:prstGeom>
          </p:spPr>
        </p:pic>
        <p:pic>
          <p:nvPicPr>
            <p:cNvPr id="50" name="Imagem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553469" y="3861122"/>
              <a:ext cx="1080000" cy="1080000"/>
            </a:xfrm>
            <a:prstGeom prst="rect">
              <a:avLst/>
            </a:prstGeom>
          </p:spPr>
        </p:pic>
      </p:grpSp>
      <p:sp>
        <p:nvSpPr>
          <p:cNvPr id="15" name="Espaço Reservado para Texto 2"/>
          <p:cNvSpPr>
            <a:spLocks noGrp="1"/>
          </p:cNvSpPr>
          <p:nvPr>
            <p:ph type="body" sz="quarter" idx="11"/>
          </p:nvPr>
        </p:nvSpPr>
        <p:spPr>
          <a:xfrm>
            <a:off x="1622765" y="5561129"/>
            <a:ext cx="9377013" cy="662602"/>
          </a:xfrm>
        </p:spPr>
        <p:txBody>
          <a:bodyPr lIns="91440" tIns="45720" rIns="91440" bIns="45720" anchor="ctr"/>
          <a:lstStyle/>
          <a:p>
            <a:pPr algn="ctr">
              <a:lnSpc>
                <a:spcPct val="100000"/>
              </a:lnSpc>
            </a:pPr>
            <a:r>
              <a:rPr lang="pt-BR" sz="1800" b="1">
                <a:solidFill>
                  <a:srgbClr val="5C6066"/>
                </a:solidFill>
                <a:latin typeface="Segoe UI"/>
                <a:cs typeface="Segoe UI"/>
              </a:rPr>
              <a:t>Um</a:t>
            </a:r>
            <a:r>
              <a:rPr lang="pt-BR" sz="1800">
                <a:solidFill>
                  <a:srgbClr val="5C6066"/>
                </a:solidFill>
                <a:latin typeface="Segoe UI"/>
                <a:cs typeface="Segoe UI"/>
              </a:rPr>
              <a:t> </a:t>
            </a:r>
            <a:r>
              <a:rPr lang="pt-BR" sz="1800" b="1">
                <a:solidFill>
                  <a:srgbClr val="5C6066"/>
                </a:solidFill>
                <a:latin typeface="Segoe UI"/>
                <a:cs typeface="Segoe UI"/>
              </a:rPr>
              <a:t>Great Place To Work = uma cultura de confiança </a:t>
            </a:r>
            <a:r>
              <a:rPr lang="pt-BR" sz="1800">
                <a:solidFill>
                  <a:srgbClr val="5C6066"/>
                </a:solidFill>
                <a:latin typeface="Segoe UI"/>
                <a:cs typeface="Segoe UI"/>
              </a:rPr>
              <a:t>onde as pessoas confiam na liderança, gostam das pessoas com quem trabalham e tem orgulho do que fazem.</a:t>
            </a:r>
          </a:p>
        </p:txBody>
      </p:sp>
      <p:cxnSp>
        <p:nvCxnSpPr>
          <p:cNvPr id="30" name="Conector reto 29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36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+mj-lt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37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38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39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41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51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4"/>
          <p:cNvSpPr txBox="1"/>
          <p:nvPr/>
        </p:nvSpPr>
        <p:spPr>
          <a:xfrm>
            <a:off x="1054765" y="1149478"/>
            <a:ext cx="8923855" cy="53755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0">
                <a:solidFill>
                  <a:srgbClr val="5C60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Como conquistar a certificação GPTW?</a:t>
            </a:r>
            <a:endParaRPr lang="en-US" b="0">
              <a:solidFill>
                <a:srgbClr val="5C60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Retângulo: Cantos Arredondados 6"/>
          <p:cNvSpPr/>
          <p:nvPr/>
        </p:nvSpPr>
        <p:spPr>
          <a:xfrm>
            <a:off x="8299776" y="3545545"/>
            <a:ext cx="2919569" cy="62583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144000" bIns="0" rtlCol="0" anchor="ctr"/>
          <a:lstStyle/>
          <a:p>
            <a:pPr algn="r"/>
            <a:r>
              <a:rPr lang="pt-BR" sz="1200" kern="900" spc="3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Válido por</a:t>
            </a:r>
            <a:br>
              <a:rPr lang="pt-BR" sz="1200" kern="900" spc="3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pt-BR" sz="1200" kern="900" spc="30">
                <a:solidFill>
                  <a:schemeClr val="bg2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12 meses</a:t>
            </a:r>
            <a:endParaRPr lang="pt-BR" sz="1200">
              <a:solidFill>
                <a:schemeClr val="bg2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33363" y="5126189"/>
            <a:ext cx="2821482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100" b="0" i="0" kern="12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</a:t>
            </a:r>
            <a:r>
              <a:rPr lang="pt-BR" sz="1100" kern="12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alculo estatístico de 95% de confiança e 5% de desvio padrão, a ser definido de acordo com o total de colaboradores de cada empresa.</a:t>
            </a:r>
            <a:endParaRPr lang="pt-BR" sz="1100" kern="1200">
              <a:solidFill>
                <a:srgbClr val="5C606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098507" y="2919920"/>
            <a:ext cx="1757679" cy="1757679"/>
          </a:xfrm>
          <a:prstGeom prst="ellipse">
            <a:avLst/>
          </a:prstGeom>
          <a:noFill/>
          <a:ln w="38100">
            <a:solidFill>
              <a:srgbClr val="FFA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/>
            <a:r>
              <a:rPr lang="pt-BR" sz="1150" kern="900" spc="30">
                <a:solidFill>
                  <a:srgbClr val="FFA466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AMOSTRAGEM MÍNIMA DE RESPONDENTES</a:t>
            </a:r>
            <a:endParaRPr lang="pt-BR" sz="1150">
              <a:solidFill>
                <a:srgbClr val="FFA466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3311161" y="2919920"/>
            <a:ext cx="1757679" cy="1757679"/>
          </a:xfrm>
          <a:prstGeom prst="ellipse">
            <a:avLst/>
          </a:prstGeom>
          <a:noFill/>
          <a:ln w="38100">
            <a:solidFill>
              <a:srgbClr val="FF5A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/>
            <a:r>
              <a:rPr lang="pt-BR" kern="900" spc="30">
                <a:solidFill>
                  <a:srgbClr val="FF5A5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NOTA</a:t>
            </a:r>
          </a:p>
          <a:p>
            <a:pPr algn="ctr"/>
            <a:r>
              <a:rPr lang="pt-BR" kern="900" spc="30">
                <a:solidFill>
                  <a:srgbClr val="FF5A5A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&gt;= 70</a:t>
            </a:r>
          </a:p>
        </p:txBody>
      </p:sp>
      <p:sp>
        <p:nvSpPr>
          <p:cNvPr id="17" name="Elipse 16"/>
          <p:cNvSpPr/>
          <p:nvPr/>
        </p:nvSpPr>
        <p:spPr>
          <a:xfrm>
            <a:off x="7911103" y="2760110"/>
            <a:ext cx="2109215" cy="210921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/>
            <a:r>
              <a:rPr lang="pt-BR" sz="9600" kern="900" spc="30">
                <a:solidFill>
                  <a:schemeClr val="tx1"/>
                </a:solidFill>
                <a:latin typeface="+mj-lt"/>
              </a:rPr>
              <a:t> </a:t>
            </a:r>
          </a:p>
        </p:txBody>
      </p:sp>
      <p:sp>
        <p:nvSpPr>
          <p:cNvPr id="19" name="Elipse 18"/>
          <p:cNvSpPr/>
          <p:nvPr/>
        </p:nvSpPr>
        <p:spPr>
          <a:xfrm>
            <a:off x="5523815" y="2919920"/>
            <a:ext cx="1757679" cy="1757679"/>
          </a:xfrm>
          <a:prstGeom prst="ellipse">
            <a:avLst/>
          </a:prstGeom>
          <a:noFill/>
          <a:ln w="38100">
            <a:solidFill>
              <a:srgbClr val="B200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 anchorCtr="1"/>
          <a:lstStyle/>
          <a:p>
            <a:pPr algn="ctr"/>
            <a:r>
              <a:rPr lang="pt-BR" sz="1150" kern="900" spc="30">
                <a:solidFill>
                  <a:srgbClr val="B20084"/>
                </a:solidFill>
                <a:latin typeface="Segoe UI Black"/>
                <a:ea typeface="Segoe UI Black"/>
              </a:rPr>
              <a:t>QUESTIONÁRIO DE CERTIFICAÇÃO</a:t>
            </a:r>
            <a:endParaRPr lang="pt-BR" sz="1150">
              <a:solidFill>
                <a:srgbClr val="B20084"/>
              </a:solidFill>
              <a:latin typeface="Segoe UI Black"/>
              <a:ea typeface="Segoe UI Black"/>
            </a:endParaRPr>
          </a:p>
        </p:txBody>
      </p:sp>
      <p:pic>
        <p:nvPicPr>
          <p:cNvPr id="40" name="Gráfico 39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85577" y="4732525"/>
            <a:ext cx="547786" cy="634933"/>
          </a:xfrm>
          <a:prstGeom prst="rect">
            <a:avLst/>
          </a:prstGeom>
        </p:spPr>
      </p:pic>
      <p:sp>
        <p:nvSpPr>
          <p:cNvPr id="42" name="CaixaDeTexto 41"/>
          <p:cNvSpPr txBox="1"/>
          <p:nvPr/>
        </p:nvSpPr>
        <p:spPr>
          <a:xfrm>
            <a:off x="4797997" y="2190313"/>
            <a:ext cx="2821482" cy="47705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100" b="0" i="0" kern="12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Atingir nota igual ou superior a 70</a:t>
            </a:r>
          </a:p>
          <a:p>
            <a:r>
              <a:rPr lang="pt-BR" sz="700" b="0" i="1" kern="12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*As afirmativas são analisadas de acordo</a:t>
            </a:r>
          </a:p>
          <a:p>
            <a:r>
              <a:rPr lang="pt-BR" sz="700" b="0" i="1" kern="12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com a escala </a:t>
            </a:r>
            <a:r>
              <a:rPr lang="pt-BR" sz="700" b="0" i="1" kern="1200" err="1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Likert</a:t>
            </a:r>
            <a:endParaRPr lang="pt-BR" sz="700" b="0" i="1" kern="1200">
              <a:solidFill>
                <a:srgbClr val="5C6066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4" name="Gráfico 43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V="1">
            <a:off x="4182714" y="2290560"/>
            <a:ext cx="547786" cy="634933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6920913" y="5111493"/>
            <a:ext cx="1640080" cy="4308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pt-BR" sz="1100" b="0" i="0" kern="1200">
                <a:solidFill>
                  <a:srgbClr val="5C6066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Preencher até o último dia de pesquisa no ar</a:t>
            </a:r>
          </a:p>
        </p:txBody>
      </p:sp>
      <p:pic>
        <p:nvPicPr>
          <p:cNvPr id="48" name="Gráfico 4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3127" y="4732525"/>
            <a:ext cx="547786" cy="634933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2672226" y="3381856"/>
            <a:ext cx="82289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5400" kern="900" spc="30">
                <a:latin typeface="+mj-lt"/>
              </a:rPr>
              <a:t>+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4884880" y="3381856"/>
            <a:ext cx="82289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5400" kern="900" spc="30">
                <a:latin typeface="+mj-lt"/>
              </a:rPr>
              <a:t>+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7208032" y="3377255"/>
            <a:ext cx="822894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pt-BR" sz="5400" kern="900" spc="30">
                <a:latin typeface="+mj-lt"/>
              </a:rPr>
              <a:t>=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7939194" y="2092687"/>
            <a:ext cx="210921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300" kern="900" spc="30">
                <a:latin typeface="Segoe UI Black" panose="020B0A02040204020203" pitchFamily="34" charset="0"/>
                <a:ea typeface="Segoe UI Black" panose="020B0A02040204020203" pitchFamily="34" charset="0"/>
              </a:rPr>
              <a:t>SELO DE</a:t>
            </a:r>
          </a:p>
          <a:p>
            <a:pPr algn="ctr"/>
            <a:r>
              <a:rPr lang="pt-BR" sz="1300" kern="900" spc="30">
                <a:latin typeface="Segoe UI Black" panose="020B0A02040204020203" pitchFamily="34" charset="0"/>
                <a:ea typeface="Segoe UI Black" panose="020B0A02040204020203" pitchFamily="34" charset="0"/>
              </a:rPr>
              <a:t>CERTIFICAÇÃO</a:t>
            </a:r>
            <a:endParaRPr lang="en-US" sz="130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5" name="Rectangle 12"/>
          <p:cNvSpPr/>
          <p:nvPr/>
        </p:nvSpPr>
        <p:spPr>
          <a:xfrm>
            <a:off x="7526319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Inovação</a:t>
            </a:r>
          </a:p>
        </p:txBody>
      </p:sp>
      <p:sp>
        <p:nvSpPr>
          <p:cNvPr id="36" name="Rectangle 12"/>
          <p:cNvSpPr/>
          <p:nvPr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© </a:t>
            </a:r>
            <a:r>
              <a:rPr lang="pt-BR" sz="800" spc="3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2023</a:t>
            </a:r>
            <a:r>
              <a:rPr lang="pt-BR" sz="800" kern="1200" spc="30" baseline="0">
                <a:solidFill>
                  <a:schemeClr val="accent3">
                    <a:lumMod val="75000"/>
                  </a:schemeClr>
                </a:solidFill>
                <a:latin typeface="Gilroy"/>
                <a:cs typeface="Segoe UI"/>
              </a:rPr>
              <a:t> Great Place To Work® Brasil. Todos os Direitos Reservados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11415278" y="6363800"/>
            <a:ext cx="243292" cy="243292"/>
          </a:xfrm>
          <a:prstGeom prst="rect">
            <a:avLst/>
          </a:prstGeom>
          <a:noFill/>
          <a:ln w="63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2CA2A3C9-3C20-4344-9509-63A14F28007E}" type="slidenum">
              <a:rPr lang="pt-BR" sz="800" b="1" kern="1200" spc="30" baseline="0" smtClean="0">
                <a:solidFill>
                  <a:schemeClr val="accent3">
                    <a:lumMod val="75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9</a:t>
            </a:fld>
            <a:endParaRPr lang="pt-BR" sz="800" b="1" kern="1200" spc="30" baseline="0">
              <a:solidFill>
                <a:schemeClr val="accent3">
                  <a:lumMod val="75000"/>
                </a:schemeClr>
              </a:solidFill>
              <a:latin typeface="Gilroy" panose="00000500000000000000" pitchFamily="50" charset="0"/>
              <a:ea typeface="+mn-ea"/>
              <a:cs typeface="Segoe UI" panose="020B0502040204020203" pitchFamily="34" charset="0"/>
            </a:endParaRPr>
          </a:p>
        </p:txBody>
      </p:sp>
      <p:cxnSp>
        <p:nvCxnSpPr>
          <p:cNvPr id="38" name="Conector reto 37"/>
          <p:cNvCxnSpPr/>
          <p:nvPr/>
        </p:nvCxnSpPr>
        <p:spPr>
          <a:xfrm>
            <a:off x="1179660" y="564775"/>
            <a:ext cx="350224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/>
          <p:nvPr/>
        </p:nvCxnSpPr>
        <p:spPr>
          <a:xfrm>
            <a:off x="1529884" y="564775"/>
            <a:ext cx="1437994" cy="0"/>
          </a:xfrm>
          <a:prstGeom prst="line">
            <a:avLst/>
          </a:prstGeom>
          <a:ln w="28575" cmpd="sng">
            <a:solidFill>
              <a:srgbClr val="FF1628"/>
            </a:solidFill>
            <a:prstDash val="solid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7"/>
          <p:cNvSpPr txBox="1"/>
          <p:nvPr/>
        </p:nvSpPr>
        <p:spPr>
          <a:xfrm>
            <a:off x="1238145" y="302362"/>
            <a:ext cx="98150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Introdução</a:t>
            </a:r>
          </a:p>
        </p:txBody>
      </p:sp>
      <p:sp>
        <p:nvSpPr>
          <p:cNvPr id="45" name="TextBox 48"/>
          <p:cNvSpPr txBox="1"/>
          <p:nvPr/>
        </p:nvSpPr>
        <p:spPr>
          <a:xfrm>
            <a:off x="2330224" y="306676"/>
            <a:ext cx="1335323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+mj-lt"/>
                <a:cs typeface="Segoe UI" panose="020B0502040204020203" pitchFamily="34" charset="0"/>
              </a:rPr>
              <a:t>Metodologia GPTW</a:t>
            </a:r>
          </a:p>
        </p:txBody>
      </p:sp>
      <p:sp>
        <p:nvSpPr>
          <p:cNvPr id="47" name="TextBox 49"/>
          <p:cNvSpPr txBox="1"/>
          <p:nvPr/>
        </p:nvSpPr>
        <p:spPr>
          <a:xfrm>
            <a:off x="3784677" y="306676"/>
            <a:ext cx="10044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ea typeface="Segoe UI Black" panose="020B0A02040204020203" pitchFamily="34" charset="0"/>
                <a:cs typeface="Segoe UI" panose="020B0502040204020203" pitchFamily="34" charset="0"/>
              </a:rPr>
              <a:t>Os resultados</a:t>
            </a:r>
          </a:p>
        </p:txBody>
      </p:sp>
      <p:sp>
        <p:nvSpPr>
          <p:cNvPr id="49" name="TextBox 50"/>
          <p:cNvSpPr txBox="1"/>
          <p:nvPr/>
        </p:nvSpPr>
        <p:spPr>
          <a:xfrm>
            <a:off x="4914560" y="302362"/>
            <a:ext cx="199162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fazer com os resultados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020488" y="306677"/>
            <a:ext cx="1831811" cy="163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95"/>
              </a:lnSpc>
            </a:pPr>
            <a:r>
              <a:rPr lang="pt-BR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Recomendações</a:t>
            </a:r>
            <a:r>
              <a:rPr lang="en-US" sz="995" spc="-7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de Práticas</a:t>
            </a:r>
          </a:p>
        </p:txBody>
      </p:sp>
      <p:sp>
        <p:nvSpPr>
          <p:cNvPr id="55" name="TextBox 52"/>
          <p:cNvSpPr txBox="1"/>
          <p:nvPr/>
        </p:nvSpPr>
        <p:spPr>
          <a:xfrm>
            <a:off x="8964567" y="306676"/>
            <a:ext cx="712198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8">
                <a:solidFill>
                  <a:srgbClr val="5C60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GPTW</a:t>
            </a:r>
          </a:p>
        </p:txBody>
      </p:sp>
      <p:sp>
        <p:nvSpPr>
          <p:cNvPr id="60" name="TextBox 53"/>
          <p:cNvSpPr txBox="1"/>
          <p:nvPr/>
        </p:nvSpPr>
        <p:spPr>
          <a:xfrm>
            <a:off x="9789032" y="306676"/>
            <a:ext cx="1336245" cy="163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5"/>
              </a:lnSpc>
            </a:pPr>
            <a:r>
              <a:rPr lang="en-US" sz="995" spc="-6">
                <a:solidFill>
                  <a:srgbClr val="5C6066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Vem conhecer mais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826000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4826000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5" name="Gráfico 17"/>
          <p:cNvPicPr/>
          <p:nvPr/>
        </p:nvPicPr>
        <p:blipFill>
          <a:blip r:embed="rId5"/>
          <a:stretch>
            <a:fillRect/>
          </a:stretch>
        </p:blipFill>
        <p:spPr>
          <a:xfrm>
            <a:off x="8299855" y="2667915"/>
            <a:ext cx="1423440" cy="2424240"/>
          </a:xfrm>
          <a:prstGeom prst="rect">
            <a:avLst/>
          </a:prstGeom>
          <a:ln w="0">
            <a:noFill/>
          </a:ln>
        </p:spPr>
      </p:pic>
      <p:sp>
        <p:nvSpPr>
          <p:cNvPr id="792" name="Rectangle 791"/>
          <p:cNvSpPr/>
          <p:nvPr/>
        </p:nvSpPr>
        <p:spPr>
          <a:xfrm>
            <a:off x="8640000" y="4464000"/>
            <a:ext cx="719280" cy="215280"/>
          </a:xfrm>
          <a:prstGeom prst="rect">
            <a:avLst/>
          </a:prstGeom>
          <a:solidFill>
            <a:srgbClr val="002171"/>
          </a:solidFill>
          <a:ln w="0">
            <a:solidFill>
              <a:srgbClr val="00217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sld>
</file>

<file path=ppt/theme/theme1.xml><?xml version="1.0" encoding="utf-8"?>
<a:theme xmlns:a="http://schemas.openxmlformats.org/drawingml/2006/main" name="Slides de Capa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rientações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S E G O E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ema do Office">
  <a:themeElements>
    <a:clrScheme name="Padrão GPTW">
      <a:dk1>
        <a:srgbClr val="161616"/>
      </a:dk1>
      <a:lt1>
        <a:sysClr val="window" lastClr="FFFFFF"/>
      </a:lt1>
      <a:dk2>
        <a:srgbClr val="161616"/>
      </a:dk2>
      <a:lt2>
        <a:srgbClr val="FFFFFF"/>
      </a:lt2>
      <a:accent1>
        <a:srgbClr val="002171"/>
      </a:accent1>
      <a:accent2>
        <a:srgbClr val="174BD6"/>
      </a:accent2>
      <a:accent3>
        <a:srgbClr val="1A92FF"/>
      </a:accent3>
      <a:accent4>
        <a:srgbClr val="007E7B"/>
      </a:accent4>
      <a:accent5>
        <a:srgbClr val="00B6BA"/>
      </a:accent5>
      <a:accent6>
        <a:srgbClr val="55D1CE"/>
      </a:accent6>
      <a:hlink>
        <a:srgbClr val="FFB81A"/>
      </a:hlink>
      <a:folHlink>
        <a:srgbClr val="F7920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o Office">
  <a:themeElements>
    <a:clrScheme name="Padrão GPTW">
      <a:dk1>
        <a:srgbClr val="161616"/>
      </a:dk1>
      <a:lt1>
        <a:sysClr val="window" lastClr="FFFFFF"/>
      </a:lt1>
      <a:dk2>
        <a:srgbClr val="161616"/>
      </a:dk2>
      <a:lt2>
        <a:srgbClr val="FFFFFF"/>
      </a:lt2>
      <a:accent1>
        <a:srgbClr val="002171"/>
      </a:accent1>
      <a:accent2>
        <a:srgbClr val="174BD6"/>
      </a:accent2>
      <a:accent3>
        <a:srgbClr val="1A92FF"/>
      </a:accent3>
      <a:accent4>
        <a:srgbClr val="007E7B"/>
      </a:accent4>
      <a:accent5>
        <a:srgbClr val="00B6BA"/>
      </a:accent5>
      <a:accent6>
        <a:srgbClr val="55D1CE"/>
      </a:accent6>
      <a:hlink>
        <a:srgbClr val="FFB81A"/>
      </a:hlink>
      <a:folHlink>
        <a:srgbClr val="F79200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s de Capa com Sel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Básicos c/fundo Branc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111111"/>
      </a:accent2>
      <a:accent3>
        <a:srgbClr val="D8D8D8"/>
      </a:accent3>
      <a:accent4>
        <a:srgbClr val="FF616C"/>
      </a:accent4>
      <a:accent5>
        <a:srgbClr val="1A92FF"/>
      </a:accent5>
      <a:accent6>
        <a:srgbClr val="174BD6"/>
      </a:accent6>
      <a:hlink>
        <a:srgbClr val="FF1628"/>
      </a:hlink>
      <a:folHlink>
        <a:srgbClr val="FF616C"/>
      </a:folHlink>
    </a:clrScheme>
    <a:fontScheme name="S E G O E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de c/ Imagens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 p/Citações">
  <a:themeElements>
    <a:clrScheme name="Personalizada 1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FFFF"/>
      </a:hlink>
      <a:folHlink>
        <a:srgbClr val="00B0F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lides de Seçã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de Vazi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lides Institucional (Fixos)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lide de Finalização">
  <a:themeElements>
    <a:clrScheme name="GPTW Provisório">
      <a:dk1>
        <a:srgbClr val="111111"/>
      </a:dk1>
      <a:lt1>
        <a:sysClr val="window" lastClr="FFFFFF"/>
      </a:lt1>
      <a:dk2>
        <a:srgbClr val="111111"/>
      </a:dk2>
      <a:lt2>
        <a:srgbClr val="FFFFFF"/>
      </a:lt2>
      <a:accent1>
        <a:srgbClr val="FF1628"/>
      </a:accent1>
      <a:accent2>
        <a:srgbClr val="FF616C"/>
      </a:accent2>
      <a:accent3>
        <a:srgbClr val="D8D8D8"/>
      </a:accent3>
      <a:accent4>
        <a:srgbClr val="174BD6"/>
      </a:accent4>
      <a:accent5>
        <a:srgbClr val="1A92FF"/>
      </a:accent5>
      <a:accent6>
        <a:srgbClr val="007E7B"/>
      </a:accent6>
      <a:hlink>
        <a:srgbClr val="FFB81A"/>
      </a:hlink>
      <a:folHlink>
        <a:srgbClr val="F79200"/>
      </a:folHlink>
    </a:clrScheme>
    <a:fontScheme name="Gilroy">
      <a:majorFont>
        <a:latin typeface="Gilroy Bold"/>
        <a:ea typeface=""/>
        <a:cs typeface=""/>
      </a:majorFont>
      <a:minorFont>
        <a:latin typeface="Gilroy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GPTW Provisório">
    <a:dk1>
      <a:srgbClr val="111111"/>
    </a:dk1>
    <a:lt1>
      <a:sysClr val="window" lastClr="FFFFFF"/>
    </a:lt1>
    <a:dk2>
      <a:srgbClr val="111111"/>
    </a:dk2>
    <a:lt2>
      <a:srgbClr val="FFFFFF"/>
    </a:lt2>
    <a:accent1>
      <a:srgbClr val="FF1628"/>
    </a:accent1>
    <a:accent2>
      <a:srgbClr val="111111"/>
    </a:accent2>
    <a:accent3>
      <a:srgbClr val="D8D8D8"/>
    </a:accent3>
    <a:accent4>
      <a:srgbClr val="FF616C"/>
    </a:accent4>
    <a:accent5>
      <a:srgbClr val="1A92FF"/>
    </a:accent5>
    <a:accent6>
      <a:srgbClr val="174BD6"/>
    </a:accent6>
    <a:hlink>
      <a:srgbClr val="FF1628"/>
    </a:hlink>
    <a:folHlink>
      <a:srgbClr val="FF616C"/>
    </a:folHlink>
  </a:clrScheme>
  <a:fontScheme name="Gilroy">
    <a:majorFont>
      <a:latin typeface="Gilroy Bold"/>
      <a:ea typeface=""/>
      <a:cs typeface=""/>
    </a:majorFont>
    <a:minorFont>
      <a:latin typeface="Gilroy Medium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3D8F703B6B540BE3ABFE64724FF04" ma:contentTypeVersion="16" ma:contentTypeDescription="Create a new document." ma:contentTypeScope="" ma:versionID="121d7fd627aa8694551269121c484704">
  <xsd:schema xmlns:xsd="http://www.w3.org/2001/XMLSchema" xmlns:xs="http://www.w3.org/2001/XMLSchema" xmlns:p="http://schemas.microsoft.com/office/2006/metadata/properties" xmlns:ns2="61ad618a-ece1-4693-85a6-81e1c602a069" xmlns:ns3="4c229f40-d21d-4358-9968-62f2b9a4fefb" targetNamespace="http://schemas.microsoft.com/office/2006/metadata/properties" ma:root="true" ma:fieldsID="2733c259d673ca925bbde83c7abd1c11" ns2:_="" ns3:_="">
    <xsd:import namespace="61ad618a-ece1-4693-85a6-81e1c602a069"/>
    <xsd:import namespace="4c229f40-d21d-4358-9968-62f2b9a4fe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d618a-ece1-4693-85a6-81e1c602a0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26fa73d5-7053-4441-accc-3af043edb22d}" ma:internalName="TaxCatchAll" ma:showField="CatchAllData" ma:web="61ad618a-ece1-4693-85a6-81e1c602a0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229f40-d21d-4358-9968-62f2b9a4fef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50d09bf-760d-4df0-b0aa-c9c9029248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229f40-d21d-4358-9968-62f2b9a4fefb">
      <Terms xmlns="http://schemas.microsoft.com/office/infopath/2007/PartnerControls"/>
    </lcf76f155ced4ddcb4097134ff3c332f>
    <TaxCatchAll xmlns="61ad618a-ece1-4693-85a6-81e1c602a069" xsi:nil="true"/>
  </documentManagement>
</p:properties>
</file>

<file path=customXml/itemProps1.xml><?xml version="1.0" encoding="utf-8"?>
<ds:datastoreItem xmlns:ds="http://schemas.openxmlformats.org/officeDocument/2006/customXml" ds:itemID="{89385DD6-D383-4707-A18B-0038BC90E9C3}"/>
</file>

<file path=customXml/itemProps2.xml><?xml version="1.0" encoding="utf-8"?>
<ds:datastoreItem xmlns:ds="http://schemas.openxmlformats.org/officeDocument/2006/customXml" ds:itemID="{484F0983-8CF6-43B2-AA39-595084AD82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E08F80C-EB11-4895-86B4-84A4FD153B09}">
  <ds:schemaRefs>
    <ds:schemaRef ds:uri="http://schemas.microsoft.com/office/2006/metadata/properties"/>
    <ds:schemaRef ds:uri="http://schemas.microsoft.com/office/infopath/2007/PartnerControls"/>
    <ds:schemaRef ds:uri="4c229f40-d21d-4358-9968-62f2b9a4fefb"/>
    <ds:schemaRef ds:uri="61ad618a-ece1-4693-85a6-81e1c602a06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22869</Words>
  <Application>Microsoft Office PowerPoint</Application>
  <PresentationFormat>Widescreen</PresentationFormat>
  <Paragraphs>1154</Paragraphs>
  <Slides>70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13</vt:i4>
      </vt:variant>
      <vt:variant>
        <vt:lpstr>Títulos de slides</vt:lpstr>
      </vt:variant>
      <vt:variant>
        <vt:i4>70</vt:i4>
      </vt:variant>
    </vt:vector>
  </HeadingPairs>
  <TitlesOfParts>
    <vt:vector size="83" baseType="lpstr">
      <vt:lpstr>Slides de Capa</vt:lpstr>
      <vt:lpstr>Slides de Capa com Selo</vt:lpstr>
      <vt:lpstr>Slides Básicos c/fundo Branco</vt:lpstr>
      <vt:lpstr>Slide c/ Imagens</vt:lpstr>
      <vt:lpstr>Slide p/Citações</vt:lpstr>
      <vt:lpstr>Slides de Seção</vt:lpstr>
      <vt:lpstr>Slide Vazio</vt:lpstr>
      <vt:lpstr>Slides Institucional (Fixos)</vt:lpstr>
      <vt:lpstr>Slide de Finalização</vt:lpstr>
      <vt:lpstr>Orientações</vt:lpstr>
      <vt:lpstr>Office Theme</vt:lpstr>
      <vt:lpstr>Office Theme</vt:lpstr>
      <vt:lpstr>Slides Básicos c/fundo Branco</vt:lpstr>
      <vt:lpstr>Apresentação do PowerPoint</vt:lpstr>
      <vt:lpstr>O que você vai encontrar nesse relatório:</vt:lpstr>
      <vt:lpstr>Introdução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Eduardo Lima</dc:creator>
  <cp:lastModifiedBy>deyse_alves</cp:lastModifiedBy>
  <cp:revision>244</cp:revision>
  <dcterms:created xsi:type="dcterms:W3CDTF">2023-02-14T13:36:42Z</dcterms:created>
  <dcterms:modified xsi:type="dcterms:W3CDTF">2023-03-16T16:53:52Z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0x010100F303D8F703B6B540BE3ABFE64724FF04</vt:lpwstr>
  </property>
  <property fmtid="{D5CDD505-2E9C-101B-9397-08002B2CF9AE}" pid="3" name="KSOProductBuildVer">
    <vt:lpwstr>1033-11.1.0.10920</vt:lpwstr>
  </property>
  <property fmtid="{D5CDD505-2E9C-101B-9397-08002B2CF9AE}" pid="4" name="MediaServiceImageTags">
    <vt:lpwstr/>
  </property>
</Properties>
</file>